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Lst>
  <p:sldSz cy="5143500" cx="9144000"/>
  <p:notesSz cx="6858000" cy="9144000"/>
  <p:embeddedFontLst>
    <p:embeddedFont>
      <p:font typeface="Helvetica Neue"/>
      <p:regular r:id="rId267"/>
      <p:bold r:id="rId268"/>
      <p:italic r:id="rId269"/>
      <p:boldItalic r:id="rId270"/>
    </p:embeddedFont>
    <p:embeddedFont>
      <p:font typeface="Helvetica Neue Light"/>
      <p:regular r:id="rId271"/>
      <p:bold r:id="rId272"/>
      <p:italic r:id="rId273"/>
      <p:boldItalic r:id="rId274"/>
    </p:embeddedFont>
    <p:embeddedFont>
      <p:font typeface="Merriweather"/>
      <p:regular r:id="rId275"/>
      <p:bold r:id="rId276"/>
      <p:italic r:id="rId277"/>
      <p:boldItalic r:id="rId2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C2ECB1-3526-4A3A-A3BC-0898A1E6B55B}">
  <a:tblStyle styleId="{ADC2ECB1-3526-4A3A-A3BC-0898A1E6B55B}"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font" Target="fonts/HelveticaNeueLight-regular.fntdata"/><Relationship Id="rId87" Type="http://schemas.openxmlformats.org/officeDocument/2006/relationships/slide" Target="slides/slide81.xml"/><Relationship Id="rId270" Type="http://schemas.openxmlformats.org/officeDocument/2006/relationships/font" Target="fonts/HelveticaNeue-boldItalic.fntdata"/><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font" Target="fonts/HelveticaNeue-italic.fntdata"/><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font" Target="fonts/HelveticaNeue-bold.fntdata"/><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font" Target="fonts/HelveticaNeue-regular.fntdata"/><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font" Target="fonts/Merriweather-regular.fntdata"/><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font" Target="fonts/HelveticaNeueLight-boldItalic.fntdata"/><Relationship Id="rId152" Type="http://schemas.openxmlformats.org/officeDocument/2006/relationships/slide" Target="slides/slide146.xml"/><Relationship Id="rId273" Type="http://schemas.openxmlformats.org/officeDocument/2006/relationships/font" Target="fonts/HelveticaNeueLight-italic.fntdata"/><Relationship Id="rId151" Type="http://schemas.openxmlformats.org/officeDocument/2006/relationships/slide" Target="slides/slide145.xml"/><Relationship Id="rId272" Type="http://schemas.openxmlformats.org/officeDocument/2006/relationships/font" Target="fonts/HelveticaNeueLight-bold.fntdata"/><Relationship Id="rId158" Type="http://schemas.openxmlformats.org/officeDocument/2006/relationships/slide" Target="slides/slide152.xml"/><Relationship Id="rId157" Type="http://schemas.openxmlformats.org/officeDocument/2006/relationships/slide" Target="slides/slide151.xml"/><Relationship Id="rId278" Type="http://schemas.openxmlformats.org/officeDocument/2006/relationships/font" Target="fonts/Merriweather-boldItalic.fntdata"/><Relationship Id="rId156" Type="http://schemas.openxmlformats.org/officeDocument/2006/relationships/slide" Target="slides/slide150.xml"/><Relationship Id="rId277" Type="http://schemas.openxmlformats.org/officeDocument/2006/relationships/font" Target="fonts/Merriweather-italic.fntdata"/><Relationship Id="rId155" Type="http://schemas.openxmlformats.org/officeDocument/2006/relationships/slide" Target="slides/slide149.xml"/><Relationship Id="rId276" Type="http://schemas.openxmlformats.org/officeDocument/2006/relationships/font" Target="fonts/Merriweather-bold.fntdata"/><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altrunas.info/papers/Shi12-climf.pdf"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87c5c7852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87c5c7852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e64a52366_0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11e64a52366_0_2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Serious academic interest in Recommender Systems really peaked during the Netflix Prize competition.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 think the history should actually starts somewhere with Greg Linden and Amazon or even before that…</a:t>
            </a:r>
            <a:endParaRPr/>
          </a:p>
        </p:txBody>
      </p:sp>
      <p:sp>
        <p:nvSpPr>
          <p:cNvPr id="199" name="Google Shape;199;g11e64a52366_0_2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28681db796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28681db796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287c5c7852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287c5c7852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287c5c7852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287c5c7852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287c5c7852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287c5c7852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287c5c7852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287c5c7852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287c5c7852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287c5c7852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1cb270e7c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1cb270e7c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1cb270e7c3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1cb270e7c3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287c5c7852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287c5c7852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g287c5c7852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7" name="Google Shape;1817;g287c5c7852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e64a52366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g11e64a52366_0_2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GB" sz="1200">
                <a:solidFill>
                  <a:schemeClr val="dk1"/>
                </a:solidFill>
                <a:latin typeface="Calibri"/>
                <a:ea typeface="Calibri"/>
                <a:cs typeface="Calibri"/>
                <a:sym typeface="Calibri"/>
              </a:rPr>
              <a:t>The competition began on October 2, 2006.</a:t>
            </a:r>
            <a:endParaRPr/>
          </a:p>
          <a:p>
            <a:pPr indent="0" lvl="0" marL="0" rtl="0" algn="l">
              <a:spcBef>
                <a:spcPts val="0"/>
              </a:spcBef>
              <a:spcAft>
                <a:spcPts val="0"/>
              </a:spcAft>
              <a:buNone/>
            </a:pPr>
            <a:r>
              <a:rPr b="0" i="0" lang="en-GB" sz="1200">
                <a:solidFill>
                  <a:schemeClr val="dk1"/>
                </a:solidFill>
                <a:latin typeface="Calibri"/>
                <a:ea typeface="Calibri"/>
                <a:cs typeface="Calibri"/>
                <a:sym typeface="Calibri"/>
              </a:rPr>
              <a:t>On September 21, 2009, the grand prize of US$1,000,000 was given to the BellKor's Pragmatic Chaos team which bested Netflix's own algorithm for predicting ratings by 10.06%</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9" name="Google Shape;209;g11e64a52366_0_2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287c5c7852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287c5c7852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287c5c7852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287c5c7852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1c794cd1263_1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1c794cd1263_1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1c794cd1263_1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1c794cd1263_1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1c794cd1263_1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1c794cd1263_1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1c794cd1263_1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1c794cd1263_1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30a25fa6857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30a25fa6857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g2b67eeb19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0" name="Google Shape;1990;g2b67eeb19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g30adff7affd_1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7" name="Google Shape;1997;g30adff7affd_1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1c794cd1263_74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1c794cd1263_74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e64a52366_0_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g11e64a52366_0_2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GB" sz="1200">
                <a:solidFill>
                  <a:schemeClr val="dk1"/>
                </a:solidFill>
                <a:latin typeface="Calibri"/>
                <a:ea typeface="Calibri"/>
                <a:cs typeface="Calibri"/>
                <a:sym typeface="Calibri"/>
              </a:rPr>
              <a:t>The competition began on October 2, 2006.</a:t>
            </a:r>
            <a:endParaRPr/>
          </a:p>
          <a:p>
            <a:pPr indent="0" lvl="0" marL="0" rtl="0" algn="l">
              <a:spcBef>
                <a:spcPts val="0"/>
              </a:spcBef>
              <a:spcAft>
                <a:spcPts val="0"/>
              </a:spcAft>
              <a:buNone/>
            </a:pPr>
            <a:r>
              <a:rPr b="0" i="0" lang="en-GB" sz="1200">
                <a:solidFill>
                  <a:schemeClr val="dk1"/>
                </a:solidFill>
                <a:latin typeface="Calibri"/>
                <a:ea typeface="Calibri"/>
                <a:cs typeface="Calibri"/>
                <a:sym typeface="Calibri"/>
              </a:rPr>
              <a:t>On September 21, 2009, the grand prize of US$1,000,000 was given to the BellKor's Pragmatic Chaos team which bested Netflix's own algorithm for predicting ratings by 10.06%</a:t>
            </a:r>
            <a:endParaRPr/>
          </a:p>
          <a:p>
            <a:pPr indent="0" lvl="0" marL="0" rtl="0" algn="l">
              <a:spcBef>
                <a:spcPts val="0"/>
              </a:spcBef>
              <a:spcAft>
                <a:spcPts val="0"/>
              </a:spcAft>
              <a:buNone/>
            </a:pPr>
            <a:r>
              <a:t/>
            </a:r>
            <a:endParaRPr/>
          </a:p>
        </p:txBody>
      </p:sp>
      <p:sp>
        <p:nvSpPr>
          <p:cNvPr id="218" name="Google Shape;218;g11e64a52366_0_2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g1c794cd1263_1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0" name="Google Shape;2010;g1c794cd1263_1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g1c794cd1263_1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0" name="Google Shape;2020;g1c794cd1263_1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1c794cd1263_74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1c794cd1263_74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g1c794cd1263_1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5" name="Google Shape;2045;g1c794cd1263_1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1c794cd1263_1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1c794cd1263_1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1c794cd1263_12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1c794cd1263_12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1c794cd1263_12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1c794cd1263_12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g1c794cd1263_12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1c794cd1263_12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1c794cd1263_12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1c794cd1263_12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g1c794cd1263_12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1" name="Google Shape;2111;g1c794cd1263_1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b4288d12a4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2b4288d12a4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GB" sz="1200">
                <a:solidFill>
                  <a:schemeClr val="dk1"/>
                </a:solidFill>
                <a:latin typeface="Calibri"/>
                <a:ea typeface="Calibri"/>
                <a:cs typeface="Calibri"/>
                <a:sym typeface="Calibri"/>
              </a:rPr>
              <a:t>The competition began on October 2, 2006.</a:t>
            </a:r>
            <a:endParaRPr/>
          </a:p>
          <a:p>
            <a:pPr indent="0" lvl="0" marL="0" rtl="0" algn="l">
              <a:spcBef>
                <a:spcPts val="0"/>
              </a:spcBef>
              <a:spcAft>
                <a:spcPts val="0"/>
              </a:spcAft>
              <a:buNone/>
            </a:pPr>
            <a:r>
              <a:rPr b="0" i="0" lang="en-GB" sz="1200">
                <a:solidFill>
                  <a:schemeClr val="dk1"/>
                </a:solidFill>
                <a:latin typeface="Calibri"/>
                <a:ea typeface="Calibri"/>
                <a:cs typeface="Calibri"/>
                <a:sym typeface="Calibri"/>
              </a:rPr>
              <a:t>On September 21, 2009, the grand prize of US$1,000,000 was given to the BellKor's Pragmatic Chaos team which bested Netflix's own algorithm for predicting ratings by 10.06%</a:t>
            </a:r>
            <a:endParaRPr/>
          </a:p>
          <a:p>
            <a:pPr indent="0" lvl="0" marL="0" rtl="0" algn="l">
              <a:spcBef>
                <a:spcPts val="0"/>
              </a:spcBef>
              <a:spcAft>
                <a:spcPts val="0"/>
              </a:spcAft>
              <a:buNone/>
            </a:pPr>
            <a:r>
              <a:t/>
            </a:r>
            <a:endParaRPr/>
          </a:p>
        </p:txBody>
      </p:sp>
      <p:sp>
        <p:nvSpPr>
          <p:cNvPr id="227" name="Google Shape;227;g2b4288d12a4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1c794cd1263_1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1c794cd1263_1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g1c794cd1263_1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1" name="Google Shape;2131;g1c794cd1263_1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1c794cd1263_1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7" name="Google Shape;2147;g1c794cd1263_1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1c794cd1263_1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1c794cd1263_1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g1c794cd1263_74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1c794cd1263_74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6" name="Shape 2176"/>
        <p:cNvGrpSpPr/>
        <p:nvPr/>
      </p:nvGrpSpPr>
      <p:grpSpPr>
        <a:xfrm>
          <a:off x="0" y="0"/>
          <a:ext cx="0" cy="0"/>
          <a:chOff x="0" y="0"/>
          <a:chExt cx="0" cy="0"/>
        </a:xfrm>
      </p:grpSpPr>
      <p:sp>
        <p:nvSpPr>
          <p:cNvPr id="2177" name="Google Shape;2177;g1c794cd1263_74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1c794cd1263_74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1c794cd1263_74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1c794cd1263_74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1c794cd1263_74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1c794cd1263_74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1c794cd1263_74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1c794cd1263_74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g1c794cd1263_1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g1c794cd1263_1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b4288d12a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g2b4288d12a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GB" sz="1200">
                <a:solidFill>
                  <a:schemeClr val="dk1"/>
                </a:solidFill>
                <a:latin typeface="Calibri"/>
                <a:ea typeface="Calibri"/>
                <a:cs typeface="Calibri"/>
                <a:sym typeface="Calibri"/>
              </a:rPr>
              <a:t>The competition began on October 2, 2006.</a:t>
            </a:r>
            <a:endParaRPr/>
          </a:p>
          <a:p>
            <a:pPr indent="0" lvl="0" marL="0" rtl="0" algn="l">
              <a:spcBef>
                <a:spcPts val="0"/>
              </a:spcBef>
              <a:spcAft>
                <a:spcPts val="0"/>
              </a:spcAft>
              <a:buNone/>
            </a:pPr>
            <a:r>
              <a:rPr b="0" i="0" lang="en-GB" sz="1200">
                <a:solidFill>
                  <a:schemeClr val="dk1"/>
                </a:solidFill>
                <a:latin typeface="Calibri"/>
                <a:ea typeface="Calibri"/>
                <a:cs typeface="Calibri"/>
                <a:sym typeface="Calibri"/>
              </a:rPr>
              <a:t>On September 21, 2009, the grand prize of US$1,000,000 was given to the BellKor's Pragmatic Chaos team which bested Netflix's own algorithm for predicting ratings by 10.06%</a:t>
            </a:r>
            <a:endParaRPr/>
          </a:p>
          <a:p>
            <a:pPr indent="0" lvl="0" marL="0" rtl="0" algn="l">
              <a:spcBef>
                <a:spcPts val="0"/>
              </a:spcBef>
              <a:spcAft>
                <a:spcPts val="0"/>
              </a:spcAft>
              <a:buNone/>
            </a:pPr>
            <a:r>
              <a:t/>
            </a:r>
            <a:endParaRPr/>
          </a:p>
        </p:txBody>
      </p:sp>
      <p:sp>
        <p:nvSpPr>
          <p:cNvPr id="236" name="Google Shape;236;g2b4288d12a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g1c794cd1263_74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6" name="Google Shape;2216;g1c794cd1263_74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g2268a731d2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0" name="Google Shape;2230;g2268a731d2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1c794cd1263_74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1c794cd1263_74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g1cb270e7c3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1cb270e7c3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g1cb270e7c3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7" name="Google Shape;2257;g1cb270e7c3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1" name="Shape 2261"/>
        <p:cNvGrpSpPr/>
        <p:nvPr/>
      </p:nvGrpSpPr>
      <p:grpSpPr>
        <a:xfrm>
          <a:off x="0" y="0"/>
          <a:ext cx="0" cy="0"/>
          <a:chOff x="0" y="0"/>
          <a:chExt cx="0" cy="0"/>
        </a:xfrm>
      </p:grpSpPr>
      <p:sp>
        <p:nvSpPr>
          <p:cNvPr id="2262" name="Google Shape;2262;g1cb270e7c3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3" name="Google Shape;2263;g1cb270e7c3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g1cb270e7c3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1cb270e7c3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1c794cd1263_74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1c794cd1263_74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g287c5c7852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1" name="Google Shape;2281;g287c5c7852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287c5c7852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287c5c7852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c794cd1263_74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c794cd1263_74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287c5c7852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287c5c7852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g287c5c7852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287c5c7852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g287c5c7852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1" name="Google Shape;2361;g287c5c7852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g287c5c7852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8" name="Google Shape;2378;g287c5c7852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g24c6657889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7" name="Google Shape;2387;g24c6657889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1" name="Shape 2391"/>
        <p:cNvGrpSpPr/>
        <p:nvPr/>
      </p:nvGrpSpPr>
      <p:grpSpPr>
        <a:xfrm>
          <a:off x="0" y="0"/>
          <a:ext cx="0" cy="0"/>
          <a:chOff x="0" y="0"/>
          <a:chExt cx="0" cy="0"/>
        </a:xfrm>
      </p:grpSpPr>
      <p:sp>
        <p:nvSpPr>
          <p:cNvPr id="2392" name="Google Shape;2392;g287c5c7852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3" name="Google Shape;2393;g287c5c7852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287c5c7852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287c5c7852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24c6657889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24c6657889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9" name="Shape 2429"/>
        <p:cNvGrpSpPr/>
        <p:nvPr/>
      </p:nvGrpSpPr>
      <p:grpSpPr>
        <a:xfrm>
          <a:off x="0" y="0"/>
          <a:ext cx="0" cy="0"/>
          <a:chOff x="0" y="0"/>
          <a:chExt cx="0" cy="0"/>
        </a:xfrm>
      </p:grpSpPr>
      <p:sp>
        <p:nvSpPr>
          <p:cNvPr id="2430" name="Google Shape;2430;g28cd0fef61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1" name="Google Shape;2431;g28cd0fef61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g28cd0fef61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8" name="Google Shape;2438;g28cd0fef61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9add1ef5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9add1ef5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2d44edf97cb_2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9" name="Google Shape;2449;g2d44edf97cb_2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29add1ef5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29add1ef5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g1230ddeb64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1230ddeb64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g2d44edf97cb_2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3" name="Google Shape;2473;g2d44edf97cb_2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g2268a731d26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2268a731d26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g28cd0fef61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28cd0fef61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4" name="Shape 2494"/>
        <p:cNvGrpSpPr/>
        <p:nvPr/>
      </p:nvGrpSpPr>
      <p:grpSpPr>
        <a:xfrm>
          <a:off x="0" y="0"/>
          <a:ext cx="0" cy="0"/>
          <a:chOff x="0" y="0"/>
          <a:chExt cx="0" cy="0"/>
        </a:xfrm>
      </p:grpSpPr>
      <p:sp>
        <p:nvSpPr>
          <p:cNvPr id="2495" name="Google Shape;2495;g30e7052253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6" name="Google Shape;2496;g30e7052253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3" name="Shape 2503"/>
        <p:cNvGrpSpPr/>
        <p:nvPr/>
      </p:nvGrpSpPr>
      <p:grpSpPr>
        <a:xfrm>
          <a:off x="0" y="0"/>
          <a:ext cx="0" cy="0"/>
          <a:chOff x="0" y="0"/>
          <a:chExt cx="0" cy="0"/>
        </a:xfrm>
      </p:grpSpPr>
      <p:sp>
        <p:nvSpPr>
          <p:cNvPr id="2504" name="Google Shape;2504;g30e7052253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5" name="Google Shape;2505;g30e7052253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3626af3ce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3626af3ce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g3626af3ce9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1" name="Google Shape;2521;g3626af3ce9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9add1ef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9add1ef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7" name="Shape 2527"/>
        <p:cNvGrpSpPr/>
        <p:nvPr/>
      </p:nvGrpSpPr>
      <p:grpSpPr>
        <a:xfrm>
          <a:off x="0" y="0"/>
          <a:ext cx="0" cy="0"/>
          <a:chOff x="0" y="0"/>
          <a:chExt cx="0" cy="0"/>
        </a:xfrm>
      </p:grpSpPr>
      <p:sp>
        <p:nvSpPr>
          <p:cNvPr id="2528" name="Google Shape;2528;g287c5c7852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9" name="Google Shape;2529;g287c5c7852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8" name="Shape 2538"/>
        <p:cNvGrpSpPr/>
        <p:nvPr/>
      </p:nvGrpSpPr>
      <p:grpSpPr>
        <a:xfrm>
          <a:off x="0" y="0"/>
          <a:ext cx="0" cy="0"/>
          <a:chOff x="0" y="0"/>
          <a:chExt cx="0" cy="0"/>
        </a:xfrm>
      </p:grpSpPr>
      <p:sp>
        <p:nvSpPr>
          <p:cNvPr id="2539" name="Google Shape;2539;g287c5c7852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0" name="Google Shape;2540;g287c5c7852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6" name="Shape 2546"/>
        <p:cNvGrpSpPr/>
        <p:nvPr/>
      </p:nvGrpSpPr>
      <p:grpSpPr>
        <a:xfrm>
          <a:off x="0" y="0"/>
          <a:ext cx="0" cy="0"/>
          <a:chOff x="0" y="0"/>
          <a:chExt cx="0" cy="0"/>
        </a:xfrm>
      </p:grpSpPr>
      <p:sp>
        <p:nvSpPr>
          <p:cNvPr id="2547" name="Google Shape;2547;g287c5c7852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8" name="Google Shape;2548;g287c5c7852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5" name="Shape 2555"/>
        <p:cNvGrpSpPr/>
        <p:nvPr/>
      </p:nvGrpSpPr>
      <p:grpSpPr>
        <a:xfrm>
          <a:off x="0" y="0"/>
          <a:ext cx="0" cy="0"/>
          <a:chOff x="0" y="0"/>
          <a:chExt cx="0" cy="0"/>
        </a:xfrm>
      </p:grpSpPr>
      <p:sp>
        <p:nvSpPr>
          <p:cNvPr id="2556" name="Google Shape;2556;g22668fb692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7" name="Google Shape;2557;g22668fb692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1" name="Shape 2561"/>
        <p:cNvGrpSpPr/>
        <p:nvPr/>
      </p:nvGrpSpPr>
      <p:grpSpPr>
        <a:xfrm>
          <a:off x="0" y="0"/>
          <a:ext cx="0" cy="0"/>
          <a:chOff x="0" y="0"/>
          <a:chExt cx="0" cy="0"/>
        </a:xfrm>
      </p:grpSpPr>
      <p:sp>
        <p:nvSpPr>
          <p:cNvPr id="2562" name="Google Shape;2562;g2d44edf97cb_2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3" name="Google Shape;2563;g2d44edf97cb_2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8" name="Shape 2568"/>
        <p:cNvGrpSpPr/>
        <p:nvPr/>
      </p:nvGrpSpPr>
      <p:grpSpPr>
        <a:xfrm>
          <a:off x="0" y="0"/>
          <a:ext cx="0" cy="0"/>
          <a:chOff x="0" y="0"/>
          <a:chExt cx="0" cy="0"/>
        </a:xfrm>
      </p:grpSpPr>
      <p:sp>
        <p:nvSpPr>
          <p:cNvPr id="2569" name="Google Shape;2569;g2268a731d2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0" name="Google Shape;2570;g2268a731d2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5" name="Shape 2575"/>
        <p:cNvGrpSpPr/>
        <p:nvPr/>
      </p:nvGrpSpPr>
      <p:grpSpPr>
        <a:xfrm>
          <a:off x="0" y="0"/>
          <a:ext cx="0" cy="0"/>
          <a:chOff x="0" y="0"/>
          <a:chExt cx="0" cy="0"/>
        </a:xfrm>
      </p:grpSpPr>
      <p:sp>
        <p:nvSpPr>
          <p:cNvPr id="2576" name="Google Shape;2576;g2268a731d2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7" name="Google Shape;2577;g2268a731d2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g2268a731d26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4" name="Google Shape;2584;g2268a731d26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5" name="Shape 2605"/>
        <p:cNvGrpSpPr/>
        <p:nvPr/>
      </p:nvGrpSpPr>
      <p:grpSpPr>
        <a:xfrm>
          <a:off x="0" y="0"/>
          <a:ext cx="0" cy="0"/>
          <a:chOff x="0" y="0"/>
          <a:chExt cx="0" cy="0"/>
        </a:xfrm>
      </p:grpSpPr>
      <p:sp>
        <p:nvSpPr>
          <p:cNvPr id="2606" name="Google Shape;2606;g1c794cd1263_74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7" name="Google Shape;2607;g1c794cd1263_74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1c794cd1263_74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1c794cd1263_74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87c5c7852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87c5c7852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8" name="Shape 2618"/>
        <p:cNvGrpSpPr/>
        <p:nvPr/>
      </p:nvGrpSpPr>
      <p:grpSpPr>
        <a:xfrm>
          <a:off x="0" y="0"/>
          <a:ext cx="0" cy="0"/>
          <a:chOff x="0" y="0"/>
          <a:chExt cx="0" cy="0"/>
        </a:xfrm>
      </p:grpSpPr>
      <p:sp>
        <p:nvSpPr>
          <p:cNvPr id="2619" name="Google Shape;2619;g1c794cd1263_74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0" name="Google Shape;2620;g1c794cd1263_74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5" name="Shape 2625"/>
        <p:cNvGrpSpPr/>
        <p:nvPr/>
      </p:nvGrpSpPr>
      <p:grpSpPr>
        <a:xfrm>
          <a:off x="0" y="0"/>
          <a:ext cx="0" cy="0"/>
          <a:chOff x="0" y="0"/>
          <a:chExt cx="0" cy="0"/>
        </a:xfrm>
      </p:grpSpPr>
      <p:sp>
        <p:nvSpPr>
          <p:cNvPr id="2626" name="Google Shape;2626;g1c794cd1263_74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7" name="Google Shape;2627;g1c794cd1263_74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g1c794cd1263_74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1c794cd1263_74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g1c794cd1263_74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1c794cd1263_74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g1c794cd1263_74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8" name="Google Shape;2648;g1c794cd1263_74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g1c794cd1263_74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5" name="Google Shape;2655;g1c794cd1263_74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1" name="Shape 2661"/>
        <p:cNvGrpSpPr/>
        <p:nvPr/>
      </p:nvGrpSpPr>
      <p:grpSpPr>
        <a:xfrm>
          <a:off x="0" y="0"/>
          <a:ext cx="0" cy="0"/>
          <a:chOff x="0" y="0"/>
          <a:chExt cx="0" cy="0"/>
        </a:xfrm>
      </p:grpSpPr>
      <p:sp>
        <p:nvSpPr>
          <p:cNvPr id="2662" name="Google Shape;2662;g1c794cd1263_74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3" name="Google Shape;2663;g1c794cd1263_74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8" name="Shape 2668"/>
        <p:cNvGrpSpPr/>
        <p:nvPr/>
      </p:nvGrpSpPr>
      <p:grpSpPr>
        <a:xfrm>
          <a:off x="0" y="0"/>
          <a:ext cx="0" cy="0"/>
          <a:chOff x="0" y="0"/>
          <a:chExt cx="0" cy="0"/>
        </a:xfrm>
      </p:grpSpPr>
      <p:sp>
        <p:nvSpPr>
          <p:cNvPr id="2669" name="Google Shape;2669;g1c794cd1263_74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0" name="Google Shape;2670;g1c794cd1263_74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5" name="Shape 2675"/>
        <p:cNvGrpSpPr/>
        <p:nvPr/>
      </p:nvGrpSpPr>
      <p:grpSpPr>
        <a:xfrm>
          <a:off x="0" y="0"/>
          <a:ext cx="0" cy="0"/>
          <a:chOff x="0" y="0"/>
          <a:chExt cx="0" cy="0"/>
        </a:xfrm>
      </p:grpSpPr>
      <p:sp>
        <p:nvSpPr>
          <p:cNvPr id="2676" name="Google Shape;2676;g11e64a52366_0_7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7" name="Google Shape;2677;g11e64a52366_0_7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Important for the test</a:t>
            </a:r>
            <a:endParaRPr/>
          </a:p>
        </p:txBody>
      </p:sp>
      <p:sp>
        <p:nvSpPr>
          <p:cNvPr id="2678" name="Google Shape;2678;g11e64a52366_0_7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3" name="Shape 2683"/>
        <p:cNvGrpSpPr/>
        <p:nvPr/>
      </p:nvGrpSpPr>
      <p:grpSpPr>
        <a:xfrm>
          <a:off x="0" y="0"/>
          <a:ext cx="0" cy="0"/>
          <a:chOff x="0" y="0"/>
          <a:chExt cx="0" cy="0"/>
        </a:xfrm>
      </p:grpSpPr>
      <p:sp>
        <p:nvSpPr>
          <p:cNvPr id="2684" name="Google Shape;2684;g11e64a52366_0_7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5" name="Google Shape;2685;g11e64a52366_0_7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1) </a:t>
            </a:r>
            <a:r>
              <a:rPr b="1" lang="en-GB"/>
              <a:t>Implicit Feedback</a:t>
            </a:r>
            <a:r>
              <a:rPr lang="en-GB"/>
              <a:t> – AT&amp;T Labs / Yifan Hu + winner of Netflix. A binary model where all the things the user considers equals 1 and the rest equals 0.</a:t>
            </a:r>
            <a:endParaRPr/>
          </a:p>
          <a:p>
            <a:pPr indent="0" lvl="0" marL="0" rtl="0" algn="l">
              <a:spcBef>
                <a:spcPts val="0"/>
              </a:spcBef>
              <a:spcAft>
                <a:spcPts val="0"/>
              </a:spcAft>
              <a:buNone/>
            </a:pPr>
            <a:r>
              <a:rPr lang="en-GB"/>
              <a:t>2) </a:t>
            </a:r>
            <a:r>
              <a:rPr b="1" lang="en-GB"/>
              <a:t>Implicit-to-Explicit Ordinal Logistic Regression</a:t>
            </a:r>
            <a:r>
              <a:rPr lang="en-GB"/>
              <a:t> – University of Pittsburgh and Telefonica.  Ordinal LR for Pr(r_ui&lt;K)=alpha_k+x*w</a:t>
            </a:r>
            <a:endParaRPr/>
          </a:p>
          <a:p>
            <a:pPr indent="0" lvl="0" marL="0" rtl="0" algn="l">
              <a:spcBef>
                <a:spcPts val="0"/>
              </a:spcBef>
              <a:spcAft>
                <a:spcPts val="0"/>
              </a:spcAft>
              <a:buNone/>
            </a:pPr>
            <a:r>
              <a:rPr lang="en-GB"/>
              <a:t>3) </a:t>
            </a:r>
            <a:r>
              <a:rPr b="1" lang="en-GB"/>
              <a:t>BPR</a:t>
            </a:r>
            <a:r>
              <a:rPr lang="en-GB"/>
              <a:t> – University of Hildesheim Pr(xy&gt;xz)</a:t>
            </a:r>
            <a:endParaRPr/>
          </a:p>
          <a:p>
            <a:pPr indent="0" lvl="0" marL="0" rtl="0" algn="l">
              <a:spcBef>
                <a:spcPts val="0"/>
              </a:spcBef>
              <a:spcAft>
                <a:spcPts val="0"/>
              </a:spcAft>
              <a:buNone/>
            </a:pPr>
            <a:r>
              <a:rPr lang="en-GB"/>
              <a:t>4) </a:t>
            </a:r>
            <a:r>
              <a:rPr b="1" lang="en-GB"/>
              <a:t>RankALS</a:t>
            </a:r>
            <a:r>
              <a:rPr lang="en-GB"/>
              <a:t> – Hungarian researchers Takacs and Tikk🡪 Optimizing the ranking objective without sampling – Minimizing the error of the predicted difference of ratings (with respect to the actual difference of ratings)</a:t>
            </a:r>
            <a:endParaRPr/>
          </a:p>
          <a:p>
            <a:pPr indent="0" lvl="0" marL="0" rtl="0" algn="l">
              <a:spcBef>
                <a:spcPts val="0"/>
              </a:spcBef>
              <a:spcAft>
                <a:spcPts val="0"/>
              </a:spcAft>
              <a:buNone/>
            </a:pPr>
            <a:r>
              <a:rPr lang="en-GB"/>
              <a:t>5) </a:t>
            </a:r>
            <a:r>
              <a:rPr b="1" lang="en-GB"/>
              <a:t>CLiMF</a:t>
            </a:r>
            <a:r>
              <a:rPr lang="en-GB"/>
              <a:t> – Delft University + Telefonica (</a:t>
            </a:r>
            <a:r>
              <a:rPr lang="en-GB" u="sng">
                <a:solidFill>
                  <a:schemeClr val="hlink"/>
                </a:solidFill>
                <a:hlinkClick r:id="rId2"/>
              </a:rPr>
              <a:t>http://baltrunas.info/papers/Shi12-climf.pdf</a:t>
            </a:r>
            <a:r>
              <a:rPr lang="en-GB"/>
              <a:t>). Optimizing the Mean Reciprocal Rank (MRR) directly. Instead of a proxy…</a:t>
            </a:r>
            <a:endParaRPr/>
          </a:p>
        </p:txBody>
      </p:sp>
      <p:sp>
        <p:nvSpPr>
          <p:cNvPr id="2686" name="Google Shape;2686;g11e64a52366_0_7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9abc7061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9abc7061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1" name="Shape 2691"/>
        <p:cNvGrpSpPr/>
        <p:nvPr/>
      </p:nvGrpSpPr>
      <p:grpSpPr>
        <a:xfrm>
          <a:off x="0" y="0"/>
          <a:ext cx="0" cy="0"/>
          <a:chOff x="0" y="0"/>
          <a:chExt cx="0" cy="0"/>
        </a:xfrm>
      </p:grpSpPr>
      <p:sp>
        <p:nvSpPr>
          <p:cNvPr id="2692" name="Google Shape;2692;g2268a731d26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3" name="Google Shape;2693;g2268a731d26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8" name="Shape 2698"/>
        <p:cNvGrpSpPr/>
        <p:nvPr/>
      </p:nvGrpSpPr>
      <p:grpSpPr>
        <a:xfrm>
          <a:off x="0" y="0"/>
          <a:ext cx="0" cy="0"/>
          <a:chOff x="0" y="0"/>
          <a:chExt cx="0" cy="0"/>
        </a:xfrm>
      </p:grpSpPr>
      <p:sp>
        <p:nvSpPr>
          <p:cNvPr id="2699" name="Google Shape;2699;g3a6437cb47f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0" name="Google Shape;2700;g3a6437cb47f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5" name="Shape 2705"/>
        <p:cNvGrpSpPr/>
        <p:nvPr/>
      </p:nvGrpSpPr>
      <p:grpSpPr>
        <a:xfrm>
          <a:off x="0" y="0"/>
          <a:ext cx="0" cy="0"/>
          <a:chOff x="0" y="0"/>
          <a:chExt cx="0" cy="0"/>
        </a:xfrm>
      </p:grpSpPr>
      <p:sp>
        <p:nvSpPr>
          <p:cNvPr id="2706" name="Google Shape;2706;g1dff1f9ab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7" name="Google Shape;2707;g1dff1f9ab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3" name="Shape 2713"/>
        <p:cNvGrpSpPr/>
        <p:nvPr/>
      </p:nvGrpSpPr>
      <p:grpSpPr>
        <a:xfrm>
          <a:off x="0" y="0"/>
          <a:ext cx="0" cy="0"/>
          <a:chOff x="0" y="0"/>
          <a:chExt cx="0" cy="0"/>
        </a:xfrm>
      </p:grpSpPr>
      <p:sp>
        <p:nvSpPr>
          <p:cNvPr id="2714" name="Google Shape;2714;g1c9814ce3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5" name="Google Shape;2715;g1c9814ce3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9" name="Shape 2719"/>
        <p:cNvGrpSpPr/>
        <p:nvPr/>
      </p:nvGrpSpPr>
      <p:grpSpPr>
        <a:xfrm>
          <a:off x="0" y="0"/>
          <a:ext cx="0" cy="0"/>
          <a:chOff x="0" y="0"/>
          <a:chExt cx="0" cy="0"/>
        </a:xfrm>
      </p:grpSpPr>
      <p:sp>
        <p:nvSpPr>
          <p:cNvPr id="2720" name="Google Shape;2720;g1c9814ce32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1" name="Google Shape;2721;g1c9814ce32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2" name="Shape 2742"/>
        <p:cNvGrpSpPr/>
        <p:nvPr/>
      </p:nvGrpSpPr>
      <p:grpSpPr>
        <a:xfrm>
          <a:off x="0" y="0"/>
          <a:ext cx="0" cy="0"/>
          <a:chOff x="0" y="0"/>
          <a:chExt cx="0" cy="0"/>
        </a:xfrm>
      </p:grpSpPr>
      <p:sp>
        <p:nvSpPr>
          <p:cNvPr id="2743" name="Google Shape;2743;g11e64a52366_0_8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4" name="Google Shape;2744;g11e64a52366_0_8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In real life the precision values are very low. In order to reach recall=100% you have to reach very high k -&gt; extremely low precision values.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45" name="Google Shape;2745;g11e64a52366_0_8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g11e64a52366_0_8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1" name="Google Shape;2761;g11e64a52366_0_8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IDCG – Ideal DCG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a different algorithm were to swap the 1</a:t>
            </a:r>
            <a:r>
              <a:rPr baseline="30000" lang="en-GB"/>
              <a:t>st</a:t>
            </a:r>
            <a:r>
              <a:rPr lang="en-GB"/>
              <a:t> and 3</a:t>
            </a:r>
            <a:r>
              <a:rPr baseline="30000" lang="en-GB"/>
              <a:t>rd</a:t>
            </a:r>
            <a:r>
              <a:rPr lang="en-GB"/>
              <a:t> items -&gt; DCG@3=5.5 instead of 3.5</a:t>
            </a:r>
            <a:endParaRPr/>
          </a:p>
        </p:txBody>
      </p:sp>
      <p:sp>
        <p:nvSpPr>
          <p:cNvPr id="2762" name="Google Shape;2762;g11e64a52366_0_8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1" name="Shape 2781"/>
        <p:cNvGrpSpPr/>
        <p:nvPr/>
      </p:nvGrpSpPr>
      <p:grpSpPr>
        <a:xfrm>
          <a:off x="0" y="0"/>
          <a:ext cx="0" cy="0"/>
          <a:chOff x="0" y="0"/>
          <a:chExt cx="0" cy="0"/>
        </a:xfrm>
      </p:grpSpPr>
      <p:sp>
        <p:nvSpPr>
          <p:cNvPr id="2782" name="Google Shape;2782;g11e64a52366_0_8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3" name="Google Shape;2783;g11e64a52366_0_8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4" name="Google Shape;2784;g11e64a52366_0_8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4" name="Shape 2804"/>
        <p:cNvGrpSpPr/>
        <p:nvPr/>
      </p:nvGrpSpPr>
      <p:grpSpPr>
        <a:xfrm>
          <a:off x="0" y="0"/>
          <a:ext cx="0" cy="0"/>
          <a:chOff x="0" y="0"/>
          <a:chExt cx="0" cy="0"/>
        </a:xfrm>
      </p:grpSpPr>
      <p:sp>
        <p:nvSpPr>
          <p:cNvPr id="2805" name="Google Shape;2805;g1c9814ce32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6" name="Google Shape;2806;g1c9814ce32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2" name="Shape 2812"/>
        <p:cNvGrpSpPr/>
        <p:nvPr/>
      </p:nvGrpSpPr>
      <p:grpSpPr>
        <a:xfrm>
          <a:off x="0" y="0"/>
          <a:ext cx="0" cy="0"/>
          <a:chOff x="0" y="0"/>
          <a:chExt cx="0" cy="0"/>
        </a:xfrm>
      </p:grpSpPr>
      <p:sp>
        <p:nvSpPr>
          <p:cNvPr id="2813" name="Google Shape;2813;g287c5c7852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4" name="Google Shape;2814;g287c5c7852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c794cd1263_74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c794cd1263_74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87c5c7852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87c5c7852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2" name="Shape 2822"/>
        <p:cNvGrpSpPr/>
        <p:nvPr/>
      </p:nvGrpSpPr>
      <p:grpSpPr>
        <a:xfrm>
          <a:off x="0" y="0"/>
          <a:ext cx="0" cy="0"/>
          <a:chOff x="0" y="0"/>
          <a:chExt cx="0" cy="0"/>
        </a:xfrm>
      </p:grpSpPr>
      <p:sp>
        <p:nvSpPr>
          <p:cNvPr id="2823" name="Google Shape;2823;g29abc7061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4" name="Google Shape;2824;g29abc7061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4" name="Shape 2834"/>
        <p:cNvGrpSpPr/>
        <p:nvPr/>
      </p:nvGrpSpPr>
      <p:grpSpPr>
        <a:xfrm>
          <a:off x="0" y="0"/>
          <a:ext cx="0" cy="0"/>
          <a:chOff x="0" y="0"/>
          <a:chExt cx="0" cy="0"/>
        </a:xfrm>
      </p:grpSpPr>
      <p:sp>
        <p:nvSpPr>
          <p:cNvPr id="2835" name="Google Shape;2835;g22801697a1b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6" name="Google Shape;2836;g22801697a1b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2" name="Shape 2842"/>
        <p:cNvGrpSpPr/>
        <p:nvPr/>
      </p:nvGrpSpPr>
      <p:grpSpPr>
        <a:xfrm>
          <a:off x="0" y="0"/>
          <a:ext cx="0" cy="0"/>
          <a:chOff x="0" y="0"/>
          <a:chExt cx="0" cy="0"/>
        </a:xfrm>
      </p:grpSpPr>
      <p:sp>
        <p:nvSpPr>
          <p:cNvPr id="2843" name="Google Shape;2843;g2b7501291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4" name="Google Shape;2844;g2b7501291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9" name="Shape 2849"/>
        <p:cNvGrpSpPr/>
        <p:nvPr/>
      </p:nvGrpSpPr>
      <p:grpSpPr>
        <a:xfrm>
          <a:off x="0" y="0"/>
          <a:ext cx="0" cy="0"/>
          <a:chOff x="0" y="0"/>
          <a:chExt cx="0" cy="0"/>
        </a:xfrm>
      </p:grpSpPr>
      <p:sp>
        <p:nvSpPr>
          <p:cNvPr id="2850" name="Google Shape;2850;g2b75012918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1" name="Google Shape;2851;g2b75012918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7" name="Shape 2857"/>
        <p:cNvGrpSpPr/>
        <p:nvPr/>
      </p:nvGrpSpPr>
      <p:grpSpPr>
        <a:xfrm>
          <a:off x="0" y="0"/>
          <a:ext cx="0" cy="0"/>
          <a:chOff x="0" y="0"/>
          <a:chExt cx="0" cy="0"/>
        </a:xfrm>
      </p:grpSpPr>
      <p:sp>
        <p:nvSpPr>
          <p:cNvPr id="2858" name="Google Shape;2858;g1c9814ce32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9" name="Google Shape;2859;g1c9814ce32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5" name="Shape 2865"/>
        <p:cNvGrpSpPr/>
        <p:nvPr/>
      </p:nvGrpSpPr>
      <p:grpSpPr>
        <a:xfrm>
          <a:off x="0" y="0"/>
          <a:ext cx="0" cy="0"/>
          <a:chOff x="0" y="0"/>
          <a:chExt cx="0" cy="0"/>
        </a:xfrm>
      </p:grpSpPr>
      <p:sp>
        <p:nvSpPr>
          <p:cNvPr id="2866" name="Google Shape;2866;g2d44edf97cb_2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7" name="Google Shape;2867;g2d44edf97cb_2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2" name="Shape 2872"/>
        <p:cNvGrpSpPr/>
        <p:nvPr/>
      </p:nvGrpSpPr>
      <p:grpSpPr>
        <a:xfrm>
          <a:off x="0" y="0"/>
          <a:ext cx="0" cy="0"/>
          <a:chOff x="0" y="0"/>
          <a:chExt cx="0" cy="0"/>
        </a:xfrm>
      </p:grpSpPr>
      <p:sp>
        <p:nvSpPr>
          <p:cNvPr id="2873" name="Google Shape;2873;g22801697a1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4" name="Google Shape;2874;g22801697a1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9" name="Shape 2879"/>
        <p:cNvGrpSpPr/>
        <p:nvPr/>
      </p:nvGrpSpPr>
      <p:grpSpPr>
        <a:xfrm>
          <a:off x="0" y="0"/>
          <a:ext cx="0" cy="0"/>
          <a:chOff x="0" y="0"/>
          <a:chExt cx="0" cy="0"/>
        </a:xfrm>
      </p:grpSpPr>
      <p:sp>
        <p:nvSpPr>
          <p:cNvPr id="2880" name="Google Shape;2880;g22801697a1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1" name="Google Shape;2881;g22801697a1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6" name="Shape 2886"/>
        <p:cNvGrpSpPr/>
        <p:nvPr/>
      </p:nvGrpSpPr>
      <p:grpSpPr>
        <a:xfrm>
          <a:off x="0" y="0"/>
          <a:ext cx="0" cy="0"/>
          <a:chOff x="0" y="0"/>
          <a:chExt cx="0" cy="0"/>
        </a:xfrm>
      </p:grpSpPr>
      <p:sp>
        <p:nvSpPr>
          <p:cNvPr id="2887" name="Google Shape;2887;g22801697a1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8" name="Google Shape;2888;g22801697a1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3" name="Shape 2893"/>
        <p:cNvGrpSpPr/>
        <p:nvPr/>
      </p:nvGrpSpPr>
      <p:grpSpPr>
        <a:xfrm>
          <a:off x="0" y="0"/>
          <a:ext cx="0" cy="0"/>
          <a:chOff x="0" y="0"/>
          <a:chExt cx="0" cy="0"/>
        </a:xfrm>
      </p:grpSpPr>
      <p:sp>
        <p:nvSpPr>
          <p:cNvPr id="2894" name="Google Shape;2894;g287c5c7852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5" name="Google Shape;2895;g287c5c7852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9add1ef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9add1ef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9" name="Shape 2899"/>
        <p:cNvGrpSpPr/>
        <p:nvPr/>
      </p:nvGrpSpPr>
      <p:grpSpPr>
        <a:xfrm>
          <a:off x="0" y="0"/>
          <a:ext cx="0" cy="0"/>
          <a:chOff x="0" y="0"/>
          <a:chExt cx="0" cy="0"/>
        </a:xfrm>
      </p:grpSpPr>
      <p:sp>
        <p:nvSpPr>
          <p:cNvPr id="2900" name="Google Shape;2900;g290b4d6b3c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1" name="Google Shape;2901;g290b4d6b3c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5" name="Shape 2905"/>
        <p:cNvGrpSpPr/>
        <p:nvPr/>
      </p:nvGrpSpPr>
      <p:grpSpPr>
        <a:xfrm>
          <a:off x="0" y="0"/>
          <a:ext cx="0" cy="0"/>
          <a:chOff x="0" y="0"/>
          <a:chExt cx="0" cy="0"/>
        </a:xfrm>
      </p:grpSpPr>
      <p:sp>
        <p:nvSpPr>
          <p:cNvPr id="2906" name="Google Shape;2906;g290b4d6b3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7" name="Google Shape;2907;g290b4d6b3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2" name="Shape 2912"/>
        <p:cNvGrpSpPr/>
        <p:nvPr/>
      </p:nvGrpSpPr>
      <p:grpSpPr>
        <a:xfrm>
          <a:off x="0" y="0"/>
          <a:ext cx="0" cy="0"/>
          <a:chOff x="0" y="0"/>
          <a:chExt cx="0" cy="0"/>
        </a:xfrm>
      </p:grpSpPr>
      <p:sp>
        <p:nvSpPr>
          <p:cNvPr id="2913" name="Google Shape;2913;g1e0fdb77d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4" name="Google Shape;2914;g1e0fdb77d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9" name="Shape 2919"/>
        <p:cNvGrpSpPr/>
        <p:nvPr/>
      </p:nvGrpSpPr>
      <p:grpSpPr>
        <a:xfrm>
          <a:off x="0" y="0"/>
          <a:ext cx="0" cy="0"/>
          <a:chOff x="0" y="0"/>
          <a:chExt cx="0" cy="0"/>
        </a:xfrm>
      </p:grpSpPr>
      <p:sp>
        <p:nvSpPr>
          <p:cNvPr id="2920" name="Google Shape;2920;g290b4d6b3c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1" name="Google Shape;2921;g290b4d6b3c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7" name="Shape 2927"/>
        <p:cNvGrpSpPr/>
        <p:nvPr/>
      </p:nvGrpSpPr>
      <p:grpSpPr>
        <a:xfrm>
          <a:off x="0" y="0"/>
          <a:ext cx="0" cy="0"/>
          <a:chOff x="0" y="0"/>
          <a:chExt cx="0" cy="0"/>
        </a:xfrm>
      </p:grpSpPr>
      <p:sp>
        <p:nvSpPr>
          <p:cNvPr id="2928" name="Google Shape;2928;g290b4d6b3c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9" name="Google Shape;2929;g290b4d6b3c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4" name="Shape 2934"/>
        <p:cNvGrpSpPr/>
        <p:nvPr/>
      </p:nvGrpSpPr>
      <p:grpSpPr>
        <a:xfrm>
          <a:off x="0" y="0"/>
          <a:ext cx="0" cy="0"/>
          <a:chOff x="0" y="0"/>
          <a:chExt cx="0" cy="0"/>
        </a:xfrm>
      </p:grpSpPr>
      <p:sp>
        <p:nvSpPr>
          <p:cNvPr id="2935" name="Google Shape;2935;g290b4d6b3c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6" name="Google Shape;2936;g290b4d6b3c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1" name="Shape 2941"/>
        <p:cNvGrpSpPr/>
        <p:nvPr/>
      </p:nvGrpSpPr>
      <p:grpSpPr>
        <a:xfrm>
          <a:off x="0" y="0"/>
          <a:ext cx="0" cy="0"/>
          <a:chOff x="0" y="0"/>
          <a:chExt cx="0" cy="0"/>
        </a:xfrm>
      </p:grpSpPr>
      <p:sp>
        <p:nvSpPr>
          <p:cNvPr id="2942" name="Google Shape;2942;g290b4d6b3c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3" name="Google Shape;2943;g290b4d6b3c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8" name="Shape 2948"/>
        <p:cNvGrpSpPr/>
        <p:nvPr/>
      </p:nvGrpSpPr>
      <p:grpSpPr>
        <a:xfrm>
          <a:off x="0" y="0"/>
          <a:ext cx="0" cy="0"/>
          <a:chOff x="0" y="0"/>
          <a:chExt cx="0" cy="0"/>
        </a:xfrm>
      </p:grpSpPr>
      <p:sp>
        <p:nvSpPr>
          <p:cNvPr id="2949" name="Google Shape;2949;g290b4d6b3c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0" name="Google Shape;2950;g290b4d6b3c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5" name="Shape 2955"/>
        <p:cNvGrpSpPr/>
        <p:nvPr/>
      </p:nvGrpSpPr>
      <p:grpSpPr>
        <a:xfrm>
          <a:off x="0" y="0"/>
          <a:ext cx="0" cy="0"/>
          <a:chOff x="0" y="0"/>
          <a:chExt cx="0" cy="0"/>
        </a:xfrm>
      </p:grpSpPr>
      <p:sp>
        <p:nvSpPr>
          <p:cNvPr id="2956" name="Google Shape;2956;g290b4d6b3c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7" name="Google Shape;2957;g290b4d6b3c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2" name="Shape 2962"/>
        <p:cNvGrpSpPr/>
        <p:nvPr/>
      </p:nvGrpSpPr>
      <p:grpSpPr>
        <a:xfrm>
          <a:off x="0" y="0"/>
          <a:ext cx="0" cy="0"/>
          <a:chOff x="0" y="0"/>
          <a:chExt cx="0" cy="0"/>
        </a:xfrm>
      </p:grpSpPr>
      <p:sp>
        <p:nvSpPr>
          <p:cNvPr id="2963" name="Google Shape;2963;g290b4d6b3c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4" name="Google Shape;2964;g290b4d6b3c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8681db796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8681db796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9" name="Shape 2969"/>
        <p:cNvGrpSpPr/>
        <p:nvPr/>
      </p:nvGrpSpPr>
      <p:grpSpPr>
        <a:xfrm>
          <a:off x="0" y="0"/>
          <a:ext cx="0" cy="0"/>
          <a:chOff x="0" y="0"/>
          <a:chExt cx="0" cy="0"/>
        </a:xfrm>
      </p:grpSpPr>
      <p:sp>
        <p:nvSpPr>
          <p:cNvPr id="2970" name="Google Shape;2970;g290b4d6b3c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1" name="Google Shape;2971;g290b4d6b3c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6" name="Shape 2976"/>
        <p:cNvGrpSpPr/>
        <p:nvPr/>
      </p:nvGrpSpPr>
      <p:grpSpPr>
        <a:xfrm>
          <a:off x="0" y="0"/>
          <a:ext cx="0" cy="0"/>
          <a:chOff x="0" y="0"/>
          <a:chExt cx="0" cy="0"/>
        </a:xfrm>
      </p:grpSpPr>
      <p:sp>
        <p:nvSpPr>
          <p:cNvPr id="2977" name="Google Shape;2977;g1e0fdb77d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8" name="Google Shape;2978;g1e0fdb77d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4" name="Shape 2984"/>
        <p:cNvGrpSpPr/>
        <p:nvPr/>
      </p:nvGrpSpPr>
      <p:grpSpPr>
        <a:xfrm>
          <a:off x="0" y="0"/>
          <a:ext cx="0" cy="0"/>
          <a:chOff x="0" y="0"/>
          <a:chExt cx="0" cy="0"/>
        </a:xfrm>
      </p:grpSpPr>
      <p:sp>
        <p:nvSpPr>
          <p:cNvPr id="2985" name="Google Shape;2985;g1e0fdb77dd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6" name="Google Shape;2986;g1e0fdb77dd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2" name="Shape 2992"/>
        <p:cNvGrpSpPr/>
        <p:nvPr/>
      </p:nvGrpSpPr>
      <p:grpSpPr>
        <a:xfrm>
          <a:off x="0" y="0"/>
          <a:ext cx="0" cy="0"/>
          <a:chOff x="0" y="0"/>
          <a:chExt cx="0" cy="0"/>
        </a:xfrm>
      </p:grpSpPr>
      <p:sp>
        <p:nvSpPr>
          <p:cNvPr id="2993" name="Google Shape;2993;g1e0fdb77dd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4" name="Google Shape;2994;g1e0fdb77dd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0" name="Shape 3000"/>
        <p:cNvGrpSpPr/>
        <p:nvPr/>
      </p:nvGrpSpPr>
      <p:grpSpPr>
        <a:xfrm>
          <a:off x="0" y="0"/>
          <a:ext cx="0" cy="0"/>
          <a:chOff x="0" y="0"/>
          <a:chExt cx="0" cy="0"/>
        </a:xfrm>
      </p:grpSpPr>
      <p:sp>
        <p:nvSpPr>
          <p:cNvPr id="3001" name="Google Shape;3001;g1e0fdb77dd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2" name="Google Shape;3002;g1e0fdb77dd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8" name="Shape 3008"/>
        <p:cNvGrpSpPr/>
        <p:nvPr/>
      </p:nvGrpSpPr>
      <p:grpSpPr>
        <a:xfrm>
          <a:off x="0" y="0"/>
          <a:ext cx="0" cy="0"/>
          <a:chOff x="0" y="0"/>
          <a:chExt cx="0" cy="0"/>
        </a:xfrm>
      </p:grpSpPr>
      <p:sp>
        <p:nvSpPr>
          <p:cNvPr id="3009" name="Google Shape;3009;g1e0fdb77dd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0" name="Google Shape;3010;g1e0fdb77dd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6" name="Shape 3016"/>
        <p:cNvGrpSpPr/>
        <p:nvPr/>
      </p:nvGrpSpPr>
      <p:grpSpPr>
        <a:xfrm>
          <a:off x="0" y="0"/>
          <a:ext cx="0" cy="0"/>
          <a:chOff x="0" y="0"/>
          <a:chExt cx="0" cy="0"/>
        </a:xfrm>
      </p:grpSpPr>
      <p:sp>
        <p:nvSpPr>
          <p:cNvPr id="3017" name="Google Shape;3017;g1e0fdb77dd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8" name="Google Shape;3018;g1e0fdb77dd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4" name="Shape 3024"/>
        <p:cNvGrpSpPr/>
        <p:nvPr/>
      </p:nvGrpSpPr>
      <p:grpSpPr>
        <a:xfrm>
          <a:off x="0" y="0"/>
          <a:ext cx="0" cy="0"/>
          <a:chOff x="0" y="0"/>
          <a:chExt cx="0" cy="0"/>
        </a:xfrm>
      </p:grpSpPr>
      <p:sp>
        <p:nvSpPr>
          <p:cNvPr id="3025" name="Google Shape;3025;g1e0fdb77dd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6" name="Google Shape;3026;g1e0fdb77dd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2" name="Shape 3032"/>
        <p:cNvGrpSpPr/>
        <p:nvPr/>
      </p:nvGrpSpPr>
      <p:grpSpPr>
        <a:xfrm>
          <a:off x="0" y="0"/>
          <a:ext cx="0" cy="0"/>
          <a:chOff x="0" y="0"/>
          <a:chExt cx="0" cy="0"/>
        </a:xfrm>
      </p:grpSpPr>
      <p:sp>
        <p:nvSpPr>
          <p:cNvPr id="3033" name="Google Shape;3033;g1c9814ce32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4" name="Google Shape;3034;g1c9814ce32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9" name="Shape 3039"/>
        <p:cNvGrpSpPr/>
        <p:nvPr/>
      </p:nvGrpSpPr>
      <p:grpSpPr>
        <a:xfrm>
          <a:off x="0" y="0"/>
          <a:ext cx="0" cy="0"/>
          <a:chOff x="0" y="0"/>
          <a:chExt cx="0" cy="0"/>
        </a:xfrm>
      </p:grpSpPr>
      <p:sp>
        <p:nvSpPr>
          <p:cNvPr id="3040" name="Google Shape;3040;g11e64a52366_0_7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g11e64a52366_0_7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07080920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07080920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9" name="Shape 3049"/>
        <p:cNvGrpSpPr/>
        <p:nvPr/>
      </p:nvGrpSpPr>
      <p:grpSpPr>
        <a:xfrm>
          <a:off x="0" y="0"/>
          <a:ext cx="0" cy="0"/>
          <a:chOff x="0" y="0"/>
          <a:chExt cx="0" cy="0"/>
        </a:xfrm>
      </p:grpSpPr>
      <p:sp>
        <p:nvSpPr>
          <p:cNvPr id="3050" name="Google Shape;3050;g11e64a52366_0_7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g11e64a52366_0_7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7" name="Shape 3057"/>
        <p:cNvGrpSpPr/>
        <p:nvPr/>
      </p:nvGrpSpPr>
      <p:grpSpPr>
        <a:xfrm>
          <a:off x="0" y="0"/>
          <a:ext cx="0" cy="0"/>
          <a:chOff x="0" y="0"/>
          <a:chExt cx="0" cy="0"/>
        </a:xfrm>
      </p:grpSpPr>
      <p:sp>
        <p:nvSpPr>
          <p:cNvPr id="3058" name="Google Shape;3058;g11e64a52366_0_7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g11e64a52366_0_7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6" name="Shape 3066"/>
        <p:cNvGrpSpPr/>
        <p:nvPr/>
      </p:nvGrpSpPr>
      <p:grpSpPr>
        <a:xfrm>
          <a:off x="0" y="0"/>
          <a:ext cx="0" cy="0"/>
          <a:chOff x="0" y="0"/>
          <a:chExt cx="0" cy="0"/>
        </a:xfrm>
      </p:grpSpPr>
      <p:sp>
        <p:nvSpPr>
          <p:cNvPr id="3067" name="Google Shape;3067;g11e64a52366_0_7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8" name="Google Shape;3068;g11e64a52366_0_7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Terms to know – </a:t>
            </a:r>
            <a:endParaRPr/>
          </a:p>
          <a:p>
            <a:pPr indent="0" lvl="0" marL="0" rtl="0" algn="l">
              <a:spcBef>
                <a:spcPts val="0"/>
              </a:spcBef>
              <a:spcAft>
                <a:spcPts val="0"/>
              </a:spcAft>
              <a:buNone/>
            </a:pPr>
            <a:r>
              <a:rPr lang="en-GB"/>
              <a:t>Power law distribution </a:t>
            </a:r>
            <a:endParaRPr/>
          </a:p>
          <a:p>
            <a:pPr indent="0" lvl="0" marL="0" rtl="0" algn="l">
              <a:spcBef>
                <a:spcPts val="0"/>
              </a:spcBef>
              <a:spcAft>
                <a:spcPts val="0"/>
              </a:spcAft>
              <a:buNone/>
            </a:pPr>
            <a:r>
              <a:rPr lang="en-GB"/>
              <a:t>Long Tail </a:t>
            </a:r>
            <a:endParaRPr/>
          </a:p>
        </p:txBody>
      </p:sp>
      <p:sp>
        <p:nvSpPr>
          <p:cNvPr id="3069" name="Google Shape;3069;g11e64a52366_0_7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6" name="Shape 3076"/>
        <p:cNvGrpSpPr/>
        <p:nvPr/>
      </p:nvGrpSpPr>
      <p:grpSpPr>
        <a:xfrm>
          <a:off x="0" y="0"/>
          <a:ext cx="0" cy="0"/>
          <a:chOff x="0" y="0"/>
          <a:chExt cx="0" cy="0"/>
        </a:xfrm>
      </p:grpSpPr>
      <p:sp>
        <p:nvSpPr>
          <p:cNvPr id="3077" name="Google Shape;3077;g11e64a52366_0_7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g11e64a52366_0_7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3" name="Shape 3103"/>
        <p:cNvGrpSpPr/>
        <p:nvPr/>
      </p:nvGrpSpPr>
      <p:grpSpPr>
        <a:xfrm>
          <a:off x="0" y="0"/>
          <a:ext cx="0" cy="0"/>
          <a:chOff x="0" y="0"/>
          <a:chExt cx="0" cy="0"/>
        </a:xfrm>
      </p:grpSpPr>
      <p:sp>
        <p:nvSpPr>
          <p:cNvPr id="3104" name="Google Shape;3104;g1230ddeb64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5" name="Google Shape;3105;g1230ddeb64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9" name="Shape 3109"/>
        <p:cNvGrpSpPr/>
        <p:nvPr/>
      </p:nvGrpSpPr>
      <p:grpSpPr>
        <a:xfrm>
          <a:off x="0" y="0"/>
          <a:ext cx="0" cy="0"/>
          <a:chOff x="0" y="0"/>
          <a:chExt cx="0" cy="0"/>
        </a:xfrm>
      </p:grpSpPr>
      <p:sp>
        <p:nvSpPr>
          <p:cNvPr id="3110" name="Google Shape;3110;g1230ddeb64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1" name="Google Shape;3111;g1230ddeb64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6" name="Shape 3116"/>
        <p:cNvGrpSpPr/>
        <p:nvPr/>
      </p:nvGrpSpPr>
      <p:grpSpPr>
        <a:xfrm>
          <a:off x="0" y="0"/>
          <a:ext cx="0" cy="0"/>
          <a:chOff x="0" y="0"/>
          <a:chExt cx="0" cy="0"/>
        </a:xfrm>
      </p:grpSpPr>
      <p:sp>
        <p:nvSpPr>
          <p:cNvPr id="3117" name="Google Shape;3117;g1230ddeb64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8" name="Google Shape;3118;g1230ddeb64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3" name="Shape 3123"/>
        <p:cNvGrpSpPr/>
        <p:nvPr/>
      </p:nvGrpSpPr>
      <p:grpSpPr>
        <a:xfrm>
          <a:off x="0" y="0"/>
          <a:ext cx="0" cy="0"/>
          <a:chOff x="0" y="0"/>
          <a:chExt cx="0" cy="0"/>
        </a:xfrm>
      </p:grpSpPr>
      <p:sp>
        <p:nvSpPr>
          <p:cNvPr id="3124" name="Google Shape;3124;g1230ddeb6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5" name="Google Shape;3125;g1230ddeb6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1" name="Shape 3131"/>
        <p:cNvGrpSpPr/>
        <p:nvPr/>
      </p:nvGrpSpPr>
      <p:grpSpPr>
        <a:xfrm>
          <a:off x="0" y="0"/>
          <a:ext cx="0" cy="0"/>
          <a:chOff x="0" y="0"/>
          <a:chExt cx="0" cy="0"/>
        </a:xfrm>
      </p:grpSpPr>
      <p:sp>
        <p:nvSpPr>
          <p:cNvPr id="3132" name="Google Shape;3132;g1230ddeb64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3" name="Google Shape;3133;g1230ddeb64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9" name="Shape 3139"/>
        <p:cNvGrpSpPr/>
        <p:nvPr/>
      </p:nvGrpSpPr>
      <p:grpSpPr>
        <a:xfrm>
          <a:off x="0" y="0"/>
          <a:ext cx="0" cy="0"/>
          <a:chOff x="0" y="0"/>
          <a:chExt cx="0" cy="0"/>
        </a:xfrm>
      </p:grpSpPr>
      <p:sp>
        <p:nvSpPr>
          <p:cNvPr id="3140" name="Google Shape;3140;g287c5c7852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1" name="Google Shape;3141;g287c5c7852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070809204d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070809204d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7" name="Shape 3147"/>
        <p:cNvGrpSpPr/>
        <p:nvPr/>
      </p:nvGrpSpPr>
      <p:grpSpPr>
        <a:xfrm>
          <a:off x="0" y="0"/>
          <a:ext cx="0" cy="0"/>
          <a:chOff x="0" y="0"/>
          <a:chExt cx="0" cy="0"/>
        </a:xfrm>
      </p:grpSpPr>
      <p:sp>
        <p:nvSpPr>
          <p:cNvPr id="3148" name="Google Shape;3148;g1230ddeb64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9" name="Google Shape;3149;g1230ddeb64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4" name="Shape 3154"/>
        <p:cNvGrpSpPr/>
        <p:nvPr/>
      </p:nvGrpSpPr>
      <p:grpSpPr>
        <a:xfrm>
          <a:off x="0" y="0"/>
          <a:ext cx="0" cy="0"/>
          <a:chOff x="0" y="0"/>
          <a:chExt cx="0" cy="0"/>
        </a:xfrm>
      </p:grpSpPr>
      <p:sp>
        <p:nvSpPr>
          <p:cNvPr id="3155" name="Google Shape;3155;g1230ddeb64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6" name="Google Shape;3156;g1230ddeb64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1" name="Shape 3161"/>
        <p:cNvGrpSpPr/>
        <p:nvPr/>
      </p:nvGrpSpPr>
      <p:grpSpPr>
        <a:xfrm>
          <a:off x="0" y="0"/>
          <a:ext cx="0" cy="0"/>
          <a:chOff x="0" y="0"/>
          <a:chExt cx="0" cy="0"/>
        </a:xfrm>
      </p:grpSpPr>
      <p:sp>
        <p:nvSpPr>
          <p:cNvPr id="3162" name="Google Shape;3162;g1230ddeb64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3" name="Google Shape;3163;g1230ddeb64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9" name="Shape 3169"/>
        <p:cNvGrpSpPr/>
        <p:nvPr/>
      </p:nvGrpSpPr>
      <p:grpSpPr>
        <a:xfrm>
          <a:off x="0" y="0"/>
          <a:ext cx="0" cy="0"/>
          <a:chOff x="0" y="0"/>
          <a:chExt cx="0" cy="0"/>
        </a:xfrm>
      </p:grpSpPr>
      <p:sp>
        <p:nvSpPr>
          <p:cNvPr id="3170" name="Google Shape;3170;g1230ddeb64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1" name="Google Shape;3171;g1230ddeb64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7" name="Shape 3177"/>
        <p:cNvGrpSpPr/>
        <p:nvPr/>
      </p:nvGrpSpPr>
      <p:grpSpPr>
        <a:xfrm>
          <a:off x="0" y="0"/>
          <a:ext cx="0" cy="0"/>
          <a:chOff x="0" y="0"/>
          <a:chExt cx="0" cy="0"/>
        </a:xfrm>
      </p:grpSpPr>
      <p:sp>
        <p:nvSpPr>
          <p:cNvPr id="3178" name="Google Shape;3178;g1230ddeb64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9" name="Google Shape;3179;g1230ddeb64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5" name="Shape 3185"/>
        <p:cNvGrpSpPr/>
        <p:nvPr/>
      </p:nvGrpSpPr>
      <p:grpSpPr>
        <a:xfrm>
          <a:off x="0" y="0"/>
          <a:ext cx="0" cy="0"/>
          <a:chOff x="0" y="0"/>
          <a:chExt cx="0" cy="0"/>
        </a:xfrm>
      </p:grpSpPr>
      <p:sp>
        <p:nvSpPr>
          <p:cNvPr id="3186" name="Google Shape;3186;g1230ddeb64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7" name="Google Shape;3187;g1230ddeb64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3" name="Shape 3193"/>
        <p:cNvGrpSpPr/>
        <p:nvPr/>
      </p:nvGrpSpPr>
      <p:grpSpPr>
        <a:xfrm>
          <a:off x="0" y="0"/>
          <a:ext cx="0" cy="0"/>
          <a:chOff x="0" y="0"/>
          <a:chExt cx="0" cy="0"/>
        </a:xfrm>
      </p:grpSpPr>
      <p:sp>
        <p:nvSpPr>
          <p:cNvPr id="3194" name="Google Shape;3194;g11e64a52366_0_8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g11e64a52366_0_8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3" name="Shape 3203"/>
        <p:cNvGrpSpPr/>
        <p:nvPr/>
      </p:nvGrpSpPr>
      <p:grpSpPr>
        <a:xfrm>
          <a:off x="0" y="0"/>
          <a:ext cx="0" cy="0"/>
          <a:chOff x="0" y="0"/>
          <a:chExt cx="0" cy="0"/>
        </a:xfrm>
      </p:grpSpPr>
      <p:sp>
        <p:nvSpPr>
          <p:cNvPr id="3204" name="Google Shape;3204;g11e64a52366_0_8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5" name="Google Shape;3205;g11e64a52366_0_8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Some results are more important than others. </a:t>
            </a:r>
            <a:endParaRPr/>
          </a:p>
          <a:p>
            <a:pPr indent="0" lvl="0" marL="0" rtl="0" algn="l">
              <a:spcBef>
                <a:spcPts val="0"/>
              </a:spcBef>
              <a:spcAft>
                <a:spcPts val="0"/>
              </a:spcAft>
              <a:buNone/>
            </a:pPr>
            <a:r>
              <a:rPr lang="en-GB"/>
              <a:t>We only need to find what the user likes! We don’t care to predict what she doesn’t like. </a:t>
            </a:r>
            <a:endParaRPr/>
          </a:p>
          <a:p>
            <a:pPr indent="0" lvl="0" marL="0" rtl="0" algn="l">
              <a:spcBef>
                <a:spcPts val="0"/>
              </a:spcBef>
              <a:spcAft>
                <a:spcPts val="0"/>
              </a:spcAft>
              <a:buNone/>
            </a:pPr>
            <a:r>
              <a:rPr lang="en-GB"/>
              <a:t>Long tail items are more important! </a:t>
            </a:r>
            <a:endParaRPr/>
          </a:p>
        </p:txBody>
      </p:sp>
      <p:sp>
        <p:nvSpPr>
          <p:cNvPr id="3206" name="Google Shape;3206;g11e64a52366_0_8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1" name="Shape 3211"/>
        <p:cNvGrpSpPr/>
        <p:nvPr/>
      </p:nvGrpSpPr>
      <p:grpSpPr>
        <a:xfrm>
          <a:off x="0" y="0"/>
          <a:ext cx="0" cy="0"/>
          <a:chOff x="0" y="0"/>
          <a:chExt cx="0" cy="0"/>
        </a:xfrm>
      </p:grpSpPr>
      <p:sp>
        <p:nvSpPr>
          <p:cNvPr id="3212" name="Google Shape;3212;g11e64a52366_0_8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3" name="Google Shape;3213;g11e64a52366_0_8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But what if we don’t have ratings? </a:t>
            </a:r>
            <a:endParaRPr/>
          </a:p>
        </p:txBody>
      </p:sp>
      <p:sp>
        <p:nvSpPr>
          <p:cNvPr id="3214" name="Google Shape;3214;g11e64a52366_0_8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9" name="Shape 3219"/>
        <p:cNvGrpSpPr/>
        <p:nvPr/>
      </p:nvGrpSpPr>
      <p:grpSpPr>
        <a:xfrm>
          <a:off x="0" y="0"/>
          <a:ext cx="0" cy="0"/>
          <a:chOff x="0" y="0"/>
          <a:chExt cx="0" cy="0"/>
        </a:xfrm>
      </p:grpSpPr>
      <p:sp>
        <p:nvSpPr>
          <p:cNvPr id="3220" name="Google Shape;3220;g11e64a52366_0_8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g11e64a52366_0_8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070809204d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070809204d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6" name="Shape 3226"/>
        <p:cNvGrpSpPr/>
        <p:nvPr/>
      </p:nvGrpSpPr>
      <p:grpSpPr>
        <a:xfrm>
          <a:off x="0" y="0"/>
          <a:ext cx="0" cy="0"/>
          <a:chOff x="0" y="0"/>
          <a:chExt cx="0" cy="0"/>
        </a:xfrm>
      </p:grpSpPr>
      <p:sp>
        <p:nvSpPr>
          <p:cNvPr id="3227" name="Google Shape;3227;g11e64a52366_0_8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g11e64a52366_0_8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0" name="Shape 3250"/>
        <p:cNvGrpSpPr/>
        <p:nvPr/>
      </p:nvGrpSpPr>
      <p:grpSpPr>
        <a:xfrm>
          <a:off x="0" y="0"/>
          <a:ext cx="0" cy="0"/>
          <a:chOff x="0" y="0"/>
          <a:chExt cx="0" cy="0"/>
        </a:xfrm>
      </p:grpSpPr>
      <p:sp>
        <p:nvSpPr>
          <p:cNvPr id="3251" name="Google Shape;3251;g11e64a52366_0_9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2" name="Google Shape;3252;g11e64a52366_0_9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Ask students to explain what  they see here…</a:t>
            </a:r>
            <a:endParaRPr/>
          </a:p>
        </p:txBody>
      </p:sp>
      <p:sp>
        <p:nvSpPr>
          <p:cNvPr id="3253" name="Google Shape;3253;g11e64a52366_0_9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9" name="Shape 3259"/>
        <p:cNvGrpSpPr/>
        <p:nvPr/>
      </p:nvGrpSpPr>
      <p:grpSpPr>
        <a:xfrm>
          <a:off x="0" y="0"/>
          <a:ext cx="0" cy="0"/>
          <a:chOff x="0" y="0"/>
          <a:chExt cx="0" cy="0"/>
        </a:xfrm>
      </p:grpSpPr>
      <p:sp>
        <p:nvSpPr>
          <p:cNvPr id="3260" name="Google Shape;3260;g11e64a52366_0_9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1" name="Google Shape;3261;g11e64a52366_0_9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2" name="Google Shape;3262;g11e64a52366_0_9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2" name="Shape 3282"/>
        <p:cNvGrpSpPr/>
        <p:nvPr/>
      </p:nvGrpSpPr>
      <p:grpSpPr>
        <a:xfrm>
          <a:off x="0" y="0"/>
          <a:ext cx="0" cy="0"/>
          <a:chOff x="0" y="0"/>
          <a:chExt cx="0" cy="0"/>
        </a:xfrm>
      </p:grpSpPr>
      <p:sp>
        <p:nvSpPr>
          <p:cNvPr id="3283" name="Google Shape;3283;g11e64a52366_0_9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g11e64a52366_0_9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7" name="Shape 3317"/>
        <p:cNvGrpSpPr/>
        <p:nvPr/>
      </p:nvGrpSpPr>
      <p:grpSpPr>
        <a:xfrm>
          <a:off x="0" y="0"/>
          <a:ext cx="0" cy="0"/>
          <a:chOff x="0" y="0"/>
          <a:chExt cx="0" cy="0"/>
        </a:xfrm>
      </p:grpSpPr>
      <p:sp>
        <p:nvSpPr>
          <p:cNvPr id="3318" name="Google Shape;3318;g11e64a52366_0_9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9" name="Google Shape;3319;g11e64a52366_0_9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Full ranking – preserving order between each pair of items.</a:t>
            </a:r>
            <a:endParaRPr/>
          </a:p>
        </p:txBody>
      </p:sp>
      <p:sp>
        <p:nvSpPr>
          <p:cNvPr id="3320" name="Google Shape;3320;g11e64a52366_0_9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6" name="Shape 3346"/>
        <p:cNvGrpSpPr/>
        <p:nvPr/>
      </p:nvGrpSpPr>
      <p:grpSpPr>
        <a:xfrm>
          <a:off x="0" y="0"/>
          <a:ext cx="0" cy="0"/>
          <a:chOff x="0" y="0"/>
          <a:chExt cx="0" cy="0"/>
        </a:xfrm>
      </p:grpSpPr>
      <p:sp>
        <p:nvSpPr>
          <p:cNvPr id="3347" name="Google Shape;3347;g11e64a52366_0_10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8" name="Google Shape;3348;g11e64a52366_0_10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If you just write academic papers, this is basically all you need to know.</a:t>
            </a:r>
            <a:endParaRPr/>
          </a:p>
          <a:p>
            <a:pPr indent="0" lvl="0" marL="0" rtl="0" algn="l">
              <a:spcBef>
                <a:spcPts val="0"/>
              </a:spcBef>
              <a:spcAft>
                <a:spcPts val="0"/>
              </a:spcAft>
              <a:buNone/>
            </a:pPr>
            <a:r>
              <a:rPr lang="en-GB"/>
              <a:t>You may care about how these measures are changed with respect to the item’s popularity or the amount of knowledge you have on the user…. So you can break down these results according to popularity.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How many items do we care to recommend? – Even if the list is of size k, we often want to refresh it and show more new items, so we need several lists of size k. How much? How do we refresh? </a:t>
            </a:r>
            <a:endParaRPr/>
          </a:p>
        </p:txBody>
      </p:sp>
      <p:sp>
        <p:nvSpPr>
          <p:cNvPr id="3349" name="Google Shape;3349;g11e64a52366_0_10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4" name="Shape 3354"/>
        <p:cNvGrpSpPr/>
        <p:nvPr/>
      </p:nvGrpSpPr>
      <p:grpSpPr>
        <a:xfrm>
          <a:off x="0" y="0"/>
          <a:ext cx="0" cy="0"/>
          <a:chOff x="0" y="0"/>
          <a:chExt cx="0" cy="0"/>
        </a:xfrm>
      </p:grpSpPr>
      <p:sp>
        <p:nvSpPr>
          <p:cNvPr id="3355" name="Google Shape;3355;g11e64a52366_0_5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g11e64a52366_0_5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4" name="Shape 3364"/>
        <p:cNvGrpSpPr/>
        <p:nvPr/>
      </p:nvGrpSpPr>
      <p:grpSpPr>
        <a:xfrm>
          <a:off x="0" y="0"/>
          <a:ext cx="0" cy="0"/>
          <a:chOff x="0" y="0"/>
          <a:chExt cx="0" cy="0"/>
        </a:xfrm>
      </p:grpSpPr>
      <p:sp>
        <p:nvSpPr>
          <p:cNvPr id="3365" name="Google Shape;3365;g11e64a52366_0_5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g11e64a52366_0_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1" name="Shape 3371"/>
        <p:cNvGrpSpPr/>
        <p:nvPr/>
      </p:nvGrpSpPr>
      <p:grpSpPr>
        <a:xfrm>
          <a:off x="0" y="0"/>
          <a:ext cx="0" cy="0"/>
          <a:chOff x="0" y="0"/>
          <a:chExt cx="0" cy="0"/>
        </a:xfrm>
      </p:grpSpPr>
      <p:sp>
        <p:nvSpPr>
          <p:cNvPr id="3372" name="Google Shape;3372;g11e64a52366_0_6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g11e64a52366_0_6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8" name="Shape 3378"/>
        <p:cNvGrpSpPr/>
        <p:nvPr/>
      </p:nvGrpSpPr>
      <p:grpSpPr>
        <a:xfrm>
          <a:off x="0" y="0"/>
          <a:ext cx="0" cy="0"/>
          <a:chOff x="0" y="0"/>
          <a:chExt cx="0" cy="0"/>
        </a:xfrm>
      </p:grpSpPr>
      <p:sp>
        <p:nvSpPr>
          <p:cNvPr id="3379" name="Google Shape;3379;g11e64a52366_0_6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g11e64a52366_0_6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b4288d12a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b4288d12a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5" name="Shape 3385"/>
        <p:cNvGrpSpPr/>
        <p:nvPr/>
      </p:nvGrpSpPr>
      <p:grpSpPr>
        <a:xfrm>
          <a:off x="0" y="0"/>
          <a:ext cx="0" cy="0"/>
          <a:chOff x="0" y="0"/>
          <a:chExt cx="0" cy="0"/>
        </a:xfrm>
      </p:grpSpPr>
      <p:sp>
        <p:nvSpPr>
          <p:cNvPr id="3386" name="Google Shape;3386;g11e64a52366_0_6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g11e64a52366_0_6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b4288d12a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b4288d12a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079fbef06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079fbef06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967d3c2b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967d3c2b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44ba93ff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44ba93ff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c4af7e11a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c4af7e11a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9abc7061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9abc7061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967d3c2b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967d3c2b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9add1ef5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9add1ef5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9abc7061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9abc7061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c51a0f86ec_1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c51a0f86ec_1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2668fb692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2668fb692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268a731d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268a731d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c794cd1263_74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c794cd1263_74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c794cd1263_74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c794cd1263_74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44ba93fff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44ba93fff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967d3c2b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967d3c2b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9cb3e732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9cb3e732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c4af7e11a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c4af7e11a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9cb3e732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9cb3e732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9cb3e732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9cb3e732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c4af7e11a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c4af7e11a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22da5be4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22da5be4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22da5be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322da5be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22da5be4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22da5be4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9cb3e732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9cb3e732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44ba93fff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44ba93fff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c4af7e11a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c4af7e11a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87c5c785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87c5c785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22da5be4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22da5be4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87c5c785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87c5c78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322da5be4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322da5be4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3079fbef06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3079fbef06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30a25fa6857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30a25fa6857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c75f011a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c75f011a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c794cd1263_1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c794cd1263_1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287c5c785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287c5c785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44ba93fff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44ba93fff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287c5c785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287c5c785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287c5c785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287c5c785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87c5c785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287c5c785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287c5c7852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287c5c7852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287c5c7852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287c5c7852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87c5c7852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287c5c7852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22668fb69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22668fb69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29cb3e732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29cb3e732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1c75f011ac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1c75f011ac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28681db796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28681db796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1e64a523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1e64a523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28681db79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28681db79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1c75f011ac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1c75f011ac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287c5c7852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287c5c7852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11e64a52366_0_1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0" name="Google Shape;1460;g11e64a52366_0_14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1" name="Google Shape;1461;g11e64a52366_0_14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30e3e0b8a0f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30e3e0b8a0f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287c5c7852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287c5c7852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287c5c7852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287c5c7852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24c6657889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24c6657889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24c66578898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g24c66578898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24c66578898_0_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g24c66578898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e64a52366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11e64a52366_0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The story of Greg Linden: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Early days of Amazon as an online book store– A bell rang each time a book was sold.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Greg Linden proposed candy rack book recommendations – “if you bought this, maybe also buy that…”</a:t>
            </a:r>
            <a:endParaRPr/>
          </a:p>
          <a:p>
            <a:pPr indent="0" lvl="0" marL="0" rtl="0" algn="l">
              <a:spcBef>
                <a:spcPts val="0"/>
              </a:spcBef>
              <a:spcAft>
                <a:spcPts val="0"/>
              </a:spcAft>
              <a:buNone/>
            </a:pPr>
            <a:r>
              <a:rPr lang="en-GB"/>
              <a:t>Company executives were mostly worried with churn. Customers leaving prior to making the actual payment. </a:t>
            </a:r>
            <a:endParaRPr/>
          </a:p>
          <a:p>
            <a:pPr indent="0" lvl="0" marL="0" rtl="0" algn="l">
              <a:spcBef>
                <a:spcPts val="0"/>
              </a:spcBef>
              <a:spcAft>
                <a:spcPts val="0"/>
              </a:spcAft>
              <a:buNone/>
            </a:pPr>
            <a:r>
              <a:rPr lang="en-GB"/>
              <a:t>Greg prototyped the feature but executive was objecting launching it. </a:t>
            </a:r>
            <a:endParaRPr/>
          </a:p>
          <a:p>
            <a:pPr indent="0" lvl="0" marL="0" marR="0" rtl="0" algn="l">
              <a:lnSpc>
                <a:spcPct val="100000"/>
              </a:lnSpc>
              <a:spcBef>
                <a:spcPts val="0"/>
              </a:spcBef>
              <a:spcAft>
                <a:spcPts val="0"/>
              </a:spcAft>
              <a:buClr>
                <a:schemeClr val="dk1"/>
              </a:buClr>
              <a:buSzPts val="1200"/>
              <a:buFont typeface="Calibri"/>
              <a:buNone/>
            </a:pPr>
            <a:r>
              <a:rPr lang="en-GB"/>
              <a:t>Jeff Bezos said – if you can prove in the data that this works, we will launch the feature </a:t>
            </a:r>
            <a:endParaRPr/>
          </a:p>
          <a:p>
            <a:pPr indent="0" lvl="0" marL="0" rtl="0" algn="l">
              <a:spcBef>
                <a:spcPts val="0"/>
              </a:spcBef>
              <a:spcAft>
                <a:spcPts val="0"/>
              </a:spcAft>
              <a:buNone/>
            </a:pPr>
            <a:r>
              <a:rPr lang="en-GB"/>
              <a:t>An A/B test showed a significant increase in sales (up-sales) and a very small increase in churn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__________________________________________________</a:t>
            </a:r>
            <a:endParaRPr/>
          </a:p>
          <a:p>
            <a:pPr indent="0" lvl="0" marL="0" rtl="0" algn="l">
              <a:spcBef>
                <a:spcPts val="0"/>
              </a:spcBef>
              <a:spcAft>
                <a:spcPts val="0"/>
              </a:spcAft>
              <a:buClr>
                <a:schemeClr val="dk1"/>
              </a:buClr>
              <a:buSzPts val="1100"/>
              <a:buFont typeface="Arial"/>
              <a:buNone/>
            </a:pPr>
            <a:r>
              <a:rPr lang="en-GB"/>
              <a:t>While he was at Amazon from 1997-2002, Greg Linden prototyped a system for making personal recommendations for other products to customers as they checked out.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Problem was, a marketing Senior Vice President thought these would distract customers from completing their purchase and didn’t think Linden had proof it would work. A business drama ensued; classic “gut versus data” stuff. “I heard the SVP was angry when he discovered I was pushing out a test,” recalled Linden in his blog. “But, even for top executives, it was hard to block a test. Measurement is good. The only good argument against testing would be that the negative impact might be so severe that Amazon couldn’t afford it. A difficult claim to make.”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Linden’s experiment ultimately showed that the customers really liked the feature, and recommendations have become a signature design feature for Amazon.</a:t>
            </a:r>
            <a:endParaRPr/>
          </a:p>
          <a:p>
            <a:pPr indent="0" lvl="0" marL="0" rtl="0" algn="l">
              <a:spcBef>
                <a:spcPts val="0"/>
              </a:spcBef>
              <a:spcAft>
                <a:spcPts val="0"/>
              </a:spcAft>
              <a:buNone/>
            </a:pPr>
            <a:r>
              <a:t/>
            </a:r>
            <a:endParaRPr/>
          </a:p>
        </p:txBody>
      </p:sp>
      <p:sp>
        <p:nvSpPr>
          <p:cNvPr id="182" name="Google Shape;182;g11e64a52366_0_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24c66578898_0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g24c66578898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30a25fa6857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30a25fa6857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1c794cd1263_74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1c794cd1263_74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30a25fa6857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30a25fa6857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24c3f6b8a3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24c3f6b8a3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22668fb692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22668fb692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30adff7affd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30adff7affd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30a25fa6857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30a25fa6857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22668fb692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22668fb692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28b728d5b6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28b728d5b6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e64a52366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11e64a52366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The “original” Cinematch system </a:t>
            </a:r>
            <a:endParaRPr/>
          </a:p>
        </p:txBody>
      </p:sp>
      <p:sp>
        <p:nvSpPr>
          <p:cNvPr id="191" name="Google Shape;191;g11e64a52366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30a25fa6857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30a25fa6857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24c665788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24c66578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1c794cd1263_74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1c794cd1263_74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22668fb692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22668fb692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30e3e0b8a0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30e3e0b8a0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1c794cd1263_1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1c794cd1263_1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2967d3c2b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2967d3c2b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28681db796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28681db796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28681db796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28681db796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2967d3c2b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2967d3c2b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White">
  <p:cSld name="Title_White">
    <p:spTree>
      <p:nvGrpSpPr>
        <p:cNvPr id="56" name="Shape 56"/>
        <p:cNvGrpSpPr/>
        <p:nvPr/>
      </p:nvGrpSpPr>
      <p:grpSpPr>
        <a:xfrm>
          <a:off x="0" y="0"/>
          <a:ext cx="0" cy="0"/>
          <a:chOff x="0" y="0"/>
          <a:chExt cx="0" cy="0"/>
        </a:xfrm>
      </p:grpSpPr>
      <p:sp>
        <p:nvSpPr>
          <p:cNvPr id="57" name="Google Shape;57;p14"/>
          <p:cNvSpPr txBox="1"/>
          <p:nvPr>
            <p:ph type="title"/>
          </p:nvPr>
        </p:nvSpPr>
        <p:spPr>
          <a:xfrm>
            <a:off x="388034" y="291329"/>
            <a:ext cx="8365200" cy="415500"/>
          </a:xfrm>
          <a:prstGeom prst="rect">
            <a:avLst/>
          </a:prstGeom>
          <a:noFill/>
          <a:ln>
            <a:noFill/>
          </a:ln>
        </p:spPr>
        <p:txBody>
          <a:bodyPr anchorCtr="0" anchor="ctr" bIns="34275" lIns="0" spcFirstLastPara="1" rIns="68575" wrap="square" tIns="34275">
            <a:normAutofit/>
          </a:bodyPr>
          <a:lstStyle>
            <a:lvl1pPr lvl="0" rtl="0" algn="l">
              <a:lnSpc>
                <a:spcPct val="90000"/>
              </a:lnSpc>
              <a:spcBef>
                <a:spcPts val="0"/>
              </a:spcBef>
              <a:spcAft>
                <a:spcPts val="0"/>
              </a:spcAft>
              <a:buClr>
                <a:srgbClr val="7F6000"/>
              </a:buClr>
              <a:buSzPts val="2700"/>
              <a:buFont typeface="Calibri"/>
              <a:buNone/>
              <a:defRPr b="0" sz="2700" cap="none">
                <a:solidFill>
                  <a:srgbClr val="7F6000"/>
                </a:solidFill>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4"/>
          <p:cNvSpPr/>
          <p:nvPr/>
        </p:nvSpPr>
        <p:spPr>
          <a:xfrm flipH="1">
            <a:off x="-2" y="4794317"/>
            <a:ext cx="9144000" cy="3492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9" name="Google Shape;59;p14"/>
          <p:cNvSpPr txBox="1"/>
          <p:nvPr/>
        </p:nvSpPr>
        <p:spPr>
          <a:xfrm>
            <a:off x="232772" y="4941410"/>
            <a:ext cx="766500" cy="1077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b="0" i="0" lang="en-GB" sz="700" u="none" cap="none" strike="noStrike">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pic>
        <p:nvPicPr>
          <p:cNvPr id="60" name="Google Shape;60;p14"/>
          <p:cNvPicPr preferRelativeResize="0"/>
          <p:nvPr/>
        </p:nvPicPr>
        <p:blipFill rotWithShape="1">
          <a:blip r:embed="rId2">
            <a:alphaModFix/>
          </a:blip>
          <a:srcRect b="0" l="0" r="0" t="0"/>
          <a:stretch/>
        </p:blipFill>
        <p:spPr>
          <a:xfrm>
            <a:off x="8291165" y="4855877"/>
            <a:ext cx="731583" cy="201185"/>
          </a:xfrm>
          <a:prstGeom prst="rect">
            <a:avLst/>
          </a:prstGeom>
          <a:noFill/>
          <a:ln>
            <a:noFill/>
          </a:ln>
        </p:spPr>
      </p:pic>
      <p:sp>
        <p:nvSpPr>
          <p:cNvPr id="61" name="Google Shape;61;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Helvetica Neue"/>
                <a:ea typeface="Helvetica Neue"/>
                <a:cs typeface="Helvetica Neue"/>
                <a:sym typeface="Helvetica Neue"/>
              </a:defRPr>
            </a:lvl1pPr>
            <a:lvl2pPr lvl="1">
              <a:buNone/>
              <a:defRPr sz="1300">
                <a:latin typeface="Helvetica Neue"/>
                <a:ea typeface="Helvetica Neue"/>
                <a:cs typeface="Helvetica Neue"/>
                <a:sym typeface="Helvetica Neue"/>
              </a:defRPr>
            </a:lvl2pPr>
            <a:lvl3pPr lvl="2">
              <a:buNone/>
              <a:defRPr sz="1300">
                <a:latin typeface="Helvetica Neue"/>
                <a:ea typeface="Helvetica Neue"/>
                <a:cs typeface="Helvetica Neue"/>
                <a:sym typeface="Helvetica Neue"/>
              </a:defRPr>
            </a:lvl3pPr>
            <a:lvl4pPr lvl="3">
              <a:buNone/>
              <a:defRPr sz="1300">
                <a:latin typeface="Helvetica Neue"/>
                <a:ea typeface="Helvetica Neue"/>
                <a:cs typeface="Helvetica Neue"/>
                <a:sym typeface="Helvetica Neue"/>
              </a:defRPr>
            </a:lvl4pPr>
            <a:lvl5pPr lvl="4">
              <a:buNone/>
              <a:defRPr sz="1300">
                <a:latin typeface="Helvetica Neue"/>
                <a:ea typeface="Helvetica Neue"/>
                <a:cs typeface="Helvetica Neue"/>
                <a:sym typeface="Helvetica Neue"/>
              </a:defRPr>
            </a:lvl5pPr>
            <a:lvl6pPr lvl="5">
              <a:buNone/>
              <a:defRPr sz="1300">
                <a:latin typeface="Helvetica Neue"/>
                <a:ea typeface="Helvetica Neue"/>
                <a:cs typeface="Helvetica Neue"/>
                <a:sym typeface="Helvetica Neue"/>
              </a:defRPr>
            </a:lvl6pPr>
            <a:lvl7pPr lvl="6">
              <a:buNone/>
              <a:defRPr sz="1300">
                <a:latin typeface="Helvetica Neue"/>
                <a:ea typeface="Helvetica Neue"/>
                <a:cs typeface="Helvetica Neue"/>
                <a:sym typeface="Helvetica Neue"/>
              </a:defRPr>
            </a:lvl7pPr>
            <a:lvl8pPr lvl="7">
              <a:buNone/>
              <a:defRPr sz="1300">
                <a:latin typeface="Helvetica Neue"/>
                <a:ea typeface="Helvetica Neue"/>
                <a:cs typeface="Helvetica Neue"/>
                <a:sym typeface="Helvetica Neue"/>
              </a:defRPr>
            </a:lvl8pPr>
            <a:lvl9pPr lvl="8">
              <a:buNone/>
              <a:defRPr sz="13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Gray">
  <p:cSld name="Content_Gray">
    <p:bg>
      <p:bgPr>
        <a:gradFill>
          <a:gsLst>
            <a:gs pos="0">
              <a:srgbClr val="BBD6EE"/>
            </a:gs>
            <a:gs pos="100000">
              <a:schemeClr val="lt1"/>
            </a:gs>
          </a:gsLst>
          <a:lin ang="10800025" scaled="0"/>
        </a:gradFill>
      </p:bgPr>
    </p:bg>
    <p:spTree>
      <p:nvGrpSpPr>
        <p:cNvPr id="62" name="Shape 62"/>
        <p:cNvGrpSpPr/>
        <p:nvPr/>
      </p:nvGrpSpPr>
      <p:grpSpPr>
        <a:xfrm>
          <a:off x="0" y="0"/>
          <a:ext cx="0" cy="0"/>
          <a:chOff x="0" y="0"/>
          <a:chExt cx="0" cy="0"/>
        </a:xfrm>
      </p:grpSpPr>
      <p:sp>
        <p:nvSpPr>
          <p:cNvPr id="63" name="Google Shape;63;p15"/>
          <p:cNvSpPr txBox="1"/>
          <p:nvPr>
            <p:ph type="title"/>
          </p:nvPr>
        </p:nvSpPr>
        <p:spPr>
          <a:xfrm>
            <a:off x="388034" y="291329"/>
            <a:ext cx="8365200" cy="415500"/>
          </a:xfrm>
          <a:prstGeom prst="rect">
            <a:avLst/>
          </a:prstGeom>
          <a:noFill/>
          <a:ln>
            <a:noFill/>
          </a:ln>
        </p:spPr>
        <p:txBody>
          <a:bodyPr anchorCtr="0" anchor="ctr" bIns="34275" lIns="0" spcFirstLastPara="1" rIns="68575" wrap="square" tIns="34275">
            <a:normAutofit/>
          </a:bodyPr>
          <a:lstStyle>
            <a:lvl1pPr lvl="0" rtl="0" algn="l">
              <a:lnSpc>
                <a:spcPct val="90000"/>
              </a:lnSpc>
              <a:spcBef>
                <a:spcPts val="0"/>
              </a:spcBef>
              <a:spcAft>
                <a:spcPts val="0"/>
              </a:spcAft>
              <a:buClr>
                <a:srgbClr val="7F6000"/>
              </a:buClr>
              <a:buSzPts val="2700"/>
              <a:buFont typeface="Calibri"/>
              <a:buNone/>
              <a:defRPr b="0" sz="2700" cap="none">
                <a:solidFill>
                  <a:srgbClr val="7F6000"/>
                </a:solidFill>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5"/>
          <p:cNvSpPr/>
          <p:nvPr/>
        </p:nvSpPr>
        <p:spPr>
          <a:xfrm flipH="1">
            <a:off x="-2" y="4794317"/>
            <a:ext cx="9144000" cy="3492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65" name="Google Shape;65;p15"/>
          <p:cNvPicPr preferRelativeResize="0"/>
          <p:nvPr/>
        </p:nvPicPr>
        <p:blipFill rotWithShape="1">
          <a:blip r:embed="rId2">
            <a:alphaModFix/>
          </a:blip>
          <a:srcRect b="0" l="0" r="0" t="0"/>
          <a:stretch/>
        </p:blipFill>
        <p:spPr>
          <a:xfrm>
            <a:off x="8291165" y="4855877"/>
            <a:ext cx="731583" cy="201185"/>
          </a:xfrm>
          <a:prstGeom prst="rect">
            <a:avLst/>
          </a:prstGeom>
          <a:noFill/>
          <a:ln>
            <a:noFill/>
          </a:ln>
        </p:spPr>
      </p:pic>
      <p:sp>
        <p:nvSpPr>
          <p:cNvPr id="66" name="Google Shape;66;p15"/>
          <p:cNvSpPr txBox="1"/>
          <p:nvPr/>
        </p:nvSpPr>
        <p:spPr>
          <a:xfrm>
            <a:off x="232772" y="4941410"/>
            <a:ext cx="766500" cy="1077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en-GB"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67" name="Google Shape;67;p15"/>
          <p:cNvSpPr txBox="1"/>
          <p:nvPr>
            <p:ph idx="1" type="body"/>
          </p:nvPr>
        </p:nvSpPr>
        <p:spPr>
          <a:xfrm>
            <a:off x="388034" y="891539"/>
            <a:ext cx="8367000" cy="3634500"/>
          </a:xfrm>
          <a:prstGeom prst="rect">
            <a:avLst/>
          </a:prstGeom>
          <a:noFill/>
          <a:ln>
            <a:noFill/>
          </a:ln>
        </p:spPr>
        <p:txBody>
          <a:bodyPr anchorCtr="0" anchor="t" bIns="34275" lIns="0" spcFirstLastPara="1" rIns="0" wrap="square" tIns="34275">
            <a:normAutofit/>
          </a:bodyPr>
          <a:lstStyle>
            <a:lvl1pPr indent="-228600" lvl="0" marL="457200" rtl="0" algn="l">
              <a:lnSpc>
                <a:spcPct val="90000"/>
              </a:lnSpc>
              <a:spcBef>
                <a:spcPts val="800"/>
              </a:spcBef>
              <a:spcAft>
                <a:spcPts val="0"/>
              </a:spcAft>
              <a:buClr>
                <a:schemeClr val="dk1"/>
              </a:buClr>
              <a:buSzPts val="2100"/>
              <a:buNone/>
              <a:defRPr/>
            </a:lvl1pPr>
            <a:lvl2pPr indent="-342900" lvl="1" marL="914400" rtl="0" algn="l">
              <a:lnSpc>
                <a:spcPct val="90000"/>
              </a:lnSpc>
              <a:spcBef>
                <a:spcPts val="1600"/>
              </a:spcBef>
              <a:spcAft>
                <a:spcPts val="0"/>
              </a:spcAft>
              <a:buClr>
                <a:schemeClr val="dk1"/>
              </a:buClr>
              <a:buSzPts val="1800"/>
              <a:buChar char="○"/>
              <a:defRPr/>
            </a:lvl2pPr>
            <a:lvl3pPr indent="-323850" lvl="2" marL="1371600" rtl="0" algn="l">
              <a:lnSpc>
                <a:spcPct val="90000"/>
              </a:lnSpc>
              <a:spcBef>
                <a:spcPts val="1600"/>
              </a:spcBef>
              <a:spcAft>
                <a:spcPts val="0"/>
              </a:spcAft>
              <a:buClr>
                <a:schemeClr val="dk1"/>
              </a:buClr>
              <a:buSzPts val="15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68" name="Google Shape;68;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Helvetica Neue"/>
                <a:ea typeface="Helvetica Neue"/>
                <a:cs typeface="Helvetica Neue"/>
                <a:sym typeface="Helvetica Neue"/>
              </a:defRPr>
            </a:lvl1pPr>
            <a:lvl2pPr lvl="1">
              <a:buNone/>
              <a:defRPr sz="1300">
                <a:latin typeface="Helvetica Neue"/>
                <a:ea typeface="Helvetica Neue"/>
                <a:cs typeface="Helvetica Neue"/>
                <a:sym typeface="Helvetica Neue"/>
              </a:defRPr>
            </a:lvl2pPr>
            <a:lvl3pPr lvl="2">
              <a:buNone/>
              <a:defRPr sz="1300">
                <a:latin typeface="Helvetica Neue"/>
                <a:ea typeface="Helvetica Neue"/>
                <a:cs typeface="Helvetica Neue"/>
                <a:sym typeface="Helvetica Neue"/>
              </a:defRPr>
            </a:lvl3pPr>
            <a:lvl4pPr lvl="3">
              <a:buNone/>
              <a:defRPr sz="1300">
                <a:latin typeface="Helvetica Neue"/>
                <a:ea typeface="Helvetica Neue"/>
                <a:cs typeface="Helvetica Neue"/>
                <a:sym typeface="Helvetica Neue"/>
              </a:defRPr>
            </a:lvl4pPr>
            <a:lvl5pPr lvl="4">
              <a:buNone/>
              <a:defRPr sz="1300">
                <a:latin typeface="Helvetica Neue"/>
                <a:ea typeface="Helvetica Neue"/>
                <a:cs typeface="Helvetica Neue"/>
                <a:sym typeface="Helvetica Neue"/>
              </a:defRPr>
            </a:lvl5pPr>
            <a:lvl6pPr lvl="5">
              <a:buNone/>
              <a:defRPr sz="1300">
                <a:latin typeface="Helvetica Neue"/>
                <a:ea typeface="Helvetica Neue"/>
                <a:cs typeface="Helvetica Neue"/>
                <a:sym typeface="Helvetica Neue"/>
              </a:defRPr>
            </a:lvl6pPr>
            <a:lvl7pPr lvl="6">
              <a:buNone/>
              <a:defRPr sz="1300">
                <a:latin typeface="Helvetica Neue"/>
                <a:ea typeface="Helvetica Neue"/>
                <a:cs typeface="Helvetica Neue"/>
                <a:sym typeface="Helvetica Neue"/>
              </a:defRPr>
            </a:lvl7pPr>
            <a:lvl8pPr lvl="7">
              <a:buNone/>
              <a:defRPr sz="1300">
                <a:latin typeface="Helvetica Neue"/>
                <a:ea typeface="Helvetica Neue"/>
                <a:cs typeface="Helvetica Neue"/>
                <a:sym typeface="Helvetica Neue"/>
              </a:defRPr>
            </a:lvl8pPr>
            <a:lvl9pPr lvl="8">
              <a:buNone/>
              <a:defRPr sz="13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69" name="Shape 69"/>
        <p:cNvGrpSpPr/>
        <p:nvPr/>
      </p:nvGrpSpPr>
      <p:grpSpPr>
        <a:xfrm>
          <a:off x="0" y="0"/>
          <a:ext cx="0" cy="0"/>
          <a:chOff x="0" y="0"/>
          <a:chExt cx="0" cy="0"/>
        </a:xfrm>
      </p:grpSpPr>
      <p:sp>
        <p:nvSpPr>
          <p:cNvPr id="70" name="Google Shape;70;p16"/>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1600"/>
              </a:spcBef>
              <a:spcAft>
                <a:spcPts val="0"/>
              </a:spcAft>
              <a:buClr>
                <a:srgbClr val="888888"/>
              </a:buClr>
              <a:buSzPts val="1500"/>
              <a:buNone/>
              <a:defRPr sz="1500">
                <a:solidFill>
                  <a:srgbClr val="888888"/>
                </a:solidFill>
              </a:defRPr>
            </a:lvl2pPr>
            <a:lvl3pPr indent="-228600" lvl="2" marL="1371600" rtl="0" algn="l">
              <a:lnSpc>
                <a:spcPct val="90000"/>
              </a:lnSpc>
              <a:spcBef>
                <a:spcPts val="1600"/>
              </a:spcBef>
              <a:spcAft>
                <a:spcPts val="0"/>
              </a:spcAft>
              <a:buClr>
                <a:srgbClr val="888888"/>
              </a:buClr>
              <a:buSzPts val="1400"/>
              <a:buNone/>
              <a:defRPr sz="1400">
                <a:solidFill>
                  <a:srgbClr val="888888"/>
                </a:solidFill>
              </a:defRPr>
            </a:lvl3pPr>
            <a:lvl4pPr indent="-228600" lvl="3" marL="1828800" rtl="0" algn="l">
              <a:lnSpc>
                <a:spcPct val="90000"/>
              </a:lnSpc>
              <a:spcBef>
                <a:spcPts val="1600"/>
              </a:spcBef>
              <a:spcAft>
                <a:spcPts val="0"/>
              </a:spcAft>
              <a:buClr>
                <a:srgbClr val="888888"/>
              </a:buClr>
              <a:buSzPts val="1200"/>
              <a:buNone/>
              <a:defRPr sz="1200">
                <a:solidFill>
                  <a:srgbClr val="888888"/>
                </a:solidFill>
              </a:defRPr>
            </a:lvl4pPr>
            <a:lvl5pPr indent="-228600" lvl="4" marL="2286000" rtl="0" algn="l">
              <a:lnSpc>
                <a:spcPct val="90000"/>
              </a:lnSpc>
              <a:spcBef>
                <a:spcPts val="1600"/>
              </a:spcBef>
              <a:spcAft>
                <a:spcPts val="0"/>
              </a:spcAft>
              <a:buClr>
                <a:srgbClr val="888888"/>
              </a:buClr>
              <a:buSzPts val="1200"/>
              <a:buNone/>
              <a:defRPr sz="1200">
                <a:solidFill>
                  <a:srgbClr val="888888"/>
                </a:solidFill>
              </a:defRPr>
            </a:lvl5pPr>
            <a:lvl6pPr indent="-228600" lvl="5" marL="2743200" rtl="0" algn="l">
              <a:lnSpc>
                <a:spcPct val="90000"/>
              </a:lnSpc>
              <a:spcBef>
                <a:spcPts val="1600"/>
              </a:spcBef>
              <a:spcAft>
                <a:spcPts val="0"/>
              </a:spcAft>
              <a:buClr>
                <a:srgbClr val="888888"/>
              </a:buClr>
              <a:buSzPts val="1200"/>
              <a:buNone/>
              <a:defRPr sz="1200">
                <a:solidFill>
                  <a:srgbClr val="888888"/>
                </a:solidFill>
              </a:defRPr>
            </a:lvl6pPr>
            <a:lvl7pPr indent="-228600" lvl="6" marL="3200400" rtl="0" algn="l">
              <a:lnSpc>
                <a:spcPct val="90000"/>
              </a:lnSpc>
              <a:spcBef>
                <a:spcPts val="1600"/>
              </a:spcBef>
              <a:spcAft>
                <a:spcPts val="0"/>
              </a:spcAft>
              <a:buClr>
                <a:srgbClr val="888888"/>
              </a:buClr>
              <a:buSzPts val="1200"/>
              <a:buNone/>
              <a:defRPr sz="1200">
                <a:solidFill>
                  <a:srgbClr val="888888"/>
                </a:solidFill>
              </a:defRPr>
            </a:lvl7pPr>
            <a:lvl8pPr indent="-228600" lvl="7" marL="3657600" rtl="0" algn="l">
              <a:lnSpc>
                <a:spcPct val="90000"/>
              </a:lnSpc>
              <a:spcBef>
                <a:spcPts val="1600"/>
              </a:spcBef>
              <a:spcAft>
                <a:spcPts val="0"/>
              </a:spcAft>
              <a:buClr>
                <a:srgbClr val="888888"/>
              </a:buClr>
              <a:buSzPts val="1200"/>
              <a:buNone/>
              <a:defRPr sz="1200">
                <a:solidFill>
                  <a:srgbClr val="888888"/>
                </a:solidFill>
              </a:defRPr>
            </a:lvl8pPr>
            <a:lvl9pPr indent="-228600" lvl="8" marL="4114800" rtl="0" algn="l">
              <a:lnSpc>
                <a:spcPct val="90000"/>
              </a:lnSpc>
              <a:spcBef>
                <a:spcPts val="1600"/>
              </a:spcBef>
              <a:spcAft>
                <a:spcPts val="1600"/>
              </a:spcAft>
              <a:buClr>
                <a:srgbClr val="888888"/>
              </a:buClr>
              <a:buSzPts val="1200"/>
              <a:buNone/>
              <a:defRPr sz="1200">
                <a:solidFill>
                  <a:srgbClr val="888888"/>
                </a:solidFill>
              </a:defRPr>
            </a:lvl9pPr>
          </a:lstStyle>
          <a:p/>
        </p:txBody>
      </p:sp>
      <p:sp>
        <p:nvSpPr>
          <p:cNvPr id="72" name="Google Shape;72;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 name="Google Shape;74;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 name="Shape 79"/>
        <p:cNvGrpSpPr/>
        <p:nvPr/>
      </p:nvGrpSpPr>
      <p:grpSpPr>
        <a:xfrm>
          <a:off x="0" y="0"/>
          <a:ext cx="0" cy="0"/>
          <a:chOff x="0" y="0"/>
          <a:chExt cx="0" cy="0"/>
        </a:xfrm>
      </p:grpSpPr>
      <p:sp>
        <p:nvSpPr>
          <p:cNvPr id="80" name="Google Shape;80;p1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rgbClr val="76A5AF"/>
              </a:buClr>
              <a:buSzPts val="5200"/>
              <a:buFont typeface="Helvetica Neue"/>
              <a:buNone/>
              <a:defRPr b="1" sz="5200">
                <a:solidFill>
                  <a:srgbClr val="76A5AF"/>
                </a:solidFill>
                <a:latin typeface="Helvetica Neue"/>
                <a:ea typeface="Helvetica Neue"/>
                <a:cs typeface="Helvetica Neue"/>
                <a:sym typeface="Helvetica Neu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1" name="Google Shape;81;p1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2" name="Google Shape;8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 name="Shape 83"/>
        <p:cNvGrpSpPr/>
        <p:nvPr/>
      </p:nvGrpSpPr>
      <p:grpSpPr>
        <a:xfrm>
          <a:off x="0" y="0"/>
          <a:ext cx="0" cy="0"/>
          <a:chOff x="0" y="0"/>
          <a:chExt cx="0" cy="0"/>
        </a:xfrm>
      </p:grpSpPr>
      <p:sp>
        <p:nvSpPr>
          <p:cNvPr id="84" name="Google Shape;84;p1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76A5AF"/>
              </a:buClr>
              <a:buSzPts val="3600"/>
              <a:buFont typeface="Helvetica Neue"/>
              <a:buNone/>
              <a:defRPr b="1" sz="3600">
                <a:solidFill>
                  <a:srgbClr val="76A5AF"/>
                </a:solidFill>
                <a:latin typeface="Helvetica Neue"/>
                <a:ea typeface="Helvetica Neue"/>
                <a:cs typeface="Helvetica Neue"/>
                <a:sym typeface="Helvetica Neu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5" name="Google Shape;8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sp>
        <p:nvSpPr>
          <p:cNvPr id="87" name="Google Shape;87;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45818E"/>
              </a:buClr>
              <a:buSzPts val="2800"/>
              <a:buFont typeface="Helvetica Neue Light"/>
              <a:buNone/>
              <a:defRPr>
                <a:solidFill>
                  <a:srgbClr val="45818E"/>
                </a:solidFill>
                <a:latin typeface="Helvetica Neue Light"/>
                <a:ea typeface="Helvetica Neue Light"/>
                <a:cs typeface="Helvetica Neue Light"/>
                <a:sym typeface="Helvetica Neue Ligh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134F5C"/>
              </a:buClr>
              <a:buSzPts val="1800"/>
              <a:buFont typeface="Helvetica Neue Light"/>
              <a:buChar char="●"/>
              <a:defRPr>
                <a:solidFill>
                  <a:srgbClr val="134F5C"/>
                </a:solidFill>
                <a:latin typeface="Helvetica Neue Light"/>
                <a:ea typeface="Helvetica Neue Light"/>
                <a:cs typeface="Helvetica Neue Light"/>
                <a:sym typeface="Helvetica Neue Light"/>
              </a:defRPr>
            </a:lvl1pPr>
            <a:lvl2pPr indent="-317500" lvl="1" marL="914400" rtl="0">
              <a:spcBef>
                <a:spcPts val="0"/>
              </a:spcBef>
              <a:spcAft>
                <a:spcPts val="0"/>
              </a:spcAft>
              <a:buClr>
                <a:srgbClr val="134F5C"/>
              </a:buClr>
              <a:buSzPts val="1400"/>
              <a:buFont typeface="Helvetica Neue Light"/>
              <a:buChar char="○"/>
              <a:defRPr>
                <a:solidFill>
                  <a:srgbClr val="134F5C"/>
                </a:solidFill>
                <a:latin typeface="Helvetica Neue Light"/>
                <a:ea typeface="Helvetica Neue Light"/>
                <a:cs typeface="Helvetica Neue Light"/>
                <a:sym typeface="Helvetica Neue Light"/>
              </a:defRPr>
            </a:lvl2pPr>
            <a:lvl3pPr indent="-317500" lvl="2" marL="1371600" rtl="0">
              <a:spcBef>
                <a:spcPts val="0"/>
              </a:spcBef>
              <a:spcAft>
                <a:spcPts val="0"/>
              </a:spcAft>
              <a:buClr>
                <a:srgbClr val="134F5C"/>
              </a:buClr>
              <a:buSzPts val="1400"/>
              <a:buFont typeface="Helvetica Neue Light"/>
              <a:buChar char="■"/>
              <a:defRPr>
                <a:solidFill>
                  <a:srgbClr val="134F5C"/>
                </a:solidFill>
                <a:latin typeface="Helvetica Neue Light"/>
                <a:ea typeface="Helvetica Neue Light"/>
                <a:cs typeface="Helvetica Neue Light"/>
                <a:sym typeface="Helvetica Neue Light"/>
              </a:defRPr>
            </a:lvl3pPr>
            <a:lvl4pPr indent="-317500" lvl="3" marL="1828800" rtl="0">
              <a:spcBef>
                <a:spcPts val="0"/>
              </a:spcBef>
              <a:spcAft>
                <a:spcPts val="0"/>
              </a:spcAft>
              <a:buClr>
                <a:srgbClr val="134F5C"/>
              </a:buClr>
              <a:buSzPts val="1400"/>
              <a:buFont typeface="Helvetica Neue Light"/>
              <a:buChar char="●"/>
              <a:defRPr>
                <a:solidFill>
                  <a:srgbClr val="134F5C"/>
                </a:solidFill>
                <a:latin typeface="Helvetica Neue Light"/>
                <a:ea typeface="Helvetica Neue Light"/>
                <a:cs typeface="Helvetica Neue Light"/>
                <a:sym typeface="Helvetica Neue Light"/>
              </a:defRPr>
            </a:lvl4pPr>
            <a:lvl5pPr indent="-317500" lvl="4" marL="2286000" rtl="0">
              <a:spcBef>
                <a:spcPts val="0"/>
              </a:spcBef>
              <a:spcAft>
                <a:spcPts val="0"/>
              </a:spcAft>
              <a:buClr>
                <a:srgbClr val="134F5C"/>
              </a:buClr>
              <a:buSzPts val="1400"/>
              <a:buFont typeface="Helvetica Neue Light"/>
              <a:buChar char="○"/>
              <a:defRPr>
                <a:solidFill>
                  <a:srgbClr val="134F5C"/>
                </a:solidFill>
                <a:latin typeface="Helvetica Neue Light"/>
                <a:ea typeface="Helvetica Neue Light"/>
                <a:cs typeface="Helvetica Neue Light"/>
                <a:sym typeface="Helvetica Neue Light"/>
              </a:defRPr>
            </a:lvl5pPr>
            <a:lvl6pPr indent="-317500" lvl="5" marL="2743200" rtl="0">
              <a:spcBef>
                <a:spcPts val="0"/>
              </a:spcBef>
              <a:spcAft>
                <a:spcPts val="0"/>
              </a:spcAft>
              <a:buClr>
                <a:srgbClr val="134F5C"/>
              </a:buClr>
              <a:buSzPts val="1400"/>
              <a:buFont typeface="Helvetica Neue Light"/>
              <a:buChar char="■"/>
              <a:defRPr>
                <a:solidFill>
                  <a:srgbClr val="134F5C"/>
                </a:solidFill>
                <a:latin typeface="Helvetica Neue Light"/>
                <a:ea typeface="Helvetica Neue Light"/>
                <a:cs typeface="Helvetica Neue Light"/>
                <a:sym typeface="Helvetica Neue Light"/>
              </a:defRPr>
            </a:lvl6pPr>
            <a:lvl7pPr indent="-317500" lvl="6" marL="3200400" rtl="0">
              <a:spcBef>
                <a:spcPts val="0"/>
              </a:spcBef>
              <a:spcAft>
                <a:spcPts val="0"/>
              </a:spcAft>
              <a:buClr>
                <a:srgbClr val="134F5C"/>
              </a:buClr>
              <a:buSzPts val="1400"/>
              <a:buFont typeface="Helvetica Neue Light"/>
              <a:buChar char="●"/>
              <a:defRPr>
                <a:solidFill>
                  <a:srgbClr val="134F5C"/>
                </a:solidFill>
                <a:latin typeface="Helvetica Neue Light"/>
                <a:ea typeface="Helvetica Neue Light"/>
                <a:cs typeface="Helvetica Neue Light"/>
                <a:sym typeface="Helvetica Neue Light"/>
              </a:defRPr>
            </a:lvl7pPr>
            <a:lvl8pPr indent="-317500" lvl="7" marL="3657600" rtl="0">
              <a:spcBef>
                <a:spcPts val="0"/>
              </a:spcBef>
              <a:spcAft>
                <a:spcPts val="0"/>
              </a:spcAft>
              <a:buClr>
                <a:srgbClr val="134F5C"/>
              </a:buClr>
              <a:buSzPts val="1400"/>
              <a:buFont typeface="Helvetica Neue Light"/>
              <a:buChar char="○"/>
              <a:defRPr>
                <a:solidFill>
                  <a:srgbClr val="134F5C"/>
                </a:solidFill>
                <a:latin typeface="Helvetica Neue Light"/>
                <a:ea typeface="Helvetica Neue Light"/>
                <a:cs typeface="Helvetica Neue Light"/>
                <a:sym typeface="Helvetica Neue Light"/>
              </a:defRPr>
            </a:lvl8pPr>
            <a:lvl9pPr indent="-317500" lvl="8" marL="4114800" rtl="0">
              <a:spcBef>
                <a:spcPts val="0"/>
              </a:spcBef>
              <a:spcAft>
                <a:spcPts val="0"/>
              </a:spcAft>
              <a:buClr>
                <a:srgbClr val="134F5C"/>
              </a:buClr>
              <a:buSzPts val="1400"/>
              <a:buFont typeface="Helvetica Neue Light"/>
              <a:buChar char="■"/>
              <a:defRPr>
                <a:solidFill>
                  <a:srgbClr val="134F5C"/>
                </a:solidFill>
                <a:latin typeface="Helvetica Neue Light"/>
                <a:ea typeface="Helvetica Neue Light"/>
                <a:cs typeface="Helvetica Neue Light"/>
                <a:sym typeface="Helvetica Neue Light"/>
              </a:defRPr>
            </a:lvl9pPr>
          </a:lstStyle>
          <a:p/>
        </p:txBody>
      </p:sp>
      <p:sp>
        <p:nvSpPr>
          <p:cNvPr id="89" name="Google Shape;8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0" name="Shape 90"/>
        <p:cNvGrpSpPr/>
        <p:nvPr/>
      </p:nvGrpSpPr>
      <p:grpSpPr>
        <a:xfrm>
          <a:off x="0" y="0"/>
          <a:ext cx="0" cy="0"/>
          <a:chOff x="0" y="0"/>
          <a:chExt cx="0" cy="0"/>
        </a:xfrm>
      </p:grpSpPr>
      <p:sp>
        <p:nvSpPr>
          <p:cNvPr id="91" name="Google Shape;91;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45818E"/>
              </a:buClr>
              <a:buSzPts val="2800"/>
              <a:buFont typeface="Helvetica Neue Light"/>
              <a:buNone/>
              <a:defRPr>
                <a:solidFill>
                  <a:srgbClr val="45818E"/>
                </a:solidFill>
                <a:latin typeface="Helvetica Neue Light"/>
                <a:ea typeface="Helvetica Neue Light"/>
                <a:cs typeface="Helvetica Neue Light"/>
                <a:sym typeface="Helvetica Neue Light"/>
              </a:defRPr>
            </a:lvl1pPr>
            <a:lvl2pPr lvl="1" rtl="0">
              <a:spcBef>
                <a:spcPts val="0"/>
              </a:spcBef>
              <a:spcAft>
                <a:spcPts val="0"/>
              </a:spcAft>
              <a:buClr>
                <a:srgbClr val="45818E"/>
              </a:buClr>
              <a:buSzPts val="2800"/>
              <a:buFont typeface="Helvetica Neue Light"/>
              <a:buNone/>
              <a:defRPr>
                <a:solidFill>
                  <a:srgbClr val="45818E"/>
                </a:solidFill>
                <a:latin typeface="Helvetica Neue Light"/>
                <a:ea typeface="Helvetica Neue Light"/>
                <a:cs typeface="Helvetica Neue Light"/>
                <a:sym typeface="Helvetica Neue Light"/>
              </a:defRPr>
            </a:lvl2pPr>
            <a:lvl3pPr lvl="2" rtl="0">
              <a:spcBef>
                <a:spcPts val="0"/>
              </a:spcBef>
              <a:spcAft>
                <a:spcPts val="0"/>
              </a:spcAft>
              <a:buClr>
                <a:srgbClr val="45818E"/>
              </a:buClr>
              <a:buSzPts val="2800"/>
              <a:buFont typeface="Helvetica Neue Light"/>
              <a:buNone/>
              <a:defRPr>
                <a:solidFill>
                  <a:srgbClr val="45818E"/>
                </a:solidFill>
                <a:latin typeface="Helvetica Neue Light"/>
                <a:ea typeface="Helvetica Neue Light"/>
                <a:cs typeface="Helvetica Neue Light"/>
                <a:sym typeface="Helvetica Neue Light"/>
              </a:defRPr>
            </a:lvl3pPr>
            <a:lvl4pPr lvl="3" rtl="0">
              <a:spcBef>
                <a:spcPts val="0"/>
              </a:spcBef>
              <a:spcAft>
                <a:spcPts val="0"/>
              </a:spcAft>
              <a:buClr>
                <a:srgbClr val="45818E"/>
              </a:buClr>
              <a:buSzPts val="2800"/>
              <a:buFont typeface="Helvetica Neue Light"/>
              <a:buNone/>
              <a:defRPr>
                <a:solidFill>
                  <a:srgbClr val="45818E"/>
                </a:solidFill>
                <a:latin typeface="Helvetica Neue Light"/>
                <a:ea typeface="Helvetica Neue Light"/>
                <a:cs typeface="Helvetica Neue Light"/>
                <a:sym typeface="Helvetica Neue Light"/>
              </a:defRPr>
            </a:lvl4pPr>
            <a:lvl5pPr lvl="4" rtl="0">
              <a:spcBef>
                <a:spcPts val="0"/>
              </a:spcBef>
              <a:spcAft>
                <a:spcPts val="0"/>
              </a:spcAft>
              <a:buClr>
                <a:srgbClr val="45818E"/>
              </a:buClr>
              <a:buSzPts val="2800"/>
              <a:buFont typeface="Helvetica Neue Light"/>
              <a:buNone/>
              <a:defRPr>
                <a:solidFill>
                  <a:srgbClr val="45818E"/>
                </a:solidFill>
                <a:latin typeface="Helvetica Neue Light"/>
                <a:ea typeface="Helvetica Neue Light"/>
                <a:cs typeface="Helvetica Neue Light"/>
                <a:sym typeface="Helvetica Neue Light"/>
              </a:defRPr>
            </a:lvl5pPr>
            <a:lvl6pPr lvl="5" rtl="0">
              <a:spcBef>
                <a:spcPts val="0"/>
              </a:spcBef>
              <a:spcAft>
                <a:spcPts val="0"/>
              </a:spcAft>
              <a:buClr>
                <a:srgbClr val="45818E"/>
              </a:buClr>
              <a:buSzPts val="2800"/>
              <a:buFont typeface="Helvetica Neue Light"/>
              <a:buNone/>
              <a:defRPr>
                <a:solidFill>
                  <a:srgbClr val="45818E"/>
                </a:solidFill>
                <a:latin typeface="Helvetica Neue Light"/>
                <a:ea typeface="Helvetica Neue Light"/>
                <a:cs typeface="Helvetica Neue Light"/>
                <a:sym typeface="Helvetica Neue Light"/>
              </a:defRPr>
            </a:lvl6pPr>
            <a:lvl7pPr lvl="6" rtl="0">
              <a:spcBef>
                <a:spcPts val="0"/>
              </a:spcBef>
              <a:spcAft>
                <a:spcPts val="0"/>
              </a:spcAft>
              <a:buClr>
                <a:srgbClr val="45818E"/>
              </a:buClr>
              <a:buSzPts val="2800"/>
              <a:buFont typeface="Helvetica Neue Light"/>
              <a:buNone/>
              <a:defRPr>
                <a:solidFill>
                  <a:srgbClr val="45818E"/>
                </a:solidFill>
                <a:latin typeface="Helvetica Neue Light"/>
                <a:ea typeface="Helvetica Neue Light"/>
                <a:cs typeface="Helvetica Neue Light"/>
                <a:sym typeface="Helvetica Neue Light"/>
              </a:defRPr>
            </a:lvl7pPr>
            <a:lvl8pPr lvl="7" rtl="0">
              <a:spcBef>
                <a:spcPts val="0"/>
              </a:spcBef>
              <a:spcAft>
                <a:spcPts val="0"/>
              </a:spcAft>
              <a:buClr>
                <a:srgbClr val="45818E"/>
              </a:buClr>
              <a:buSzPts val="2800"/>
              <a:buFont typeface="Helvetica Neue Light"/>
              <a:buNone/>
              <a:defRPr>
                <a:solidFill>
                  <a:srgbClr val="45818E"/>
                </a:solidFill>
                <a:latin typeface="Helvetica Neue Light"/>
                <a:ea typeface="Helvetica Neue Light"/>
                <a:cs typeface="Helvetica Neue Light"/>
                <a:sym typeface="Helvetica Neue Light"/>
              </a:defRPr>
            </a:lvl8pPr>
            <a:lvl9pPr lvl="8" rtl="0">
              <a:spcBef>
                <a:spcPts val="0"/>
              </a:spcBef>
              <a:spcAft>
                <a:spcPts val="0"/>
              </a:spcAft>
              <a:buClr>
                <a:srgbClr val="45818E"/>
              </a:buClr>
              <a:buSzPts val="2800"/>
              <a:buFont typeface="Helvetica Neue Light"/>
              <a:buNone/>
              <a:defRPr>
                <a:solidFill>
                  <a:srgbClr val="45818E"/>
                </a:solidFill>
                <a:latin typeface="Helvetica Neue Light"/>
                <a:ea typeface="Helvetica Neue Light"/>
                <a:cs typeface="Helvetica Neue Light"/>
                <a:sym typeface="Helvetica Neue Light"/>
              </a:defRPr>
            </a:lvl9pPr>
          </a:lstStyle>
          <a:p/>
        </p:txBody>
      </p:sp>
      <p:sp>
        <p:nvSpPr>
          <p:cNvPr id="92" name="Google Shape;92;p2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134F5C"/>
              </a:buClr>
              <a:buSzPts val="1400"/>
              <a:buFont typeface="Helvetica Neue Light"/>
              <a:buChar char="●"/>
              <a:defRPr sz="1400">
                <a:solidFill>
                  <a:srgbClr val="134F5C"/>
                </a:solidFill>
                <a:latin typeface="Helvetica Neue Light"/>
                <a:ea typeface="Helvetica Neue Light"/>
                <a:cs typeface="Helvetica Neue Light"/>
                <a:sym typeface="Helvetica Neue Light"/>
              </a:defRPr>
            </a:lvl1pPr>
            <a:lvl2pPr indent="-304800" lvl="1" marL="914400" rtl="0">
              <a:spcBef>
                <a:spcPts val="0"/>
              </a:spcBef>
              <a:spcAft>
                <a:spcPts val="0"/>
              </a:spcAft>
              <a:buClr>
                <a:srgbClr val="134F5C"/>
              </a:buClr>
              <a:buSzPts val="1200"/>
              <a:buFont typeface="Helvetica Neue Light"/>
              <a:buChar char="○"/>
              <a:defRPr sz="1200">
                <a:solidFill>
                  <a:srgbClr val="134F5C"/>
                </a:solidFill>
                <a:latin typeface="Helvetica Neue Light"/>
                <a:ea typeface="Helvetica Neue Light"/>
                <a:cs typeface="Helvetica Neue Light"/>
                <a:sym typeface="Helvetica Neue Light"/>
              </a:defRPr>
            </a:lvl2pPr>
            <a:lvl3pPr indent="-304800" lvl="2" marL="1371600" rtl="0">
              <a:spcBef>
                <a:spcPts val="0"/>
              </a:spcBef>
              <a:spcAft>
                <a:spcPts val="0"/>
              </a:spcAft>
              <a:buClr>
                <a:srgbClr val="134F5C"/>
              </a:buClr>
              <a:buSzPts val="1200"/>
              <a:buFont typeface="Helvetica Neue Light"/>
              <a:buChar char="■"/>
              <a:defRPr sz="1200">
                <a:solidFill>
                  <a:srgbClr val="134F5C"/>
                </a:solidFill>
                <a:latin typeface="Helvetica Neue Light"/>
                <a:ea typeface="Helvetica Neue Light"/>
                <a:cs typeface="Helvetica Neue Light"/>
                <a:sym typeface="Helvetica Neue Light"/>
              </a:defRPr>
            </a:lvl3pPr>
            <a:lvl4pPr indent="-304800" lvl="3" marL="1828800" rtl="0">
              <a:spcBef>
                <a:spcPts val="0"/>
              </a:spcBef>
              <a:spcAft>
                <a:spcPts val="0"/>
              </a:spcAft>
              <a:buClr>
                <a:srgbClr val="134F5C"/>
              </a:buClr>
              <a:buSzPts val="1200"/>
              <a:buFont typeface="Helvetica Neue Light"/>
              <a:buChar char="●"/>
              <a:defRPr sz="1200">
                <a:solidFill>
                  <a:srgbClr val="134F5C"/>
                </a:solidFill>
                <a:latin typeface="Helvetica Neue Light"/>
                <a:ea typeface="Helvetica Neue Light"/>
                <a:cs typeface="Helvetica Neue Light"/>
                <a:sym typeface="Helvetica Neue Light"/>
              </a:defRPr>
            </a:lvl4pPr>
            <a:lvl5pPr indent="-304800" lvl="4" marL="2286000" rtl="0">
              <a:spcBef>
                <a:spcPts val="0"/>
              </a:spcBef>
              <a:spcAft>
                <a:spcPts val="0"/>
              </a:spcAft>
              <a:buClr>
                <a:srgbClr val="134F5C"/>
              </a:buClr>
              <a:buSzPts val="1200"/>
              <a:buFont typeface="Helvetica Neue Light"/>
              <a:buChar char="○"/>
              <a:defRPr sz="1200">
                <a:solidFill>
                  <a:srgbClr val="134F5C"/>
                </a:solidFill>
                <a:latin typeface="Helvetica Neue Light"/>
                <a:ea typeface="Helvetica Neue Light"/>
                <a:cs typeface="Helvetica Neue Light"/>
                <a:sym typeface="Helvetica Neue Light"/>
              </a:defRPr>
            </a:lvl5pPr>
            <a:lvl6pPr indent="-304800" lvl="5" marL="2743200" rtl="0">
              <a:spcBef>
                <a:spcPts val="0"/>
              </a:spcBef>
              <a:spcAft>
                <a:spcPts val="0"/>
              </a:spcAft>
              <a:buClr>
                <a:srgbClr val="134F5C"/>
              </a:buClr>
              <a:buSzPts val="1200"/>
              <a:buFont typeface="Helvetica Neue Light"/>
              <a:buChar char="■"/>
              <a:defRPr sz="1200">
                <a:solidFill>
                  <a:srgbClr val="134F5C"/>
                </a:solidFill>
                <a:latin typeface="Helvetica Neue Light"/>
                <a:ea typeface="Helvetica Neue Light"/>
                <a:cs typeface="Helvetica Neue Light"/>
                <a:sym typeface="Helvetica Neue Light"/>
              </a:defRPr>
            </a:lvl6pPr>
            <a:lvl7pPr indent="-304800" lvl="6" marL="3200400" rtl="0">
              <a:spcBef>
                <a:spcPts val="0"/>
              </a:spcBef>
              <a:spcAft>
                <a:spcPts val="0"/>
              </a:spcAft>
              <a:buClr>
                <a:srgbClr val="134F5C"/>
              </a:buClr>
              <a:buSzPts val="1200"/>
              <a:buFont typeface="Helvetica Neue Light"/>
              <a:buChar char="●"/>
              <a:defRPr sz="1200">
                <a:solidFill>
                  <a:srgbClr val="134F5C"/>
                </a:solidFill>
                <a:latin typeface="Helvetica Neue Light"/>
                <a:ea typeface="Helvetica Neue Light"/>
                <a:cs typeface="Helvetica Neue Light"/>
                <a:sym typeface="Helvetica Neue Light"/>
              </a:defRPr>
            </a:lvl7pPr>
            <a:lvl8pPr indent="-304800" lvl="7" marL="3657600" rtl="0">
              <a:spcBef>
                <a:spcPts val="0"/>
              </a:spcBef>
              <a:spcAft>
                <a:spcPts val="0"/>
              </a:spcAft>
              <a:buClr>
                <a:srgbClr val="134F5C"/>
              </a:buClr>
              <a:buSzPts val="1200"/>
              <a:buFont typeface="Helvetica Neue Light"/>
              <a:buChar char="○"/>
              <a:defRPr sz="1200">
                <a:solidFill>
                  <a:srgbClr val="134F5C"/>
                </a:solidFill>
                <a:latin typeface="Helvetica Neue Light"/>
                <a:ea typeface="Helvetica Neue Light"/>
                <a:cs typeface="Helvetica Neue Light"/>
                <a:sym typeface="Helvetica Neue Light"/>
              </a:defRPr>
            </a:lvl8pPr>
            <a:lvl9pPr indent="-304800" lvl="8" marL="4114800" rtl="0">
              <a:spcBef>
                <a:spcPts val="0"/>
              </a:spcBef>
              <a:spcAft>
                <a:spcPts val="0"/>
              </a:spcAft>
              <a:buClr>
                <a:srgbClr val="134F5C"/>
              </a:buClr>
              <a:buSzPts val="1200"/>
              <a:buFont typeface="Helvetica Neue Light"/>
              <a:buChar char="■"/>
              <a:defRPr sz="1200">
                <a:solidFill>
                  <a:srgbClr val="134F5C"/>
                </a:solidFill>
                <a:latin typeface="Helvetica Neue Light"/>
                <a:ea typeface="Helvetica Neue Light"/>
                <a:cs typeface="Helvetica Neue Light"/>
                <a:sym typeface="Helvetica Neue Light"/>
              </a:defRPr>
            </a:lvl9pPr>
          </a:lstStyle>
          <a:p/>
        </p:txBody>
      </p:sp>
      <p:sp>
        <p:nvSpPr>
          <p:cNvPr id="93" name="Google Shape;93;p2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134F5C"/>
              </a:buClr>
              <a:buSzPts val="1400"/>
              <a:buFont typeface="Helvetica Neue Light"/>
              <a:buChar char="●"/>
              <a:defRPr sz="1400">
                <a:solidFill>
                  <a:srgbClr val="134F5C"/>
                </a:solidFill>
                <a:latin typeface="Helvetica Neue Light"/>
                <a:ea typeface="Helvetica Neue Light"/>
                <a:cs typeface="Helvetica Neue Light"/>
                <a:sym typeface="Helvetica Neue Light"/>
              </a:defRPr>
            </a:lvl1pPr>
            <a:lvl2pPr indent="-304800" lvl="1" marL="914400" rtl="0">
              <a:spcBef>
                <a:spcPts val="0"/>
              </a:spcBef>
              <a:spcAft>
                <a:spcPts val="0"/>
              </a:spcAft>
              <a:buClr>
                <a:srgbClr val="134F5C"/>
              </a:buClr>
              <a:buSzPts val="1200"/>
              <a:buFont typeface="Helvetica Neue Light"/>
              <a:buChar char="○"/>
              <a:defRPr sz="1200">
                <a:solidFill>
                  <a:srgbClr val="134F5C"/>
                </a:solidFill>
                <a:latin typeface="Helvetica Neue Light"/>
                <a:ea typeface="Helvetica Neue Light"/>
                <a:cs typeface="Helvetica Neue Light"/>
                <a:sym typeface="Helvetica Neue Light"/>
              </a:defRPr>
            </a:lvl2pPr>
            <a:lvl3pPr indent="-304800" lvl="2" marL="1371600" rtl="0">
              <a:spcBef>
                <a:spcPts val="0"/>
              </a:spcBef>
              <a:spcAft>
                <a:spcPts val="0"/>
              </a:spcAft>
              <a:buClr>
                <a:srgbClr val="134F5C"/>
              </a:buClr>
              <a:buSzPts val="1200"/>
              <a:buFont typeface="Helvetica Neue Light"/>
              <a:buChar char="■"/>
              <a:defRPr sz="1200">
                <a:solidFill>
                  <a:srgbClr val="134F5C"/>
                </a:solidFill>
                <a:latin typeface="Helvetica Neue Light"/>
                <a:ea typeface="Helvetica Neue Light"/>
                <a:cs typeface="Helvetica Neue Light"/>
                <a:sym typeface="Helvetica Neue Light"/>
              </a:defRPr>
            </a:lvl3pPr>
            <a:lvl4pPr indent="-304800" lvl="3" marL="1828800" rtl="0">
              <a:spcBef>
                <a:spcPts val="0"/>
              </a:spcBef>
              <a:spcAft>
                <a:spcPts val="0"/>
              </a:spcAft>
              <a:buClr>
                <a:srgbClr val="134F5C"/>
              </a:buClr>
              <a:buSzPts val="1200"/>
              <a:buFont typeface="Helvetica Neue Light"/>
              <a:buChar char="●"/>
              <a:defRPr sz="1200">
                <a:solidFill>
                  <a:srgbClr val="134F5C"/>
                </a:solidFill>
                <a:latin typeface="Helvetica Neue Light"/>
                <a:ea typeface="Helvetica Neue Light"/>
                <a:cs typeface="Helvetica Neue Light"/>
                <a:sym typeface="Helvetica Neue Light"/>
              </a:defRPr>
            </a:lvl4pPr>
            <a:lvl5pPr indent="-304800" lvl="4" marL="2286000" rtl="0">
              <a:spcBef>
                <a:spcPts val="0"/>
              </a:spcBef>
              <a:spcAft>
                <a:spcPts val="0"/>
              </a:spcAft>
              <a:buClr>
                <a:srgbClr val="134F5C"/>
              </a:buClr>
              <a:buSzPts val="1200"/>
              <a:buFont typeface="Helvetica Neue Light"/>
              <a:buChar char="○"/>
              <a:defRPr sz="1200">
                <a:solidFill>
                  <a:srgbClr val="134F5C"/>
                </a:solidFill>
                <a:latin typeface="Helvetica Neue Light"/>
                <a:ea typeface="Helvetica Neue Light"/>
                <a:cs typeface="Helvetica Neue Light"/>
                <a:sym typeface="Helvetica Neue Light"/>
              </a:defRPr>
            </a:lvl5pPr>
            <a:lvl6pPr indent="-304800" lvl="5" marL="2743200" rtl="0">
              <a:spcBef>
                <a:spcPts val="0"/>
              </a:spcBef>
              <a:spcAft>
                <a:spcPts val="0"/>
              </a:spcAft>
              <a:buClr>
                <a:srgbClr val="134F5C"/>
              </a:buClr>
              <a:buSzPts val="1200"/>
              <a:buFont typeface="Helvetica Neue Light"/>
              <a:buChar char="■"/>
              <a:defRPr sz="1200">
                <a:solidFill>
                  <a:srgbClr val="134F5C"/>
                </a:solidFill>
                <a:latin typeface="Helvetica Neue Light"/>
                <a:ea typeface="Helvetica Neue Light"/>
                <a:cs typeface="Helvetica Neue Light"/>
                <a:sym typeface="Helvetica Neue Light"/>
              </a:defRPr>
            </a:lvl6pPr>
            <a:lvl7pPr indent="-304800" lvl="6" marL="3200400" rtl="0">
              <a:spcBef>
                <a:spcPts val="0"/>
              </a:spcBef>
              <a:spcAft>
                <a:spcPts val="0"/>
              </a:spcAft>
              <a:buClr>
                <a:srgbClr val="134F5C"/>
              </a:buClr>
              <a:buSzPts val="1200"/>
              <a:buFont typeface="Helvetica Neue Light"/>
              <a:buChar char="●"/>
              <a:defRPr sz="1200">
                <a:solidFill>
                  <a:srgbClr val="134F5C"/>
                </a:solidFill>
                <a:latin typeface="Helvetica Neue Light"/>
                <a:ea typeface="Helvetica Neue Light"/>
                <a:cs typeface="Helvetica Neue Light"/>
                <a:sym typeface="Helvetica Neue Light"/>
              </a:defRPr>
            </a:lvl7pPr>
            <a:lvl8pPr indent="-304800" lvl="7" marL="3657600" rtl="0">
              <a:spcBef>
                <a:spcPts val="0"/>
              </a:spcBef>
              <a:spcAft>
                <a:spcPts val="0"/>
              </a:spcAft>
              <a:buClr>
                <a:srgbClr val="134F5C"/>
              </a:buClr>
              <a:buSzPts val="1200"/>
              <a:buFont typeface="Helvetica Neue Light"/>
              <a:buChar char="○"/>
              <a:defRPr sz="1200">
                <a:solidFill>
                  <a:srgbClr val="134F5C"/>
                </a:solidFill>
                <a:latin typeface="Helvetica Neue Light"/>
                <a:ea typeface="Helvetica Neue Light"/>
                <a:cs typeface="Helvetica Neue Light"/>
                <a:sym typeface="Helvetica Neue Light"/>
              </a:defRPr>
            </a:lvl8pPr>
            <a:lvl9pPr indent="-304800" lvl="8" marL="4114800" rtl="0">
              <a:spcBef>
                <a:spcPts val="0"/>
              </a:spcBef>
              <a:spcAft>
                <a:spcPts val="0"/>
              </a:spcAft>
              <a:buClr>
                <a:srgbClr val="134F5C"/>
              </a:buClr>
              <a:buSzPts val="1200"/>
              <a:buFont typeface="Helvetica Neue Light"/>
              <a:buChar char="■"/>
              <a:defRPr sz="1200">
                <a:solidFill>
                  <a:srgbClr val="134F5C"/>
                </a:solidFill>
                <a:latin typeface="Helvetica Neue Light"/>
                <a:ea typeface="Helvetica Neue Light"/>
                <a:cs typeface="Helvetica Neue Light"/>
                <a:sym typeface="Helvetica Neue Light"/>
              </a:defRPr>
            </a:lvl9pPr>
          </a:lstStyle>
          <a:p/>
        </p:txBody>
      </p:sp>
      <p:sp>
        <p:nvSpPr>
          <p:cNvPr id="94" name="Google Shape;9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 name="Shape 95"/>
        <p:cNvGrpSpPr/>
        <p:nvPr/>
      </p:nvGrpSpPr>
      <p:grpSpPr>
        <a:xfrm>
          <a:off x="0" y="0"/>
          <a:ext cx="0" cy="0"/>
          <a:chOff x="0" y="0"/>
          <a:chExt cx="0" cy="0"/>
        </a:xfrm>
      </p:grpSpPr>
      <p:sp>
        <p:nvSpPr>
          <p:cNvPr id="96" name="Google Shape;96;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45818E"/>
              </a:buClr>
              <a:buSzPts val="2800"/>
              <a:buFont typeface="Helvetica Neue Light"/>
              <a:buNone/>
              <a:defRPr>
                <a:solidFill>
                  <a:srgbClr val="45818E"/>
                </a:solidFill>
                <a:latin typeface="Helvetica Neue Light"/>
                <a:ea typeface="Helvetica Neue Light"/>
                <a:cs typeface="Helvetica Neue Light"/>
                <a:sym typeface="Helvetica Neue Ligh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8" name="Shape 98"/>
        <p:cNvGrpSpPr/>
        <p:nvPr/>
      </p:nvGrpSpPr>
      <p:grpSpPr>
        <a:xfrm>
          <a:off x="0" y="0"/>
          <a:ext cx="0" cy="0"/>
          <a:chOff x="0" y="0"/>
          <a:chExt cx="0" cy="0"/>
        </a:xfrm>
      </p:grpSpPr>
      <p:sp>
        <p:nvSpPr>
          <p:cNvPr id="99" name="Google Shape;99;p2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2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1" name="Google Shape;10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2" name="Shape 102"/>
        <p:cNvGrpSpPr/>
        <p:nvPr/>
      </p:nvGrpSpPr>
      <p:grpSpPr>
        <a:xfrm>
          <a:off x="0" y="0"/>
          <a:ext cx="0" cy="0"/>
          <a:chOff x="0" y="0"/>
          <a:chExt cx="0" cy="0"/>
        </a:xfrm>
      </p:grpSpPr>
      <p:sp>
        <p:nvSpPr>
          <p:cNvPr id="103" name="Google Shape;103;p2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4" name="Google Shape;10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5" name="Shape 105"/>
        <p:cNvGrpSpPr/>
        <p:nvPr/>
      </p:nvGrpSpPr>
      <p:grpSpPr>
        <a:xfrm>
          <a:off x="0" y="0"/>
          <a:ext cx="0" cy="0"/>
          <a:chOff x="0" y="0"/>
          <a:chExt cx="0" cy="0"/>
        </a:xfrm>
      </p:grpSpPr>
      <p:sp>
        <p:nvSpPr>
          <p:cNvPr id="106" name="Google Shape;106;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5"/>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8" name="Google Shape;108;p25"/>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9" name="Google Shape;109;p25"/>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0" name="Google Shape;11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1" name="Shape 111"/>
        <p:cNvGrpSpPr/>
        <p:nvPr/>
      </p:nvGrpSpPr>
      <p:grpSpPr>
        <a:xfrm>
          <a:off x="0" y="0"/>
          <a:ext cx="0" cy="0"/>
          <a:chOff x="0" y="0"/>
          <a:chExt cx="0" cy="0"/>
        </a:xfrm>
      </p:grpSpPr>
      <p:sp>
        <p:nvSpPr>
          <p:cNvPr id="112" name="Google Shape;112;p2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3" name="Google Shape;11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4" name="Shape 114"/>
        <p:cNvGrpSpPr/>
        <p:nvPr/>
      </p:nvGrpSpPr>
      <p:grpSpPr>
        <a:xfrm>
          <a:off x="0" y="0"/>
          <a:ext cx="0" cy="0"/>
          <a:chOff x="0" y="0"/>
          <a:chExt cx="0" cy="0"/>
        </a:xfrm>
      </p:grpSpPr>
      <p:sp>
        <p:nvSpPr>
          <p:cNvPr id="115" name="Google Shape;115;p2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6" name="Google Shape;116;p27"/>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17" name="Google Shape;11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8" name="Shape 118"/>
        <p:cNvGrpSpPr/>
        <p:nvPr/>
      </p:nvGrpSpPr>
      <p:grpSpPr>
        <a:xfrm>
          <a:off x="0" y="0"/>
          <a:ext cx="0" cy="0"/>
          <a:chOff x="0" y="0"/>
          <a:chExt cx="0" cy="0"/>
        </a:xfrm>
      </p:grpSpPr>
      <p:sp>
        <p:nvSpPr>
          <p:cNvPr id="119" name="Google Shape;11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0" name="Shape 120"/>
        <p:cNvGrpSpPr/>
        <p:nvPr/>
      </p:nvGrpSpPr>
      <p:grpSpPr>
        <a:xfrm>
          <a:off x="0" y="0"/>
          <a:ext cx="0" cy="0"/>
          <a:chOff x="0" y="0"/>
          <a:chExt cx="0" cy="0"/>
        </a:xfrm>
      </p:grpSpPr>
      <p:sp>
        <p:nvSpPr>
          <p:cNvPr id="121" name="Google Shape;121;p2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 name="Google Shape;122;p2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23" name="Google Shape;123;p2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4" name="Google Shape;124;p2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5" name="Google Shape;125;p2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Helvetica Neue"/>
              <a:buNone/>
              <a:defRPr>
                <a:latin typeface="Helvetica Neue"/>
                <a:ea typeface="Helvetica Neue"/>
                <a:cs typeface="Helvetica Neue"/>
                <a:sym typeface="Helvetica Neu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Font typeface="Helvetica Neue"/>
              <a:buChar char="●"/>
              <a:defRPr>
                <a:latin typeface="Helvetica Neue"/>
                <a:ea typeface="Helvetica Neue"/>
                <a:cs typeface="Helvetica Neue"/>
                <a:sym typeface="Helvetica Neue"/>
              </a:defRPr>
            </a:lvl1pPr>
            <a:lvl2pPr indent="-317500" lvl="1" marL="914400">
              <a:spcBef>
                <a:spcPts val="1600"/>
              </a:spcBef>
              <a:spcAft>
                <a:spcPts val="0"/>
              </a:spcAft>
              <a:buSzPts val="1400"/>
              <a:buFont typeface="Helvetica Neue"/>
              <a:buChar char="○"/>
              <a:defRPr>
                <a:latin typeface="Helvetica Neue"/>
                <a:ea typeface="Helvetica Neue"/>
                <a:cs typeface="Helvetica Neue"/>
                <a:sym typeface="Helvetica Neue"/>
              </a:defRPr>
            </a:lvl2pPr>
            <a:lvl3pPr indent="-317500" lvl="2" marL="1371600">
              <a:spcBef>
                <a:spcPts val="1600"/>
              </a:spcBef>
              <a:spcAft>
                <a:spcPts val="0"/>
              </a:spcAft>
              <a:buSzPts val="1400"/>
              <a:buFont typeface="Helvetica Neue"/>
              <a:buChar char="■"/>
              <a:defRPr>
                <a:latin typeface="Helvetica Neue"/>
                <a:ea typeface="Helvetica Neue"/>
                <a:cs typeface="Helvetica Neue"/>
                <a:sym typeface="Helvetica Neue"/>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3.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Helvetica Neue"/>
              <a:buChar char="●"/>
              <a:defRPr sz="1800">
                <a:solidFill>
                  <a:schemeClr val="dk2"/>
                </a:solidFill>
                <a:latin typeface="Helvetica Neue"/>
                <a:ea typeface="Helvetica Neue"/>
                <a:cs typeface="Helvetica Neue"/>
                <a:sym typeface="Helvetica Neue"/>
              </a:defRPr>
            </a:lvl1pPr>
            <a:lvl2pPr indent="-317500" lvl="1" marL="9144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5" name="Shape 75"/>
        <p:cNvGrpSpPr/>
        <p:nvPr/>
      </p:nvGrpSpPr>
      <p:grpSpPr>
        <a:xfrm>
          <a:off x="0" y="0"/>
          <a:ext cx="0" cy="0"/>
          <a:chOff x="0" y="0"/>
          <a:chExt cx="0" cy="0"/>
        </a:xfrm>
      </p:grpSpPr>
      <p:sp>
        <p:nvSpPr>
          <p:cNvPr id="76" name="Google Shape;7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7" name="Google Shape;7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78" name="Google Shape;7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0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1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0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1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1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0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2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2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27.png"/></Relationships>
</file>

<file path=ppt/slides/_rels/slide109.xml.rels><?xml version="1.0" encoding="UTF-8" standalone="yes"?><Relationships xmlns="http://schemas.openxmlformats.org/package/2006/relationships"><Relationship Id="rId20" Type="http://schemas.openxmlformats.org/officeDocument/2006/relationships/image" Target="../media/image109.png"/><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27.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21.png"/><Relationship Id="rId11" Type="http://schemas.openxmlformats.org/officeDocument/2006/relationships/image" Target="../media/image22.png"/><Relationship Id="rId10" Type="http://schemas.openxmlformats.org/officeDocument/2006/relationships/image" Target="../media/image13.png"/><Relationship Id="rId13" Type="http://schemas.openxmlformats.org/officeDocument/2006/relationships/image" Target="../media/image45.png"/><Relationship Id="rId12" Type="http://schemas.openxmlformats.org/officeDocument/2006/relationships/image" Target="../media/image52.png"/><Relationship Id="rId15" Type="http://schemas.openxmlformats.org/officeDocument/2006/relationships/image" Target="../media/image46.png"/><Relationship Id="rId14" Type="http://schemas.openxmlformats.org/officeDocument/2006/relationships/image" Target="../media/image55.png"/><Relationship Id="rId17" Type="http://schemas.openxmlformats.org/officeDocument/2006/relationships/image" Target="../media/image43.png"/><Relationship Id="rId16" Type="http://schemas.openxmlformats.org/officeDocument/2006/relationships/image" Target="../media/image48.png"/><Relationship Id="rId19" Type="http://schemas.openxmlformats.org/officeDocument/2006/relationships/image" Target="../media/image114.png"/><Relationship Id="rId18"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10.xml.rels><?xml version="1.0" encoding="UTF-8" standalone="yes"?><Relationships xmlns="http://schemas.openxmlformats.org/package/2006/relationships"><Relationship Id="rId20" Type="http://schemas.openxmlformats.org/officeDocument/2006/relationships/image" Target="../media/image109.png"/><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27.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21.png"/><Relationship Id="rId11" Type="http://schemas.openxmlformats.org/officeDocument/2006/relationships/image" Target="../media/image22.png"/><Relationship Id="rId10" Type="http://schemas.openxmlformats.org/officeDocument/2006/relationships/image" Target="../media/image13.png"/><Relationship Id="rId13" Type="http://schemas.openxmlformats.org/officeDocument/2006/relationships/image" Target="../media/image45.png"/><Relationship Id="rId12" Type="http://schemas.openxmlformats.org/officeDocument/2006/relationships/image" Target="../media/image52.png"/><Relationship Id="rId15" Type="http://schemas.openxmlformats.org/officeDocument/2006/relationships/image" Target="../media/image46.png"/><Relationship Id="rId14" Type="http://schemas.openxmlformats.org/officeDocument/2006/relationships/image" Target="../media/image55.png"/><Relationship Id="rId17" Type="http://schemas.openxmlformats.org/officeDocument/2006/relationships/image" Target="../media/image43.png"/><Relationship Id="rId16" Type="http://schemas.openxmlformats.org/officeDocument/2006/relationships/image" Target="../media/image48.png"/><Relationship Id="rId19" Type="http://schemas.openxmlformats.org/officeDocument/2006/relationships/image" Target="../media/image114.png"/><Relationship Id="rId18" Type="http://schemas.openxmlformats.org/officeDocument/2006/relationships/image" Target="../media/image4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2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16.png"/><Relationship Id="rId4" Type="http://schemas.openxmlformats.org/officeDocument/2006/relationships/image" Target="../media/image112.png"/><Relationship Id="rId5" Type="http://schemas.openxmlformats.org/officeDocument/2006/relationships/image" Target="../media/image121.png"/><Relationship Id="rId6" Type="http://schemas.openxmlformats.org/officeDocument/2006/relationships/image" Target="../media/image119.png"/><Relationship Id="rId7" Type="http://schemas.openxmlformats.org/officeDocument/2006/relationships/image" Target="../media/image131.png"/><Relationship Id="rId8" Type="http://schemas.openxmlformats.org/officeDocument/2006/relationships/image" Target="../media/image11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16.png"/><Relationship Id="rId4" Type="http://schemas.openxmlformats.org/officeDocument/2006/relationships/image" Target="../media/image141.png"/><Relationship Id="rId9" Type="http://schemas.openxmlformats.org/officeDocument/2006/relationships/image" Target="../media/image145.png"/><Relationship Id="rId5" Type="http://schemas.openxmlformats.org/officeDocument/2006/relationships/image" Target="../media/image123.png"/><Relationship Id="rId6" Type="http://schemas.openxmlformats.org/officeDocument/2006/relationships/image" Target="../media/image132.png"/><Relationship Id="rId7" Type="http://schemas.openxmlformats.org/officeDocument/2006/relationships/image" Target="../media/image128.png"/><Relationship Id="rId8" Type="http://schemas.openxmlformats.org/officeDocument/2006/relationships/image" Target="../media/image11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16.png"/><Relationship Id="rId4" Type="http://schemas.openxmlformats.org/officeDocument/2006/relationships/image" Target="../media/image145.png"/><Relationship Id="rId5" Type="http://schemas.openxmlformats.org/officeDocument/2006/relationships/image" Target="../media/image112.png"/><Relationship Id="rId6" Type="http://schemas.openxmlformats.org/officeDocument/2006/relationships/image" Target="../media/image144.png"/><Relationship Id="rId7" Type="http://schemas.openxmlformats.org/officeDocument/2006/relationships/image" Target="../media/image123.png"/><Relationship Id="rId8" Type="http://schemas.openxmlformats.org/officeDocument/2006/relationships/image" Target="../media/image12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75.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37.png"/><Relationship Id="rId4" Type="http://schemas.openxmlformats.org/officeDocument/2006/relationships/image" Target="../media/image151.png"/><Relationship Id="rId5" Type="http://schemas.openxmlformats.org/officeDocument/2006/relationships/image" Target="../media/image139.png"/><Relationship Id="rId6" Type="http://schemas.openxmlformats.org/officeDocument/2006/relationships/image" Target="../media/image12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34.png"/><Relationship Id="rId4" Type="http://schemas.openxmlformats.org/officeDocument/2006/relationships/image" Target="../media/image150.png"/><Relationship Id="rId5" Type="http://schemas.openxmlformats.org/officeDocument/2006/relationships/image" Target="../media/image142.png"/><Relationship Id="rId6" Type="http://schemas.openxmlformats.org/officeDocument/2006/relationships/image" Target="../media/image147.png"/><Relationship Id="rId7" Type="http://schemas.openxmlformats.org/officeDocument/2006/relationships/image" Target="../media/image152.png"/><Relationship Id="rId8" Type="http://schemas.openxmlformats.org/officeDocument/2006/relationships/image" Target="../media/image13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36.png"/><Relationship Id="rId4" Type="http://schemas.openxmlformats.org/officeDocument/2006/relationships/image" Target="../media/image13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36.png"/><Relationship Id="rId4" Type="http://schemas.openxmlformats.org/officeDocument/2006/relationships/image" Target="../media/image13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38.png"/><Relationship Id="rId4" Type="http://schemas.openxmlformats.org/officeDocument/2006/relationships/image" Target="../media/image14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38.png"/><Relationship Id="rId4" Type="http://schemas.openxmlformats.org/officeDocument/2006/relationships/image" Target="../media/image14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38.png"/><Relationship Id="rId4" Type="http://schemas.openxmlformats.org/officeDocument/2006/relationships/image" Target="../media/image14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38.png"/><Relationship Id="rId4" Type="http://schemas.openxmlformats.org/officeDocument/2006/relationships/image" Target="../media/image14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5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23.png"/><Relationship Id="rId4" Type="http://schemas.openxmlformats.org/officeDocument/2006/relationships/image" Target="../media/image137.png"/><Relationship Id="rId5" Type="http://schemas.openxmlformats.org/officeDocument/2006/relationships/image" Target="../media/image151.png"/><Relationship Id="rId6" Type="http://schemas.openxmlformats.org/officeDocument/2006/relationships/image" Target="../media/image13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57.png"/><Relationship Id="rId4" Type="http://schemas.openxmlformats.org/officeDocument/2006/relationships/image" Target="../media/image149.png"/><Relationship Id="rId5" Type="http://schemas.openxmlformats.org/officeDocument/2006/relationships/image" Target="../media/image156.png"/><Relationship Id="rId6" Type="http://schemas.openxmlformats.org/officeDocument/2006/relationships/image" Target="../media/image155.png"/><Relationship Id="rId7" Type="http://schemas.openxmlformats.org/officeDocument/2006/relationships/image" Target="../media/image161.png"/><Relationship Id="rId8" Type="http://schemas.openxmlformats.org/officeDocument/2006/relationships/image" Target="../media/image1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154.png"/><Relationship Id="rId4" Type="http://schemas.openxmlformats.org/officeDocument/2006/relationships/image" Target="../media/image164.png"/><Relationship Id="rId5" Type="http://schemas.openxmlformats.org/officeDocument/2006/relationships/image" Target="../media/image13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6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6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6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6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6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6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1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53.png"/><Relationship Id="rId4" Type="http://schemas.openxmlformats.org/officeDocument/2006/relationships/image" Target="../media/image9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53.png"/><Relationship Id="rId4" Type="http://schemas.openxmlformats.org/officeDocument/2006/relationships/image" Target="../media/image16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60.png"/><Relationship Id="rId4" Type="http://schemas.openxmlformats.org/officeDocument/2006/relationships/image" Target="../media/image15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6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7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7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27.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21.png"/><Relationship Id="rId11" Type="http://schemas.openxmlformats.org/officeDocument/2006/relationships/image" Target="../media/image22.png"/><Relationship Id="rId10" Type="http://schemas.openxmlformats.org/officeDocument/2006/relationships/image" Target="../media/image1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17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hyperlink" Target="https://datajobs.com/data-science-repo/Recommender-Systems-%5BNetflix%5D.pdf" TargetMode="External"/><Relationship Id="rId4" Type="http://schemas.openxmlformats.org/officeDocument/2006/relationships/hyperlink" Target="http://www.noamko.org/papers/DKK11.pdf" TargetMode="External"/><Relationship Id="rId5" Type="http://schemas.openxmlformats.org/officeDocument/2006/relationships/hyperlink" Target="http://ulrichpaquet.com/Papers/RecSys-2012-XBox.pdf"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1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1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4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1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77.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6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16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16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8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7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75.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4.xml"/><Relationship Id="rId3" Type="http://schemas.openxmlformats.org/officeDocument/2006/relationships/hyperlink" Target="http://ulrichpaquet.com/Papers/recsys-2013.pdf"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6.xml"/><Relationship Id="rId3" Type="http://schemas.openxmlformats.org/officeDocument/2006/relationships/image" Target="../media/image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7.xml"/><Relationship Id="rId3" Type="http://schemas.openxmlformats.org/officeDocument/2006/relationships/image" Target="../media/image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8.xml"/><Relationship Id="rId3" Type="http://schemas.openxmlformats.org/officeDocument/2006/relationships/image" Target="../media/image1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9.xml"/><Relationship Id="rId3" Type="http://schemas.openxmlformats.org/officeDocument/2006/relationships/image" Target="../media/image5.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7.png"/><Relationship Id="rId4" Type="http://schemas.openxmlformats.org/officeDocument/2006/relationships/image" Target="../media/image19.png"/><Relationship Id="rId5" Type="http://schemas.openxmlformats.org/officeDocument/2006/relationships/image" Target="../media/image8.png"/><Relationship Id="rId6" Type="http://schemas.openxmlformats.org/officeDocument/2006/relationships/image" Target="../media/image1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42.png"/><Relationship Id="rId4" Type="http://schemas.openxmlformats.org/officeDocument/2006/relationships/image" Target="../media/image13.png"/><Relationship Id="rId5" Type="http://schemas.openxmlformats.org/officeDocument/2006/relationships/image" Target="../media/image2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85.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181.png"/><Relationship Id="rId4" Type="http://schemas.openxmlformats.org/officeDocument/2006/relationships/image" Target="../media/image18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75.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5.xml"/><Relationship Id="rId3" Type="http://schemas.openxmlformats.org/officeDocument/2006/relationships/hyperlink" Target="https://arxiv.org/ftp/arxiv/papers/1205/1205.2618.pdf" TargetMode="External"/><Relationship Id="rId4" Type="http://schemas.openxmlformats.org/officeDocument/2006/relationships/hyperlink" Target="https://arxiv.org/abs/1309.6786" TargetMode="External"/><Relationship Id="rId5" Type="http://schemas.openxmlformats.org/officeDocument/2006/relationships/hyperlink" Target="https://d2l.ai/chapter_recommender-systems/ranking.html"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7.xml"/><Relationship Id="rId3" Type="http://schemas.openxmlformats.org/officeDocument/2006/relationships/image" Target="../media/image17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hyperlink" Target="https://tspace.library.utoronto.ca/bitstream/1807/11232/1/Marlin_Benjamin_M_200806_PhD_thesis.pdf" TargetMode="External"/><Relationship Id="rId4" Type="http://schemas.openxmlformats.org/officeDocument/2006/relationships/hyperlink" Target="https://arxiv.org/abs/1206.5267"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27.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21.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19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6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174.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5.xml"/><Relationship Id="rId3" Type="http://schemas.openxmlformats.org/officeDocument/2006/relationships/image" Target="../media/image175.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173.png"/><Relationship Id="rId4" Type="http://schemas.openxmlformats.org/officeDocument/2006/relationships/image" Target="../media/image18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7.xml"/><Relationship Id="rId3" Type="http://schemas.openxmlformats.org/officeDocument/2006/relationships/image" Target="../media/image18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8.xml"/><Relationship Id="rId3" Type="http://schemas.openxmlformats.org/officeDocument/2006/relationships/image" Target="../media/image186.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188.jpg"/><Relationship Id="rId4" Type="http://schemas.openxmlformats.org/officeDocument/2006/relationships/image" Target="../media/image18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20.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27.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2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42.png"/><Relationship Id="rId4" Type="http://schemas.openxmlformats.org/officeDocument/2006/relationships/image" Target="../media/image186.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1.xml"/><Relationship Id="rId3" Type="http://schemas.openxmlformats.org/officeDocument/2006/relationships/hyperlink" Target="http://videolectures.net/ron_kohavi/" TargetMode="External"/><Relationship Id="rId4" Type="http://schemas.openxmlformats.org/officeDocument/2006/relationships/hyperlink" Target="https://www.youtube.com/watch?v=ZfhQ-fIg4EU" TargetMode="External"/><Relationship Id="rId9" Type="http://schemas.openxmlformats.org/officeDocument/2006/relationships/hyperlink" Target="http://robotics.stanford.edu/~ronnyk/2009controlledExperimentsOnTheWebSurvey.pdf" TargetMode="External"/><Relationship Id="rId5" Type="http://schemas.openxmlformats.org/officeDocument/2006/relationships/hyperlink" Target="https://exp-platform.com/kdd2015keynotekohavi/" TargetMode="External"/><Relationship Id="rId6" Type="http://schemas.openxmlformats.org/officeDocument/2006/relationships/hyperlink" Target="http://robotics.stanford.edu/~ronnyk/2010-12ExPUnexpectedSIGKDD.pdf" TargetMode="External"/><Relationship Id="rId7" Type="http://schemas.openxmlformats.org/officeDocument/2006/relationships/hyperlink" Target="http://robotics.stanford.edu/~ronnyk/2009-ExPpitfalls.pdf" TargetMode="External"/><Relationship Id="rId8" Type="http://schemas.openxmlformats.org/officeDocument/2006/relationships/hyperlink" Target="http://robotics.stanford.edu/~ronnyk/2007GuideControlledExperiments.pdf" TargetMode="External"/><Relationship Id="rId10" Type="http://schemas.openxmlformats.org/officeDocument/2006/relationships/image" Target="../media/image201.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2.xml"/><Relationship Id="rId3" Type="http://schemas.openxmlformats.org/officeDocument/2006/relationships/hyperlink" Target="http://videolectures.net/ron_kohavi/" TargetMode="External"/><Relationship Id="rId4" Type="http://schemas.openxmlformats.org/officeDocument/2006/relationships/hyperlink" Target="https://www.youtube.com/watch?v=ZfhQ-fIg4EU" TargetMode="External"/><Relationship Id="rId9" Type="http://schemas.openxmlformats.org/officeDocument/2006/relationships/hyperlink" Target="http://robotics.stanford.edu/~ronnyk/2009controlledExperimentsOnTheWebSurvey.pdf" TargetMode="External"/><Relationship Id="rId5" Type="http://schemas.openxmlformats.org/officeDocument/2006/relationships/hyperlink" Target="https://exp-platform.com/kdd2015keynotekohavi/" TargetMode="External"/><Relationship Id="rId6" Type="http://schemas.openxmlformats.org/officeDocument/2006/relationships/hyperlink" Target="http://robotics.stanford.edu/~ronnyk/2010-12ExPUnexpectedSIGKDD.pdf" TargetMode="External"/><Relationship Id="rId7" Type="http://schemas.openxmlformats.org/officeDocument/2006/relationships/hyperlink" Target="http://robotics.stanford.edu/~ronnyk/2009-ExPpitfalls.pdf" TargetMode="External"/><Relationship Id="rId8" Type="http://schemas.openxmlformats.org/officeDocument/2006/relationships/hyperlink" Target="http://robotics.stanford.edu/~ronnyk/2007GuideControlledExperiments.pdf"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3.xml"/><Relationship Id="rId3" Type="http://schemas.openxmlformats.org/officeDocument/2006/relationships/hyperlink" Target="https://jmlr.org/papers/volume14/bottou13a/bottou13a.pdf" TargetMode="External"/><Relationship Id="rId4" Type="http://schemas.openxmlformats.org/officeDocument/2006/relationships/image" Target="../media/image179.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4.xml"/><Relationship Id="rId3" Type="http://schemas.openxmlformats.org/officeDocument/2006/relationships/image" Target="../media/image186.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 Id="rId3" Type="http://schemas.openxmlformats.org/officeDocument/2006/relationships/image" Target="../media/image75.jp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44.png"/><Relationship Id="rId5" Type="http://schemas.openxmlformats.org/officeDocument/2006/relationships/image" Target="../media/image23.png"/><Relationship Id="rId6" Type="http://schemas.openxmlformats.org/officeDocument/2006/relationships/image" Target="../media/image24.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hyperlink" Target="https://icml.cc/" TargetMode="External"/><Relationship Id="rId4" Type="http://schemas.openxmlformats.org/officeDocument/2006/relationships/image" Target="../media/image187.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hyperlink" Target="https://peps.python.org/pep-0008/" TargetMode="Externa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hyperlink" Target="https://peps.python.org/pep-0008/" TargetMode="Externa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195.jp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25.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0.xml"/><Relationship Id="rId3" Type="http://schemas.openxmlformats.org/officeDocument/2006/relationships/hyperlink" Target="https://machinelearningmastery.com/difference-test-validation-datasets/" TargetMode="Externa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1.xml"/><Relationship Id="rId3" Type="http://schemas.openxmlformats.org/officeDocument/2006/relationships/image" Target="../media/image106.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2.xml"/><Relationship Id="rId3" Type="http://schemas.openxmlformats.org/officeDocument/2006/relationships/image" Target="../media/image183.png"/><Relationship Id="rId4" Type="http://schemas.openxmlformats.org/officeDocument/2006/relationships/image" Target="../media/image194.jpg"/><Relationship Id="rId5" Type="http://schemas.openxmlformats.org/officeDocument/2006/relationships/image" Target="../media/image36.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3.xml"/><Relationship Id="rId3" Type="http://schemas.openxmlformats.org/officeDocument/2006/relationships/image" Target="../media/image101.png"/><Relationship Id="rId4" Type="http://schemas.openxmlformats.org/officeDocument/2006/relationships/image" Target="../media/image110.png"/><Relationship Id="rId5" Type="http://schemas.openxmlformats.org/officeDocument/2006/relationships/image" Target="../media/image108.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 Id="rId3" Type="http://schemas.openxmlformats.org/officeDocument/2006/relationships/image" Target="../media/image212.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202.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216.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35.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213.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20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215.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197.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7.xml"/><Relationship Id="rId3" Type="http://schemas.openxmlformats.org/officeDocument/2006/relationships/image" Target="../media/image193.png"/><Relationship Id="rId4" Type="http://schemas.openxmlformats.org/officeDocument/2006/relationships/image" Target="../media/image214.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8.xml"/><Relationship Id="rId3" Type="http://schemas.openxmlformats.org/officeDocument/2006/relationships/image" Target="../media/image206.png"/><Relationship Id="rId4" Type="http://schemas.openxmlformats.org/officeDocument/2006/relationships/image" Target="../media/image19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9.xml"/><Relationship Id="rId3" Type="http://schemas.openxmlformats.org/officeDocument/2006/relationships/image" Target="../media/image19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0.xml"/><Relationship Id="rId3" Type="http://schemas.openxmlformats.org/officeDocument/2006/relationships/image" Target="../media/image191.png"/><Relationship Id="rId4" Type="http://schemas.openxmlformats.org/officeDocument/2006/relationships/image" Target="../media/image174.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1.xml"/><Relationship Id="rId3" Type="http://schemas.openxmlformats.org/officeDocument/2006/relationships/image" Target="../media/image196.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2.xml"/><Relationship Id="rId3" Type="http://schemas.openxmlformats.org/officeDocument/2006/relationships/image" Target="../media/image205.png"/><Relationship Id="rId4" Type="http://schemas.openxmlformats.org/officeDocument/2006/relationships/image" Target="../media/image210.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3.xml"/><Relationship Id="rId3" Type="http://schemas.openxmlformats.org/officeDocument/2006/relationships/hyperlink" Target="https://en.wikipedia.org/wiki/Pearson_product-moment_correlation_coefficient" TargetMode="External"/><Relationship Id="rId4" Type="http://schemas.openxmlformats.org/officeDocument/2006/relationships/hyperlink" Target="https://en.wikipedia.org/wiki/Ranking" TargetMode="External"/><Relationship Id="rId9" Type="http://schemas.openxmlformats.org/officeDocument/2006/relationships/image" Target="../media/image217.png"/><Relationship Id="rId5" Type="http://schemas.openxmlformats.org/officeDocument/2006/relationships/image" Target="../media/image199.png"/><Relationship Id="rId6" Type="http://schemas.openxmlformats.org/officeDocument/2006/relationships/image" Target="../media/image218.png"/><Relationship Id="rId7" Type="http://schemas.openxmlformats.org/officeDocument/2006/relationships/image" Target="../media/image200.png"/><Relationship Id="rId8" Type="http://schemas.openxmlformats.org/officeDocument/2006/relationships/image" Target="../media/image207.png"/><Relationship Id="rId11" Type="http://schemas.openxmlformats.org/officeDocument/2006/relationships/image" Target="../media/image208.png"/><Relationship Id="rId10" Type="http://schemas.openxmlformats.org/officeDocument/2006/relationships/image" Target="../media/image203.png"/><Relationship Id="rId12" Type="http://schemas.openxmlformats.org/officeDocument/2006/relationships/image" Target="../media/image220.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4.xml"/><Relationship Id="rId3" Type="http://schemas.openxmlformats.org/officeDocument/2006/relationships/image" Target="../media/image211.png"/><Relationship Id="rId4" Type="http://schemas.openxmlformats.org/officeDocument/2006/relationships/image" Target="../media/image219.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8.xml"/><Relationship Id="rId3" Type="http://schemas.openxmlformats.org/officeDocument/2006/relationships/hyperlink" Target="http://bayesiandeeplearning.org/2018/papers/75.pdf" TargetMode="External"/><Relationship Id="rId4" Type="http://schemas.openxmlformats.org/officeDocument/2006/relationships/hyperlink" Target="https://dl.acm.org/authorize?N684126" TargetMode="Externa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38.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0.xml"/><Relationship Id="rId3" Type="http://schemas.openxmlformats.org/officeDocument/2006/relationships/image" Target="../media/image20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39.png"/><Relationship Id="rId7" Type="http://schemas.openxmlformats.org/officeDocument/2006/relationships/image" Target="../media/image41.png"/><Relationship Id="rId8" Type="http://schemas.openxmlformats.org/officeDocument/2006/relationships/image" Target="../media/image64.png"/></Relationships>
</file>

<file path=ppt/slides/_rels/slide31.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13.png"/><Relationship Id="rId12"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27.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21.png"/></Relationships>
</file>

<file path=ppt/slides/_rels/slide32.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13.png"/><Relationship Id="rId13" Type="http://schemas.openxmlformats.org/officeDocument/2006/relationships/image" Target="../media/image47.png"/><Relationship Id="rId12"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27.png"/><Relationship Id="rId14" Type="http://schemas.openxmlformats.org/officeDocument/2006/relationships/image" Target="../media/image51.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21.png"/></Relationships>
</file>

<file path=ppt/slides/_rels/slide33.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13.png"/><Relationship Id="rId13" Type="http://schemas.openxmlformats.org/officeDocument/2006/relationships/image" Target="../media/image45.png"/><Relationship Id="rId12"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27.png"/><Relationship Id="rId15" Type="http://schemas.openxmlformats.org/officeDocument/2006/relationships/image" Target="../media/image46.png"/><Relationship Id="rId14" Type="http://schemas.openxmlformats.org/officeDocument/2006/relationships/image" Target="../media/image55.png"/><Relationship Id="rId17" Type="http://schemas.openxmlformats.org/officeDocument/2006/relationships/image" Target="../media/image43.png"/><Relationship Id="rId16" Type="http://schemas.openxmlformats.org/officeDocument/2006/relationships/image" Target="../media/image48.png"/><Relationship Id="rId5" Type="http://schemas.openxmlformats.org/officeDocument/2006/relationships/image" Target="../media/image16.png"/><Relationship Id="rId6" Type="http://schemas.openxmlformats.org/officeDocument/2006/relationships/image" Target="../media/image17.png"/><Relationship Id="rId18" Type="http://schemas.openxmlformats.org/officeDocument/2006/relationships/image" Target="../media/image49.png"/><Relationship Id="rId7" Type="http://schemas.openxmlformats.org/officeDocument/2006/relationships/image" Target="../media/image18.png"/><Relationship Id="rId8" Type="http://schemas.openxmlformats.org/officeDocument/2006/relationships/image" Target="../media/image21.png"/></Relationships>
</file>

<file path=ppt/slides/_rels/slide34.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13.png"/><Relationship Id="rId13" Type="http://schemas.openxmlformats.org/officeDocument/2006/relationships/image" Target="../media/image45.png"/><Relationship Id="rId12"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27.png"/><Relationship Id="rId15" Type="http://schemas.openxmlformats.org/officeDocument/2006/relationships/image" Target="../media/image46.png"/><Relationship Id="rId14" Type="http://schemas.openxmlformats.org/officeDocument/2006/relationships/image" Target="../media/image55.png"/><Relationship Id="rId17" Type="http://schemas.openxmlformats.org/officeDocument/2006/relationships/image" Target="../media/image43.png"/><Relationship Id="rId16" Type="http://schemas.openxmlformats.org/officeDocument/2006/relationships/image" Target="../media/image48.png"/><Relationship Id="rId5" Type="http://schemas.openxmlformats.org/officeDocument/2006/relationships/image" Target="../media/image16.png"/><Relationship Id="rId6" Type="http://schemas.openxmlformats.org/officeDocument/2006/relationships/image" Target="../media/image17.png"/><Relationship Id="rId18" Type="http://schemas.openxmlformats.org/officeDocument/2006/relationships/image" Target="../media/image49.png"/><Relationship Id="rId7" Type="http://schemas.openxmlformats.org/officeDocument/2006/relationships/image" Target="../media/image18.png"/><Relationship Id="rId8" Type="http://schemas.openxmlformats.org/officeDocument/2006/relationships/image" Target="../media/image21.png"/></Relationships>
</file>

<file path=ppt/slides/_rels/slide35.xml.rels><?xml version="1.0" encoding="UTF-8" standalone="yes"?><Relationships xmlns="http://schemas.openxmlformats.org/package/2006/relationships"><Relationship Id="rId20" Type="http://schemas.openxmlformats.org/officeDocument/2006/relationships/image" Target="../media/image63.png"/><Relationship Id="rId11" Type="http://schemas.openxmlformats.org/officeDocument/2006/relationships/image" Target="../media/image48.png"/><Relationship Id="rId22" Type="http://schemas.openxmlformats.org/officeDocument/2006/relationships/image" Target="../media/image54.png"/><Relationship Id="rId10" Type="http://schemas.openxmlformats.org/officeDocument/2006/relationships/image" Target="../media/image46.png"/><Relationship Id="rId21" Type="http://schemas.openxmlformats.org/officeDocument/2006/relationships/image" Target="../media/image58.png"/><Relationship Id="rId13" Type="http://schemas.openxmlformats.org/officeDocument/2006/relationships/image" Target="../media/image49.png"/><Relationship Id="rId12"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27.png"/><Relationship Id="rId9" Type="http://schemas.openxmlformats.org/officeDocument/2006/relationships/image" Target="../media/image55.png"/><Relationship Id="rId15" Type="http://schemas.openxmlformats.org/officeDocument/2006/relationships/image" Target="../media/image8.png"/><Relationship Id="rId14" Type="http://schemas.openxmlformats.org/officeDocument/2006/relationships/image" Target="../media/image19.png"/><Relationship Id="rId17" Type="http://schemas.openxmlformats.org/officeDocument/2006/relationships/image" Target="../media/image17.png"/><Relationship Id="rId16" Type="http://schemas.openxmlformats.org/officeDocument/2006/relationships/image" Target="../media/image16.png"/><Relationship Id="rId5" Type="http://schemas.openxmlformats.org/officeDocument/2006/relationships/image" Target="../media/image13.png"/><Relationship Id="rId19" Type="http://schemas.openxmlformats.org/officeDocument/2006/relationships/image" Target="../media/image73.png"/><Relationship Id="rId6" Type="http://schemas.openxmlformats.org/officeDocument/2006/relationships/image" Target="../media/image22.png"/><Relationship Id="rId18" Type="http://schemas.openxmlformats.org/officeDocument/2006/relationships/image" Target="../media/image18.png"/><Relationship Id="rId7" Type="http://schemas.openxmlformats.org/officeDocument/2006/relationships/image" Target="../media/image52.png"/><Relationship Id="rId8"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hyperlink" Target="https://datajobs.com/data-science-repo/Recommender-Systems-%5BNetflix%5D.pdf" TargetMode="External"/><Relationship Id="rId4" Type="http://schemas.openxmlformats.org/officeDocument/2006/relationships/hyperlink" Target="http://www.noamko.org/papers/DKK11.pdf" TargetMode="External"/><Relationship Id="rId5" Type="http://schemas.openxmlformats.org/officeDocument/2006/relationships/hyperlink" Target="http://ulrichpaquet.com/Papers/RecSys-2012-XBox.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hyperlink" Target="https://grouplens.org/datasets/movielens/" TargetMode="External"/><Relationship Id="rId4" Type="http://schemas.openxmlformats.org/officeDocument/2006/relationships/hyperlink" Target="https://files.grouplens.org/datasets/movielens/ml-25m-README.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hyperlink" Target="https://grouplens.org/datasets/movielens/" TargetMode="External"/><Relationship Id="rId4" Type="http://schemas.openxmlformats.org/officeDocument/2006/relationships/hyperlink" Target="https://files.grouplens.org/datasets/movielens/ml-25m-README.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20" Type="http://schemas.openxmlformats.org/officeDocument/2006/relationships/image" Target="../media/image61.png"/><Relationship Id="rId22" Type="http://schemas.openxmlformats.org/officeDocument/2006/relationships/image" Target="../media/image45.png"/><Relationship Id="rId21" Type="http://schemas.openxmlformats.org/officeDocument/2006/relationships/image" Target="../media/image52.png"/><Relationship Id="rId24" Type="http://schemas.openxmlformats.org/officeDocument/2006/relationships/image" Target="../media/image46.png"/><Relationship Id="rId23"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27.png"/><Relationship Id="rId26" Type="http://schemas.openxmlformats.org/officeDocument/2006/relationships/image" Target="../media/image43.png"/><Relationship Id="rId25" Type="http://schemas.openxmlformats.org/officeDocument/2006/relationships/image" Target="../media/image48.png"/><Relationship Id="rId28" Type="http://schemas.openxmlformats.org/officeDocument/2006/relationships/image" Target="../media/image65.png"/><Relationship Id="rId27" Type="http://schemas.openxmlformats.org/officeDocument/2006/relationships/image" Target="../media/image49.png"/><Relationship Id="rId5" Type="http://schemas.openxmlformats.org/officeDocument/2006/relationships/image" Target="../media/image16.png"/><Relationship Id="rId6" Type="http://schemas.openxmlformats.org/officeDocument/2006/relationships/image" Target="../media/image17.png"/><Relationship Id="rId29" Type="http://schemas.openxmlformats.org/officeDocument/2006/relationships/image" Target="../media/image74.png"/><Relationship Id="rId7" Type="http://schemas.openxmlformats.org/officeDocument/2006/relationships/image" Target="../media/image18.png"/><Relationship Id="rId8" Type="http://schemas.openxmlformats.org/officeDocument/2006/relationships/image" Target="../media/image21.png"/><Relationship Id="rId31" Type="http://schemas.openxmlformats.org/officeDocument/2006/relationships/image" Target="../media/image72.png"/><Relationship Id="rId30" Type="http://schemas.openxmlformats.org/officeDocument/2006/relationships/image" Target="../media/image76.png"/><Relationship Id="rId11" Type="http://schemas.openxmlformats.org/officeDocument/2006/relationships/image" Target="../media/image22.png"/><Relationship Id="rId33" Type="http://schemas.openxmlformats.org/officeDocument/2006/relationships/image" Target="../media/image77.png"/><Relationship Id="rId10" Type="http://schemas.openxmlformats.org/officeDocument/2006/relationships/image" Target="../media/image13.png"/><Relationship Id="rId32" Type="http://schemas.openxmlformats.org/officeDocument/2006/relationships/image" Target="../media/image68.png"/><Relationship Id="rId13" Type="http://schemas.openxmlformats.org/officeDocument/2006/relationships/image" Target="../media/image56.png"/><Relationship Id="rId35" Type="http://schemas.openxmlformats.org/officeDocument/2006/relationships/image" Target="../media/image62.png"/><Relationship Id="rId12" Type="http://schemas.openxmlformats.org/officeDocument/2006/relationships/image" Target="../media/image53.png"/><Relationship Id="rId34" Type="http://schemas.openxmlformats.org/officeDocument/2006/relationships/image" Target="../media/image78.png"/><Relationship Id="rId15" Type="http://schemas.openxmlformats.org/officeDocument/2006/relationships/image" Target="../media/image59.png"/><Relationship Id="rId14" Type="http://schemas.openxmlformats.org/officeDocument/2006/relationships/image" Target="../media/image57.png"/><Relationship Id="rId36" Type="http://schemas.openxmlformats.org/officeDocument/2006/relationships/image" Target="../media/image71.png"/><Relationship Id="rId17" Type="http://schemas.openxmlformats.org/officeDocument/2006/relationships/image" Target="../media/image60.png"/><Relationship Id="rId16" Type="http://schemas.openxmlformats.org/officeDocument/2006/relationships/image" Target="../media/image69.png"/><Relationship Id="rId19" Type="http://schemas.openxmlformats.org/officeDocument/2006/relationships/image" Target="../media/image66.png"/><Relationship Id="rId18" Type="http://schemas.openxmlformats.org/officeDocument/2006/relationships/image" Target="../media/image70.png"/></Relationships>
</file>

<file path=ppt/slides/_rels/slide41.xml.rels><?xml version="1.0" encoding="UTF-8" standalone="yes"?><Relationships xmlns="http://schemas.openxmlformats.org/package/2006/relationships"><Relationship Id="rId20" Type="http://schemas.openxmlformats.org/officeDocument/2006/relationships/image" Target="../media/image61.png"/><Relationship Id="rId22" Type="http://schemas.openxmlformats.org/officeDocument/2006/relationships/image" Target="../media/image45.png"/><Relationship Id="rId21" Type="http://schemas.openxmlformats.org/officeDocument/2006/relationships/image" Target="../media/image52.png"/><Relationship Id="rId24" Type="http://schemas.openxmlformats.org/officeDocument/2006/relationships/image" Target="../media/image46.png"/><Relationship Id="rId23"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27.png"/><Relationship Id="rId26" Type="http://schemas.openxmlformats.org/officeDocument/2006/relationships/image" Target="../media/image43.png"/><Relationship Id="rId25" Type="http://schemas.openxmlformats.org/officeDocument/2006/relationships/image" Target="../media/image48.png"/><Relationship Id="rId28" Type="http://schemas.openxmlformats.org/officeDocument/2006/relationships/image" Target="../media/image65.png"/><Relationship Id="rId27" Type="http://schemas.openxmlformats.org/officeDocument/2006/relationships/image" Target="../media/image49.png"/><Relationship Id="rId5" Type="http://schemas.openxmlformats.org/officeDocument/2006/relationships/image" Target="../media/image16.png"/><Relationship Id="rId6" Type="http://schemas.openxmlformats.org/officeDocument/2006/relationships/image" Target="../media/image17.png"/><Relationship Id="rId29" Type="http://schemas.openxmlformats.org/officeDocument/2006/relationships/image" Target="../media/image74.png"/><Relationship Id="rId7" Type="http://schemas.openxmlformats.org/officeDocument/2006/relationships/image" Target="../media/image18.png"/><Relationship Id="rId8" Type="http://schemas.openxmlformats.org/officeDocument/2006/relationships/image" Target="../media/image21.png"/><Relationship Id="rId31" Type="http://schemas.openxmlformats.org/officeDocument/2006/relationships/image" Target="../media/image72.png"/><Relationship Id="rId30" Type="http://schemas.openxmlformats.org/officeDocument/2006/relationships/image" Target="../media/image76.png"/><Relationship Id="rId11" Type="http://schemas.openxmlformats.org/officeDocument/2006/relationships/image" Target="../media/image22.png"/><Relationship Id="rId33" Type="http://schemas.openxmlformats.org/officeDocument/2006/relationships/image" Target="../media/image77.png"/><Relationship Id="rId10" Type="http://schemas.openxmlformats.org/officeDocument/2006/relationships/image" Target="../media/image13.png"/><Relationship Id="rId32" Type="http://schemas.openxmlformats.org/officeDocument/2006/relationships/image" Target="../media/image68.png"/><Relationship Id="rId13" Type="http://schemas.openxmlformats.org/officeDocument/2006/relationships/image" Target="../media/image56.png"/><Relationship Id="rId35" Type="http://schemas.openxmlformats.org/officeDocument/2006/relationships/image" Target="../media/image62.png"/><Relationship Id="rId12" Type="http://schemas.openxmlformats.org/officeDocument/2006/relationships/image" Target="../media/image53.png"/><Relationship Id="rId34" Type="http://schemas.openxmlformats.org/officeDocument/2006/relationships/image" Target="../media/image78.png"/><Relationship Id="rId15" Type="http://schemas.openxmlformats.org/officeDocument/2006/relationships/image" Target="../media/image59.png"/><Relationship Id="rId14" Type="http://schemas.openxmlformats.org/officeDocument/2006/relationships/image" Target="../media/image57.png"/><Relationship Id="rId36" Type="http://schemas.openxmlformats.org/officeDocument/2006/relationships/image" Target="../media/image71.png"/><Relationship Id="rId17" Type="http://schemas.openxmlformats.org/officeDocument/2006/relationships/image" Target="../media/image60.png"/><Relationship Id="rId16" Type="http://schemas.openxmlformats.org/officeDocument/2006/relationships/image" Target="../media/image69.png"/><Relationship Id="rId19" Type="http://schemas.openxmlformats.org/officeDocument/2006/relationships/image" Target="../media/image66.png"/><Relationship Id="rId18"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1.png"/><Relationship Id="rId4" Type="http://schemas.openxmlformats.org/officeDocument/2006/relationships/image" Target="../media/image27.png"/><Relationship Id="rId9" Type="http://schemas.openxmlformats.org/officeDocument/2006/relationships/image" Target="../media/image57.png"/><Relationship Id="rId5" Type="http://schemas.openxmlformats.org/officeDocument/2006/relationships/image" Target="../media/image13.png"/><Relationship Id="rId6" Type="http://schemas.openxmlformats.org/officeDocument/2006/relationships/image" Target="../media/image22.png"/><Relationship Id="rId7" Type="http://schemas.openxmlformats.org/officeDocument/2006/relationships/image" Target="../media/image53.png"/><Relationship Id="rId8" Type="http://schemas.openxmlformats.org/officeDocument/2006/relationships/image" Target="../media/image56.png"/><Relationship Id="rId11" Type="http://schemas.openxmlformats.org/officeDocument/2006/relationships/image" Target="../media/image65.png"/><Relationship Id="rId10" Type="http://schemas.openxmlformats.org/officeDocument/2006/relationships/image" Target="../media/image59.png"/><Relationship Id="rId13" Type="http://schemas.openxmlformats.org/officeDocument/2006/relationships/image" Target="../media/image76.png"/><Relationship Id="rId12" Type="http://schemas.openxmlformats.org/officeDocument/2006/relationships/image" Target="../media/image74.png"/><Relationship Id="rId14"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6.png"/><Relationship Id="rId4" Type="http://schemas.openxmlformats.org/officeDocument/2006/relationships/image" Target="../media/image16.png"/><Relationship Id="rId9" Type="http://schemas.openxmlformats.org/officeDocument/2006/relationships/image" Target="../media/image66.png"/><Relationship Id="rId5" Type="http://schemas.openxmlformats.org/officeDocument/2006/relationships/image" Target="../media/image21.png"/><Relationship Id="rId6" Type="http://schemas.openxmlformats.org/officeDocument/2006/relationships/image" Target="../media/image49.png"/><Relationship Id="rId7" Type="http://schemas.openxmlformats.org/officeDocument/2006/relationships/image" Target="../media/image59.png"/><Relationship Id="rId8" Type="http://schemas.openxmlformats.org/officeDocument/2006/relationships/image" Target="../media/image72.png"/><Relationship Id="rId10"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49.png"/><Relationship Id="rId6" Type="http://schemas.openxmlformats.org/officeDocument/2006/relationships/image" Target="../media/image59.png"/><Relationship Id="rId7" Type="http://schemas.openxmlformats.org/officeDocument/2006/relationships/image" Target="../media/image66.png"/><Relationship Id="rId8"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3.png"/><Relationship Id="rId4" Type="http://schemas.openxmlformats.org/officeDocument/2006/relationships/image" Target="../media/image16.png"/><Relationship Id="rId9" Type="http://schemas.openxmlformats.org/officeDocument/2006/relationships/image" Target="../media/image79.png"/><Relationship Id="rId5" Type="http://schemas.openxmlformats.org/officeDocument/2006/relationships/image" Target="../media/image21.png"/><Relationship Id="rId6" Type="http://schemas.openxmlformats.org/officeDocument/2006/relationships/image" Target="../media/image49.png"/><Relationship Id="rId7" Type="http://schemas.openxmlformats.org/officeDocument/2006/relationships/image" Target="../media/image59.png"/><Relationship Id="rId8" Type="http://schemas.openxmlformats.org/officeDocument/2006/relationships/image" Target="../media/image66.png"/><Relationship Id="rId11" Type="http://schemas.openxmlformats.org/officeDocument/2006/relationships/image" Target="../media/image84.png"/><Relationship Id="rId10" Type="http://schemas.openxmlformats.org/officeDocument/2006/relationships/image" Target="../media/image8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9.png"/><Relationship Id="rId4" Type="http://schemas.openxmlformats.org/officeDocument/2006/relationships/image" Target="../media/image59.png"/><Relationship Id="rId5" Type="http://schemas.openxmlformats.org/officeDocument/2006/relationships/image" Target="../media/image66.png"/><Relationship Id="rId6"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9.png"/><Relationship Id="rId4" Type="http://schemas.openxmlformats.org/officeDocument/2006/relationships/image" Target="../media/image49.png"/><Relationship Id="rId5" Type="http://schemas.openxmlformats.org/officeDocument/2006/relationships/image" Target="../media/image59.png"/><Relationship Id="rId6" Type="http://schemas.openxmlformats.org/officeDocument/2006/relationships/image" Target="../media/image66.png"/><Relationship Id="rId7" Type="http://schemas.openxmlformats.org/officeDocument/2006/relationships/image" Target="../media/image16.png"/><Relationship Id="rId8"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9.png"/><Relationship Id="rId4" Type="http://schemas.openxmlformats.org/officeDocument/2006/relationships/image" Target="../media/image59.png"/><Relationship Id="rId5" Type="http://schemas.openxmlformats.org/officeDocument/2006/relationships/image" Target="../media/image66.png"/><Relationship Id="rId6" Type="http://schemas.openxmlformats.org/officeDocument/2006/relationships/image" Target="../media/image16.png"/><Relationship Id="rId7"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2.png"/><Relationship Id="rId4" Type="http://schemas.openxmlformats.org/officeDocument/2006/relationships/image" Target="../media/image45.png"/><Relationship Id="rId9" Type="http://schemas.openxmlformats.org/officeDocument/2006/relationships/image" Target="../media/image91.png"/><Relationship Id="rId5" Type="http://schemas.openxmlformats.org/officeDocument/2006/relationships/image" Target="../media/image55.png"/><Relationship Id="rId6" Type="http://schemas.openxmlformats.org/officeDocument/2006/relationships/image" Target="../media/image48.png"/><Relationship Id="rId7" Type="http://schemas.openxmlformats.org/officeDocument/2006/relationships/image" Target="../media/image43.png"/><Relationship Id="rId8" Type="http://schemas.openxmlformats.org/officeDocument/2006/relationships/image" Target="../media/image49.png"/><Relationship Id="rId11" Type="http://schemas.openxmlformats.org/officeDocument/2006/relationships/image" Target="../media/image81.png"/><Relationship Id="rId10" Type="http://schemas.openxmlformats.org/officeDocument/2006/relationships/image" Target="../media/image96.png"/><Relationship Id="rId12" Type="http://schemas.openxmlformats.org/officeDocument/2006/relationships/image" Target="../media/image8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0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48.png"/><Relationship Id="rId5" Type="http://schemas.openxmlformats.org/officeDocument/2006/relationships/image" Target="../media/image22.png"/><Relationship Id="rId6" Type="http://schemas.openxmlformats.org/officeDocument/2006/relationships/image" Target="../media/image70.png"/><Relationship Id="rId7" Type="http://schemas.openxmlformats.org/officeDocument/2006/relationships/image" Target="../media/image61.png"/><Relationship Id="rId8" Type="http://schemas.openxmlformats.org/officeDocument/2006/relationships/image" Target="../media/image46.png"/><Relationship Id="rId11" Type="http://schemas.openxmlformats.org/officeDocument/2006/relationships/image" Target="../media/image87.png"/><Relationship Id="rId10" Type="http://schemas.openxmlformats.org/officeDocument/2006/relationships/image" Target="../media/image57.png"/><Relationship Id="rId12" Type="http://schemas.openxmlformats.org/officeDocument/2006/relationships/image" Target="../media/image8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7.png"/><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7.png"/><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8.png"/><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9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90.png"/></Relationships>
</file>

<file path=ppt/slides/_rels/slide59.xml.rels><?xml version="1.0" encoding="UTF-8" standalone="yes"?><Relationships xmlns="http://schemas.openxmlformats.org/package/2006/relationships"><Relationship Id="rId20" Type="http://schemas.openxmlformats.org/officeDocument/2006/relationships/image" Target="../media/image46.png"/><Relationship Id="rId22" Type="http://schemas.openxmlformats.org/officeDocument/2006/relationships/image" Target="../media/image43.png"/><Relationship Id="rId21" Type="http://schemas.openxmlformats.org/officeDocument/2006/relationships/image" Target="../media/image48.png"/><Relationship Id="rId24" Type="http://schemas.openxmlformats.org/officeDocument/2006/relationships/image" Target="../media/image57.png"/><Relationship Id="rId23"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27.png"/><Relationship Id="rId25" Type="http://schemas.openxmlformats.org/officeDocument/2006/relationships/image" Target="../media/image87.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21.png"/><Relationship Id="rId11" Type="http://schemas.openxmlformats.org/officeDocument/2006/relationships/image" Target="../media/image22.png"/><Relationship Id="rId10" Type="http://schemas.openxmlformats.org/officeDocument/2006/relationships/image" Target="../media/image13.png"/><Relationship Id="rId13" Type="http://schemas.openxmlformats.org/officeDocument/2006/relationships/image" Target="../media/image60.png"/><Relationship Id="rId12" Type="http://schemas.openxmlformats.org/officeDocument/2006/relationships/image" Target="../media/image69.png"/><Relationship Id="rId15" Type="http://schemas.openxmlformats.org/officeDocument/2006/relationships/image" Target="../media/image66.png"/><Relationship Id="rId14" Type="http://schemas.openxmlformats.org/officeDocument/2006/relationships/image" Target="../media/image70.png"/><Relationship Id="rId17" Type="http://schemas.openxmlformats.org/officeDocument/2006/relationships/image" Target="../media/image52.png"/><Relationship Id="rId16" Type="http://schemas.openxmlformats.org/officeDocument/2006/relationships/image" Target="../media/image61.png"/><Relationship Id="rId19" Type="http://schemas.openxmlformats.org/officeDocument/2006/relationships/image" Target="../media/image55.png"/><Relationship Id="rId18"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48.png"/><Relationship Id="rId5" Type="http://schemas.openxmlformats.org/officeDocument/2006/relationships/image" Target="../media/image22.png"/><Relationship Id="rId6" Type="http://schemas.openxmlformats.org/officeDocument/2006/relationships/image" Target="../media/image70.png"/><Relationship Id="rId7" Type="http://schemas.openxmlformats.org/officeDocument/2006/relationships/image" Target="../media/image61.png"/><Relationship Id="rId8" Type="http://schemas.openxmlformats.org/officeDocument/2006/relationships/image" Target="../media/image46.png"/><Relationship Id="rId11" Type="http://schemas.openxmlformats.org/officeDocument/2006/relationships/image" Target="../media/image57.png"/><Relationship Id="rId10" Type="http://schemas.openxmlformats.org/officeDocument/2006/relationships/image" Target="../media/image97.png"/><Relationship Id="rId12" Type="http://schemas.openxmlformats.org/officeDocument/2006/relationships/image" Target="../media/image8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48.png"/><Relationship Id="rId5" Type="http://schemas.openxmlformats.org/officeDocument/2006/relationships/image" Target="../media/image22.png"/><Relationship Id="rId6" Type="http://schemas.openxmlformats.org/officeDocument/2006/relationships/image" Target="../media/image70.png"/><Relationship Id="rId7" Type="http://schemas.openxmlformats.org/officeDocument/2006/relationships/image" Target="../media/image61.png"/><Relationship Id="rId8" Type="http://schemas.openxmlformats.org/officeDocument/2006/relationships/image" Target="../media/image46.png"/><Relationship Id="rId11" Type="http://schemas.openxmlformats.org/officeDocument/2006/relationships/image" Target="../media/image57.png"/><Relationship Id="rId10" Type="http://schemas.openxmlformats.org/officeDocument/2006/relationships/image" Target="../media/image97.png"/><Relationship Id="rId12" Type="http://schemas.openxmlformats.org/officeDocument/2006/relationships/image" Target="../media/image87.png"/></Relationships>
</file>

<file path=ppt/slides/_rels/slide62.xml.rels><?xml version="1.0" encoding="UTF-8" standalone="yes"?><Relationships xmlns="http://schemas.openxmlformats.org/package/2006/relationships"><Relationship Id="rId20" Type="http://schemas.openxmlformats.org/officeDocument/2006/relationships/image" Target="../media/image46.png"/><Relationship Id="rId22" Type="http://schemas.openxmlformats.org/officeDocument/2006/relationships/image" Target="../media/image43.png"/><Relationship Id="rId21" Type="http://schemas.openxmlformats.org/officeDocument/2006/relationships/image" Target="../media/image48.png"/><Relationship Id="rId24" Type="http://schemas.openxmlformats.org/officeDocument/2006/relationships/image" Target="../media/image53.png"/><Relationship Id="rId23"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27.png"/><Relationship Id="rId26" Type="http://schemas.openxmlformats.org/officeDocument/2006/relationships/image" Target="../media/image57.png"/><Relationship Id="rId25" Type="http://schemas.openxmlformats.org/officeDocument/2006/relationships/image" Target="../media/image56.png"/><Relationship Id="rId27" Type="http://schemas.openxmlformats.org/officeDocument/2006/relationships/image" Target="../media/image59.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21.png"/><Relationship Id="rId11" Type="http://schemas.openxmlformats.org/officeDocument/2006/relationships/image" Target="../media/image22.png"/><Relationship Id="rId10" Type="http://schemas.openxmlformats.org/officeDocument/2006/relationships/image" Target="../media/image13.png"/><Relationship Id="rId13" Type="http://schemas.openxmlformats.org/officeDocument/2006/relationships/image" Target="../media/image60.png"/><Relationship Id="rId12" Type="http://schemas.openxmlformats.org/officeDocument/2006/relationships/image" Target="../media/image69.png"/><Relationship Id="rId15" Type="http://schemas.openxmlformats.org/officeDocument/2006/relationships/image" Target="../media/image66.png"/><Relationship Id="rId14" Type="http://schemas.openxmlformats.org/officeDocument/2006/relationships/image" Target="../media/image70.png"/><Relationship Id="rId17" Type="http://schemas.openxmlformats.org/officeDocument/2006/relationships/image" Target="../media/image52.png"/><Relationship Id="rId16" Type="http://schemas.openxmlformats.org/officeDocument/2006/relationships/image" Target="../media/image61.png"/><Relationship Id="rId19" Type="http://schemas.openxmlformats.org/officeDocument/2006/relationships/image" Target="../media/image55.png"/><Relationship Id="rId18" Type="http://schemas.openxmlformats.org/officeDocument/2006/relationships/image" Target="../media/image45.png"/></Relationships>
</file>

<file path=ppt/slides/_rels/slide63.xml.rels><?xml version="1.0" encoding="UTF-8" standalone="yes"?><Relationships xmlns="http://schemas.openxmlformats.org/package/2006/relationships"><Relationship Id="rId20" Type="http://schemas.openxmlformats.org/officeDocument/2006/relationships/image" Target="../media/image46.png"/><Relationship Id="rId22" Type="http://schemas.openxmlformats.org/officeDocument/2006/relationships/image" Target="../media/image43.png"/><Relationship Id="rId21" Type="http://schemas.openxmlformats.org/officeDocument/2006/relationships/image" Target="../media/image48.png"/><Relationship Id="rId24" Type="http://schemas.openxmlformats.org/officeDocument/2006/relationships/image" Target="../media/image53.png"/><Relationship Id="rId23"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27.png"/><Relationship Id="rId26" Type="http://schemas.openxmlformats.org/officeDocument/2006/relationships/image" Target="../media/image57.png"/><Relationship Id="rId25" Type="http://schemas.openxmlformats.org/officeDocument/2006/relationships/image" Target="../media/image56.png"/><Relationship Id="rId27" Type="http://schemas.openxmlformats.org/officeDocument/2006/relationships/image" Target="../media/image59.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21.png"/><Relationship Id="rId11" Type="http://schemas.openxmlformats.org/officeDocument/2006/relationships/image" Target="../media/image22.png"/><Relationship Id="rId10" Type="http://schemas.openxmlformats.org/officeDocument/2006/relationships/image" Target="../media/image13.png"/><Relationship Id="rId13" Type="http://schemas.openxmlformats.org/officeDocument/2006/relationships/image" Target="../media/image60.png"/><Relationship Id="rId12" Type="http://schemas.openxmlformats.org/officeDocument/2006/relationships/image" Target="../media/image69.png"/><Relationship Id="rId15" Type="http://schemas.openxmlformats.org/officeDocument/2006/relationships/image" Target="../media/image66.png"/><Relationship Id="rId14" Type="http://schemas.openxmlformats.org/officeDocument/2006/relationships/image" Target="../media/image70.png"/><Relationship Id="rId17" Type="http://schemas.openxmlformats.org/officeDocument/2006/relationships/image" Target="../media/image52.png"/><Relationship Id="rId16" Type="http://schemas.openxmlformats.org/officeDocument/2006/relationships/image" Target="../media/image61.png"/><Relationship Id="rId19" Type="http://schemas.openxmlformats.org/officeDocument/2006/relationships/image" Target="../media/image55.png"/><Relationship Id="rId18" Type="http://schemas.openxmlformats.org/officeDocument/2006/relationships/image" Target="../media/image45.png"/></Relationships>
</file>

<file path=ppt/slides/_rels/slide64.xml.rels><?xml version="1.0" encoding="UTF-8" standalone="yes"?><Relationships xmlns="http://schemas.openxmlformats.org/package/2006/relationships"><Relationship Id="rId20" Type="http://schemas.openxmlformats.org/officeDocument/2006/relationships/image" Target="../media/image46.png"/><Relationship Id="rId22" Type="http://schemas.openxmlformats.org/officeDocument/2006/relationships/image" Target="../media/image43.png"/><Relationship Id="rId21" Type="http://schemas.openxmlformats.org/officeDocument/2006/relationships/image" Target="../media/image48.png"/><Relationship Id="rId24" Type="http://schemas.openxmlformats.org/officeDocument/2006/relationships/image" Target="../media/image53.png"/><Relationship Id="rId23"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27.png"/><Relationship Id="rId26" Type="http://schemas.openxmlformats.org/officeDocument/2006/relationships/image" Target="../media/image57.png"/><Relationship Id="rId25" Type="http://schemas.openxmlformats.org/officeDocument/2006/relationships/image" Target="../media/image56.png"/><Relationship Id="rId27" Type="http://schemas.openxmlformats.org/officeDocument/2006/relationships/image" Target="../media/image59.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21.png"/><Relationship Id="rId11" Type="http://schemas.openxmlformats.org/officeDocument/2006/relationships/image" Target="../media/image22.png"/><Relationship Id="rId10" Type="http://schemas.openxmlformats.org/officeDocument/2006/relationships/image" Target="../media/image13.png"/><Relationship Id="rId13" Type="http://schemas.openxmlformats.org/officeDocument/2006/relationships/image" Target="../media/image60.png"/><Relationship Id="rId12" Type="http://schemas.openxmlformats.org/officeDocument/2006/relationships/image" Target="../media/image69.png"/><Relationship Id="rId15" Type="http://schemas.openxmlformats.org/officeDocument/2006/relationships/image" Target="../media/image66.png"/><Relationship Id="rId14" Type="http://schemas.openxmlformats.org/officeDocument/2006/relationships/image" Target="../media/image70.png"/><Relationship Id="rId17" Type="http://schemas.openxmlformats.org/officeDocument/2006/relationships/image" Target="../media/image52.png"/><Relationship Id="rId16" Type="http://schemas.openxmlformats.org/officeDocument/2006/relationships/image" Target="../media/image61.png"/><Relationship Id="rId19" Type="http://schemas.openxmlformats.org/officeDocument/2006/relationships/image" Target="../media/image55.png"/><Relationship Id="rId18" Type="http://schemas.openxmlformats.org/officeDocument/2006/relationships/image" Target="../media/image45.png"/></Relationships>
</file>

<file path=ppt/slides/_rels/slide65.xml.rels><?xml version="1.0" encoding="UTF-8" standalone="yes"?><Relationships xmlns="http://schemas.openxmlformats.org/package/2006/relationships"><Relationship Id="rId20" Type="http://schemas.openxmlformats.org/officeDocument/2006/relationships/image" Target="../media/image46.png"/><Relationship Id="rId22" Type="http://schemas.openxmlformats.org/officeDocument/2006/relationships/image" Target="../media/image43.png"/><Relationship Id="rId21" Type="http://schemas.openxmlformats.org/officeDocument/2006/relationships/image" Target="../media/image48.png"/><Relationship Id="rId24" Type="http://schemas.openxmlformats.org/officeDocument/2006/relationships/image" Target="../media/image53.png"/><Relationship Id="rId23"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27.png"/><Relationship Id="rId26" Type="http://schemas.openxmlformats.org/officeDocument/2006/relationships/image" Target="../media/image57.png"/><Relationship Id="rId25" Type="http://schemas.openxmlformats.org/officeDocument/2006/relationships/image" Target="../media/image56.png"/><Relationship Id="rId27" Type="http://schemas.openxmlformats.org/officeDocument/2006/relationships/image" Target="../media/image59.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21.png"/><Relationship Id="rId11" Type="http://schemas.openxmlformats.org/officeDocument/2006/relationships/image" Target="../media/image22.png"/><Relationship Id="rId10" Type="http://schemas.openxmlformats.org/officeDocument/2006/relationships/image" Target="../media/image13.png"/><Relationship Id="rId13" Type="http://schemas.openxmlformats.org/officeDocument/2006/relationships/image" Target="../media/image60.png"/><Relationship Id="rId12" Type="http://schemas.openxmlformats.org/officeDocument/2006/relationships/image" Target="../media/image69.png"/><Relationship Id="rId15" Type="http://schemas.openxmlformats.org/officeDocument/2006/relationships/image" Target="../media/image66.png"/><Relationship Id="rId14" Type="http://schemas.openxmlformats.org/officeDocument/2006/relationships/image" Target="../media/image70.png"/><Relationship Id="rId17" Type="http://schemas.openxmlformats.org/officeDocument/2006/relationships/image" Target="../media/image52.png"/><Relationship Id="rId16" Type="http://schemas.openxmlformats.org/officeDocument/2006/relationships/image" Target="../media/image61.png"/><Relationship Id="rId19" Type="http://schemas.openxmlformats.org/officeDocument/2006/relationships/image" Target="../media/image55.png"/><Relationship Id="rId18"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98.png"/><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98.png"/><Relationship Id="rId4" Type="http://schemas.openxmlformats.org/officeDocument/2006/relationships/image" Target="../media/image102.png"/><Relationship Id="rId5" Type="http://schemas.openxmlformats.org/officeDocument/2006/relationships/image" Target="../media/image9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94.png"/><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30.png"/><Relationship Id="rId4" Type="http://schemas.openxmlformats.org/officeDocument/2006/relationships/image" Target="../media/image14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11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42.png"/><Relationship Id="rId5" Type="http://schemas.openxmlformats.org/officeDocument/2006/relationships/image" Target="../media/image61.png"/><Relationship Id="rId6" Type="http://schemas.openxmlformats.org/officeDocument/2006/relationships/image" Target="../media/image59.png"/><Relationship Id="rId7" Type="http://schemas.openxmlformats.org/officeDocument/2006/relationships/image" Target="../media/image103.png"/><Relationship Id="rId8" Type="http://schemas.openxmlformats.org/officeDocument/2006/relationships/image" Target="../media/image10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1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1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101.png"/><Relationship Id="rId4" Type="http://schemas.openxmlformats.org/officeDocument/2006/relationships/image" Target="../media/image110.png"/><Relationship Id="rId5" Type="http://schemas.openxmlformats.org/officeDocument/2006/relationships/image" Target="../media/image10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5.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75.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75.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42.png"/><Relationship Id="rId5" Type="http://schemas.openxmlformats.org/officeDocument/2006/relationships/image" Target="../media/image61.png"/><Relationship Id="rId6" Type="http://schemas.openxmlformats.org/officeDocument/2006/relationships/image" Target="../media/image59.png"/><Relationship Id="rId7" Type="http://schemas.openxmlformats.org/officeDocument/2006/relationships/image" Target="../media/image103.png"/><Relationship Id="rId8" Type="http://schemas.openxmlformats.org/officeDocument/2006/relationships/image" Target="../media/image10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67.png"/><Relationship Id="rId4" Type="http://schemas.openxmlformats.org/officeDocument/2006/relationships/image" Target="../media/image19.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52.png"/><Relationship Id="rId8" Type="http://schemas.openxmlformats.org/officeDocument/2006/relationships/image" Target="../media/image4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9.png"/><Relationship Id="rId4" Type="http://schemas.openxmlformats.org/officeDocument/2006/relationships/image" Target="../media/image8.png"/><Relationship Id="rId9" Type="http://schemas.openxmlformats.org/officeDocument/2006/relationships/image" Target="../media/image27.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21.png"/><Relationship Id="rId11" Type="http://schemas.openxmlformats.org/officeDocument/2006/relationships/image" Target="../media/image22.png"/><Relationship Id="rId10" Type="http://schemas.openxmlformats.org/officeDocument/2006/relationships/image" Target="../media/image1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37.png"/><Relationship Id="rId4" Type="http://schemas.openxmlformats.org/officeDocument/2006/relationships/image" Target="../media/image4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97.png"/><Relationship Id="rId4" Type="http://schemas.openxmlformats.org/officeDocument/2006/relationships/image" Target="../media/image1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30"/>
          <p:cNvPicPr preferRelativeResize="0"/>
          <p:nvPr/>
        </p:nvPicPr>
        <p:blipFill>
          <a:blip r:embed="rId3">
            <a:alphaModFix/>
          </a:blip>
          <a:stretch>
            <a:fillRect/>
          </a:stretch>
        </p:blipFill>
        <p:spPr>
          <a:xfrm>
            <a:off x="-9375" y="-429950"/>
            <a:ext cx="9162750" cy="6108524"/>
          </a:xfrm>
          <a:prstGeom prst="rect">
            <a:avLst/>
          </a:prstGeom>
          <a:noFill/>
          <a:ln>
            <a:noFill/>
          </a:ln>
        </p:spPr>
      </p:pic>
      <p:sp>
        <p:nvSpPr>
          <p:cNvPr id="131" name="Google Shape;13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6000">
                <a:latin typeface="Helvetica Neue"/>
                <a:ea typeface="Helvetica Neue"/>
                <a:cs typeface="Helvetica Neue"/>
                <a:sym typeface="Helvetica Neue"/>
              </a:rPr>
              <a:t>Applied ML at Scale</a:t>
            </a:r>
            <a:endParaRPr sz="6000">
              <a:latin typeface="Helvetica Neue"/>
              <a:ea typeface="Helvetica Neue"/>
              <a:cs typeface="Helvetica Neue"/>
              <a:sym typeface="Helvetica Neue"/>
            </a:endParaRPr>
          </a:p>
        </p:txBody>
      </p:sp>
      <p:sp>
        <p:nvSpPr>
          <p:cNvPr id="132" name="Google Shape;132;p30"/>
          <p:cNvSpPr txBox="1"/>
          <p:nvPr>
            <p:ph idx="1" type="body"/>
          </p:nvPr>
        </p:nvSpPr>
        <p:spPr>
          <a:xfrm>
            <a:off x="311700" y="4041075"/>
            <a:ext cx="85206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GB">
                <a:solidFill>
                  <a:srgbClr val="000000"/>
                </a:solidFill>
                <a:latin typeface="Helvetica Neue"/>
                <a:ea typeface="Helvetica Neue"/>
                <a:cs typeface="Helvetica Neue"/>
                <a:sym typeface="Helvetica Neue"/>
              </a:rPr>
              <a:t>Ulrich Paquet</a:t>
            </a:r>
            <a:endParaRPr b="1">
              <a:solidFill>
                <a:srgbClr val="000000"/>
              </a:solidFill>
              <a:latin typeface="Helvetica Neue"/>
              <a:ea typeface="Helvetica Neue"/>
              <a:cs typeface="Helvetica Neue"/>
              <a:sym typeface="Helvetica Neue"/>
            </a:endParaRPr>
          </a:p>
        </p:txBody>
      </p:sp>
      <p:sp>
        <p:nvSpPr>
          <p:cNvPr id="133" name="Google Shape;133;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9"/>
          <p:cNvSpPr txBox="1"/>
          <p:nvPr>
            <p:ph type="title"/>
          </p:nvPr>
        </p:nvSpPr>
        <p:spPr>
          <a:xfrm>
            <a:off x="540881" y="146051"/>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GB"/>
              <a:t>Long Ago…    </a:t>
            </a:r>
            <a:r>
              <a:rPr lang="en-GB">
                <a:solidFill>
                  <a:srgbClr val="FF0000"/>
                </a:solidFill>
              </a:rPr>
              <a:t>The Netflix Prize</a:t>
            </a:r>
            <a:endParaRPr/>
          </a:p>
        </p:txBody>
      </p:sp>
      <p:sp>
        <p:nvSpPr>
          <p:cNvPr id="202" name="Google Shape;202;p39"/>
          <p:cNvSpPr txBox="1"/>
          <p:nvPr>
            <p:ph idx="1" type="body"/>
          </p:nvPr>
        </p:nvSpPr>
        <p:spPr>
          <a:xfrm>
            <a:off x="1485900" y="3401889"/>
            <a:ext cx="6172200" cy="11682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200"/>
              <a:buNone/>
            </a:pPr>
            <a:r>
              <a:rPr lang="en-GB" sz="1400"/>
              <a:t>The goal: 10% improvement in RMSE over Netflix’s Cinematch</a:t>
            </a:r>
            <a:endParaRPr sz="1400"/>
          </a:p>
          <a:p>
            <a:pPr indent="0" lvl="0" marL="0" rtl="0" algn="l">
              <a:lnSpc>
                <a:spcPct val="90000"/>
              </a:lnSpc>
              <a:spcBef>
                <a:spcPts val="0"/>
              </a:spcBef>
              <a:spcAft>
                <a:spcPts val="0"/>
              </a:spcAft>
              <a:buClr>
                <a:schemeClr val="dk1"/>
              </a:buClr>
              <a:buSzPts val="1200"/>
              <a:buNone/>
            </a:pPr>
            <a:r>
              <a:t/>
            </a:r>
            <a:endParaRPr sz="1400"/>
          </a:p>
          <a:p>
            <a:pPr indent="0" lvl="0" marL="0" rtl="0" algn="l">
              <a:lnSpc>
                <a:spcPct val="90000"/>
              </a:lnSpc>
              <a:spcBef>
                <a:spcPts val="800"/>
              </a:spcBef>
              <a:spcAft>
                <a:spcPts val="0"/>
              </a:spcAft>
              <a:buClr>
                <a:schemeClr val="dk1"/>
              </a:buClr>
              <a:buSzPts val="1200"/>
              <a:buNone/>
            </a:pPr>
            <a:r>
              <a:t/>
            </a:r>
            <a:endParaRPr sz="1400"/>
          </a:p>
          <a:p>
            <a:pPr indent="0" lvl="0" marL="0" rtl="0" algn="l">
              <a:lnSpc>
                <a:spcPct val="90000"/>
              </a:lnSpc>
              <a:spcBef>
                <a:spcPts val="800"/>
              </a:spcBef>
              <a:spcAft>
                <a:spcPts val="0"/>
              </a:spcAft>
              <a:buClr>
                <a:schemeClr val="dk1"/>
              </a:buClr>
              <a:buSzPts val="1200"/>
              <a:buNone/>
            </a:pPr>
            <a:r>
              <a:t/>
            </a:r>
            <a:endParaRPr sz="1400"/>
          </a:p>
          <a:p>
            <a:pPr indent="0" lvl="0" marL="0" rtl="0" algn="l">
              <a:lnSpc>
                <a:spcPct val="90000"/>
              </a:lnSpc>
              <a:spcBef>
                <a:spcPts val="800"/>
              </a:spcBef>
              <a:spcAft>
                <a:spcPts val="1600"/>
              </a:spcAft>
              <a:buClr>
                <a:schemeClr val="dk1"/>
              </a:buClr>
              <a:buSzPts val="1200"/>
              <a:buNone/>
            </a:pPr>
            <a:r>
              <a:rPr lang="en-GB" sz="1400"/>
              <a:t>It took tens of thousands of participants over 2 years….</a:t>
            </a:r>
            <a:endParaRPr sz="1400"/>
          </a:p>
        </p:txBody>
      </p:sp>
      <p:pic>
        <p:nvPicPr>
          <p:cNvPr descr="http://blog.guillaume-pitel.fr/wp-content/uploads/2014/04/netflix-recommendations.jpg" id="203" name="Google Shape;203;p39"/>
          <p:cNvPicPr preferRelativeResize="0"/>
          <p:nvPr/>
        </p:nvPicPr>
        <p:blipFill rotWithShape="1">
          <a:blip r:embed="rId3">
            <a:alphaModFix/>
          </a:blip>
          <a:srcRect b="0" l="0" r="0" t="0"/>
          <a:stretch/>
        </p:blipFill>
        <p:spPr>
          <a:xfrm>
            <a:off x="2628900" y="923925"/>
            <a:ext cx="3508626" cy="2239375"/>
          </a:xfrm>
          <a:prstGeom prst="rect">
            <a:avLst/>
          </a:prstGeom>
          <a:noFill/>
          <a:ln>
            <a:noFill/>
          </a:ln>
        </p:spPr>
      </p:pic>
      <p:sp>
        <p:nvSpPr>
          <p:cNvPr id="204" name="Google Shape;204;p39"/>
          <p:cNvSpPr txBox="1"/>
          <p:nvPr/>
        </p:nvSpPr>
        <p:spPr>
          <a:xfrm>
            <a:off x="2914651" y="3871729"/>
            <a:ext cx="2286000" cy="628800"/>
          </a:xfrm>
          <a:prstGeom prst="rect">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sp>
        <p:nvSpPr>
          <p:cNvPr id="205" name="Google Shape;205;p39"/>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44" name="Google Shape;1744;p129"/>
          <p:cNvPicPr preferRelativeResize="0"/>
          <p:nvPr/>
        </p:nvPicPr>
        <p:blipFill>
          <a:blip r:embed="rId3">
            <a:alphaModFix/>
          </a:blip>
          <a:stretch>
            <a:fillRect/>
          </a:stretch>
        </p:blipFill>
        <p:spPr>
          <a:xfrm>
            <a:off x="1249275" y="2361400"/>
            <a:ext cx="6950249" cy="725500"/>
          </a:xfrm>
          <a:prstGeom prst="rect">
            <a:avLst/>
          </a:prstGeom>
          <a:noFill/>
          <a:ln>
            <a:noFill/>
          </a:ln>
        </p:spPr>
      </p:pic>
      <p:sp>
        <p:nvSpPr>
          <p:cNvPr id="1745" name="Google Shape;1745;p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Averaging over the posterior distribution</a:t>
            </a:r>
            <a:endParaRPr/>
          </a:p>
        </p:txBody>
      </p:sp>
      <p:sp>
        <p:nvSpPr>
          <p:cNvPr id="1751" name="Google Shape;1751;p1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rgbClr val="0000FF"/>
                </a:solidFill>
              </a:rPr>
              <a:t>Remedy:</a:t>
            </a:r>
            <a:r>
              <a:rPr lang="en-GB"/>
              <a:t> a</a:t>
            </a:r>
            <a:r>
              <a:rPr lang="en-GB"/>
              <a:t>verage over all plausible settings of </a:t>
            </a:r>
            <a:r>
              <a:rPr b="1" lang="en-GB"/>
              <a:t>U</a:t>
            </a:r>
            <a:r>
              <a:rPr lang="en-GB"/>
              <a:t> and </a:t>
            </a:r>
            <a:r>
              <a:rPr b="1" lang="en-GB"/>
              <a:t>V</a:t>
            </a:r>
            <a:r>
              <a:rPr lang="en-GB"/>
              <a:t>...</a:t>
            </a:r>
            <a:endParaRPr/>
          </a:p>
          <a:p>
            <a:pPr indent="0" lvl="0" marL="0" rtl="0" algn="l">
              <a:spcBef>
                <a:spcPts val="1600"/>
              </a:spcBef>
              <a:spcAft>
                <a:spcPts val="0"/>
              </a:spcAft>
              <a:buNone/>
            </a:pPr>
            <a:r>
              <a:rPr lang="en-GB"/>
              <a:t>Marginalization!</a:t>
            </a:r>
            <a:endParaRPr/>
          </a:p>
          <a:p>
            <a:pPr indent="0" lvl="0" marL="0" rtl="0" algn="l">
              <a:spcBef>
                <a:spcPts val="1600"/>
              </a:spcBef>
              <a:spcAft>
                <a:spcPts val="1600"/>
              </a:spcAft>
              <a:buNone/>
            </a:pPr>
            <a:r>
              <a:t/>
            </a:r>
            <a:endParaRPr/>
          </a:p>
        </p:txBody>
      </p:sp>
      <p:pic>
        <p:nvPicPr>
          <p:cNvPr id="1752" name="Google Shape;1752;p130"/>
          <p:cNvPicPr preferRelativeResize="0"/>
          <p:nvPr/>
        </p:nvPicPr>
        <p:blipFill>
          <a:blip r:embed="rId3">
            <a:alphaModFix/>
          </a:blip>
          <a:stretch>
            <a:fillRect/>
          </a:stretch>
        </p:blipFill>
        <p:spPr>
          <a:xfrm>
            <a:off x="1746975" y="2202125"/>
            <a:ext cx="5568225" cy="2065999"/>
          </a:xfrm>
          <a:prstGeom prst="rect">
            <a:avLst/>
          </a:prstGeom>
          <a:noFill/>
          <a:ln>
            <a:noFill/>
          </a:ln>
        </p:spPr>
      </p:pic>
      <p:sp>
        <p:nvSpPr>
          <p:cNvPr id="1753" name="Google Shape;1753;p1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Averaging over the posterior distribution</a:t>
            </a:r>
            <a:endParaRPr/>
          </a:p>
        </p:txBody>
      </p:sp>
      <p:sp>
        <p:nvSpPr>
          <p:cNvPr id="1759" name="Google Shape;1759;p1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FF"/>
                </a:solidFill>
              </a:rPr>
              <a:t>Remedy:</a:t>
            </a:r>
            <a:r>
              <a:rPr lang="en-GB"/>
              <a:t> average over all plausible settings of </a:t>
            </a:r>
            <a:r>
              <a:rPr b="1" lang="en-GB"/>
              <a:t>U</a:t>
            </a:r>
            <a:r>
              <a:rPr lang="en-GB"/>
              <a:t> and </a:t>
            </a:r>
            <a:r>
              <a:rPr b="1" lang="en-GB"/>
              <a:t>V</a:t>
            </a:r>
            <a:r>
              <a:rPr lang="en-GB"/>
              <a:t>...</a:t>
            </a:r>
            <a:endParaRPr/>
          </a:p>
          <a:p>
            <a:pPr indent="0" lvl="0" marL="0" rtl="0" algn="l">
              <a:spcBef>
                <a:spcPts val="1600"/>
              </a:spcBef>
              <a:spcAft>
                <a:spcPts val="0"/>
              </a:spcAft>
              <a:buNone/>
            </a:pPr>
            <a:r>
              <a:rPr b="1" lang="en-GB">
                <a:solidFill>
                  <a:srgbClr val="0000FF"/>
                </a:solidFill>
              </a:rPr>
              <a:t>Bayes’s theorem</a:t>
            </a:r>
            <a:endParaRPr b="1">
              <a:solidFill>
                <a:srgbClr val="0000FF"/>
              </a:solidFill>
            </a:endParaRPr>
          </a:p>
          <a:p>
            <a:pPr indent="0" lvl="0" marL="0" rtl="0" algn="l">
              <a:spcBef>
                <a:spcPts val="1600"/>
              </a:spcBef>
              <a:spcAft>
                <a:spcPts val="1600"/>
              </a:spcAft>
              <a:buNone/>
            </a:pPr>
            <a:r>
              <a:t/>
            </a:r>
            <a:endParaRPr/>
          </a:p>
        </p:txBody>
      </p:sp>
      <p:pic>
        <p:nvPicPr>
          <p:cNvPr id="1760" name="Google Shape;1760;p131"/>
          <p:cNvPicPr preferRelativeResize="0"/>
          <p:nvPr/>
        </p:nvPicPr>
        <p:blipFill>
          <a:blip r:embed="rId3">
            <a:alphaModFix/>
          </a:blip>
          <a:stretch>
            <a:fillRect/>
          </a:stretch>
        </p:blipFill>
        <p:spPr>
          <a:xfrm>
            <a:off x="914400" y="2532049"/>
            <a:ext cx="7223375" cy="1146150"/>
          </a:xfrm>
          <a:prstGeom prst="rect">
            <a:avLst/>
          </a:prstGeom>
          <a:noFill/>
          <a:ln>
            <a:noFill/>
          </a:ln>
        </p:spPr>
      </p:pic>
      <p:sp>
        <p:nvSpPr>
          <p:cNvPr id="1761" name="Google Shape;1761;p1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Averaging over the posterior distribution</a:t>
            </a:r>
            <a:endParaRPr/>
          </a:p>
        </p:txBody>
      </p:sp>
      <p:sp>
        <p:nvSpPr>
          <p:cNvPr id="1767" name="Google Shape;1767;p1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FF"/>
                </a:solidFill>
              </a:rPr>
              <a:t>Remedy:</a:t>
            </a:r>
            <a:r>
              <a:rPr lang="en-GB"/>
              <a:t> average over all plausible settings of </a:t>
            </a:r>
            <a:r>
              <a:rPr b="1" lang="en-GB"/>
              <a:t>U</a:t>
            </a:r>
            <a:r>
              <a:rPr lang="en-GB"/>
              <a:t> and </a:t>
            </a:r>
            <a:r>
              <a:rPr b="1" lang="en-GB"/>
              <a:t>V</a:t>
            </a:r>
            <a:r>
              <a:rPr lang="en-GB"/>
              <a:t>...</a:t>
            </a:r>
            <a:endParaRPr/>
          </a:p>
          <a:p>
            <a:pPr indent="0" lvl="0" marL="0" rtl="0" algn="l">
              <a:spcBef>
                <a:spcPts val="1600"/>
              </a:spcBef>
              <a:spcAft>
                <a:spcPts val="0"/>
              </a:spcAft>
              <a:buNone/>
            </a:pPr>
            <a:r>
              <a:rPr lang="en-GB"/>
              <a:t>Marginalization!</a:t>
            </a:r>
            <a:endParaRPr/>
          </a:p>
          <a:p>
            <a:pPr indent="0" lvl="0" marL="0" rtl="0" algn="l">
              <a:spcBef>
                <a:spcPts val="1600"/>
              </a:spcBef>
              <a:spcAft>
                <a:spcPts val="1600"/>
              </a:spcAft>
              <a:buNone/>
            </a:pPr>
            <a:r>
              <a:t/>
            </a:r>
            <a:endParaRPr/>
          </a:p>
        </p:txBody>
      </p:sp>
      <p:pic>
        <p:nvPicPr>
          <p:cNvPr id="1768" name="Google Shape;1768;p132"/>
          <p:cNvPicPr preferRelativeResize="0"/>
          <p:nvPr/>
        </p:nvPicPr>
        <p:blipFill>
          <a:blip r:embed="rId3">
            <a:alphaModFix/>
          </a:blip>
          <a:stretch>
            <a:fillRect/>
          </a:stretch>
        </p:blipFill>
        <p:spPr>
          <a:xfrm>
            <a:off x="1746975" y="2202125"/>
            <a:ext cx="5568225" cy="2065999"/>
          </a:xfrm>
          <a:prstGeom prst="rect">
            <a:avLst/>
          </a:prstGeom>
          <a:noFill/>
          <a:ln>
            <a:noFill/>
          </a:ln>
        </p:spPr>
      </p:pic>
      <p:sp>
        <p:nvSpPr>
          <p:cNvPr id="1769" name="Google Shape;1769;p132"/>
          <p:cNvSpPr/>
          <p:nvPr/>
        </p:nvSpPr>
        <p:spPr>
          <a:xfrm rot="-595498">
            <a:off x="-257018" y="2943221"/>
            <a:ext cx="9644436" cy="467813"/>
          </a:xfrm>
          <a:prstGeom prst="rect">
            <a:avLst/>
          </a:prstGeom>
          <a:solidFill>
            <a:srgbClr val="FFFF00"/>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With a “point mass” on </a:t>
            </a:r>
            <a:r>
              <a:rPr b="1" lang="en-GB">
                <a:latin typeface="Helvetica Neue"/>
                <a:ea typeface="Helvetica Neue"/>
                <a:cs typeface="Helvetica Neue"/>
                <a:sym typeface="Helvetica Neue"/>
              </a:rPr>
              <a:t>U</a:t>
            </a:r>
            <a:r>
              <a:rPr lang="en-GB">
                <a:latin typeface="Helvetica Neue"/>
                <a:ea typeface="Helvetica Neue"/>
                <a:cs typeface="Helvetica Neue"/>
                <a:sym typeface="Helvetica Neue"/>
              </a:rPr>
              <a:t> and </a:t>
            </a:r>
            <a:r>
              <a:rPr b="1" lang="en-GB">
                <a:latin typeface="Helvetica Neue"/>
                <a:ea typeface="Helvetica Neue"/>
                <a:cs typeface="Helvetica Neue"/>
                <a:sym typeface="Helvetica Neue"/>
              </a:rPr>
              <a:t>V</a:t>
            </a:r>
            <a:r>
              <a:rPr lang="en-GB">
                <a:latin typeface="Helvetica Neue"/>
                <a:ea typeface="Helvetica Neue"/>
                <a:cs typeface="Helvetica Neue"/>
                <a:sym typeface="Helvetica Neue"/>
              </a:rPr>
              <a:t>, like we had earlier, this is still analytically tractable. Now it is not.</a:t>
            </a:r>
            <a:endParaRPr>
              <a:latin typeface="Helvetica Neue"/>
              <a:ea typeface="Helvetica Neue"/>
              <a:cs typeface="Helvetica Neue"/>
              <a:sym typeface="Helvetica Neue"/>
            </a:endParaRPr>
          </a:p>
        </p:txBody>
      </p:sp>
      <p:sp>
        <p:nvSpPr>
          <p:cNvPr id="1770" name="Google Shape;1770;p1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Averaging over the posterior distribution</a:t>
            </a:r>
            <a:endParaRPr/>
          </a:p>
        </p:txBody>
      </p:sp>
      <p:sp>
        <p:nvSpPr>
          <p:cNvPr id="1776" name="Google Shape;1776;p1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FF"/>
                </a:solidFill>
              </a:rPr>
              <a:t>Remedy:</a:t>
            </a:r>
            <a:r>
              <a:rPr lang="en-GB"/>
              <a:t> average over all plausible settings of </a:t>
            </a:r>
            <a:r>
              <a:rPr b="1" lang="en-GB"/>
              <a:t>U</a:t>
            </a:r>
            <a:r>
              <a:rPr lang="en-GB"/>
              <a:t> and </a:t>
            </a:r>
            <a:r>
              <a:rPr b="1" lang="en-GB"/>
              <a:t>V</a:t>
            </a:r>
            <a:r>
              <a:rPr lang="en-GB"/>
              <a:t>...</a:t>
            </a:r>
            <a:endParaRPr/>
          </a:p>
          <a:p>
            <a:pPr indent="0" lvl="0" marL="0" rtl="0" algn="l">
              <a:spcBef>
                <a:spcPts val="1600"/>
              </a:spcBef>
              <a:spcAft>
                <a:spcPts val="0"/>
              </a:spcAft>
              <a:buNone/>
            </a:pPr>
            <a:r>
              <a:rPr lang="en-GB"/>
              <a:t>Marginalization!</a:t>
            </a:r>
            <a:endParaRPr/>
          </a:p>
          <a:p>
            <a:pPr indent="0" lvl="0" marL="0" rtl="0" algn="l">
              <a:spcBef>
                <a:spcPts val="1600"/>
              </a:spcBef>
              <a:spcAft>
                <a:spcPts val="1600"/>
              </a:spcAft>
              <a:buNone/>
            </a:pPr>
            <a:r>
              <a:t/>
            </a:r>
            <a:endParaRPr/>
          </a:p>
        </p:txBody>
      </p:sp>
      <p:pic>
        <p:nvPicPr>
          <p:cNvPr id="1777" name="Google Shape;1777;p133"/>
          <p:cNvPicPr preferRelativeResize="0"/>
          <p:nvPr/>
        </p:nvPicPr>
        <p:blipFill>
          <a:blip r:embed="rId3">
            <a:alphaModFix/>
          </a:blip>
          <a:stretch>
            <a:fillRect/>
          </a:stretch>
        </p:blipFill>
        <p:spPr>
          <a:xfrm>
            <a:off x="1746975" y="2202125"/>
            <a:ext cx="5568225" cy="2065999"/>
          </a:xfrm>
          <a:prstGeom prst="rect">
            <a:avLst/>
          </a:prstGeom>
          <a:noFill/>
          <a:ln>
            <a:noFill/>
          </a:ln>
        </p:spPr>
      </p:pic>
      <p:sp>
        <p:nvSpPr>
          <p:cNvPr id="1778" name="Google Shape;1778;p133"/>
          <p:cNvSpPr/>
          <p:nvPr/>
        </p:nvSpPr>
        <p:spPr>
          <a:xfrm>
            <a:off x="4974850" y="3710075"/>
            <a:ext cx="1349100" cy="46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33"/>
          <p:cNvSpPr/>
          <p:nvPr/>
        </p:nvSpPr>
        <p:spPr>
          <a:xfrm>
            <a:off x="311700" y="515275"/>
            <a:ext cx="4419600" cy="3072900"/>
          </a:xfrm>
          <a:prstGeom prst="wedgeRectCallout">
            <a:avLst>
              <a:gd fmla="val 72682" name="adj1"/>
              <a:gd fmla="val 53986" name="adj2"/>
            </a:avLst>
          </a:prstGeom>
          <a:solidFill>
            <a:srgbClr val="FFF2CC"/>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Helvetica Neue"/>
              <a:buChar char="●"/>
            </a:pPr>
            <a:r>
              <a:rPr lang="en-GB">
                <a:latin typeface="Helvetica Neue"/>
                <a:ea typeface="Helvetica Neue"/>
                <a:cs typeface="Helvetica Neue"/>
                <a:sym typeface="Helvetica Neue"/>
              </a:rPr>
              <a:t>We can approximate this integral</a:t>
            </a:r>
            <a:endParaRPr>
              <a:latin typeface="Helvetica Neue"/>
              <a:ea typeface="Helvetica Neue"/>
              <a:cs typeface="Helvetica Neue"/>
              <a:sym typeface="Helvetica Neue"/>
            </a:endParaRPr>
          </a:p>
          <a:p>
            <a:pPr indent="-317500" lvl="0" marL="457200" rtl="0" algn="l">
              <a:spcBef>
                <a:spcPts val="0"/>
              </a:spcBef>
              <a:spcAft>
                <a:spcPts val="0"/>
              </a:spcAft>
              <a:buSzPts val="1400"/>
              <a:buChar char="●"/>
            </a:pPr>
            <a:r>
              <a:rPr lang="en-GB">
                <a:latin typeface="Helvetica Neue"/>
                <a:ea typeface="Helvetica Neue"/>
                <a:cs typeface="Helvetica Neue"/>
                <a:sym typeface="Helvetica Neue"/>
              </a:rPr>
              <a:t>Draw samples from the </a:t>
            </a:r>
            <a:r>
              <a:rPr b="1" lang="en-GB">
                <a:solidFill>
                  <a:srgbClr val="FF0000"/>
                </a:solidFill>
                <a:latin typeface="Helvetica Neue"/>
                <a:ea typeface="Helvetica Neue"/>
                <a:cs typeface="Helvetica Neue"/>
                <a:sym typeface="Helvetica Neue"/>
              </a:rPr>
              <a:t>posterior</a:t>
            </a:r>
            <a:r>
              <a:rPr lang="en-GB">
                <a:latin typeface="Helvetica Neue"/>
                <a:ea typeface="Helvetica Neue"/>
                <a:cs typeface="Helvetica Neue"/>
                <a:sym typeface="Helvetica Neue"/>
              </a:rPr>
              <a:t> (Markov chain Monte Carlo; block Gibbs sampling), </a:t>
            </a:r>
            <a:r>
              <a:rPr b="1" lang="en-GB">
                <a:solidFill>
                  <a:srgbClr val="0000FF"/>
                </a:solidFill>
                <a:latin typeface="Helvetica Neue"/>
                <a:ea typeface="Helvetica Neue"/>
                <a:cs typeface="Helvetica Neue"/>
                <a:sym typeface="Helvetica Neue"/>
              </a:rPr>
              <a:t>offline</a:t>
            </a:r>
            <a:endParaRPr b="1">
              <a:solidFill>
                <a:srgbClr val="0000FF"/>
              </a:solidFill>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GB">
                <a:latin typeface="Helvetica Neue"/>
                <a:ea typeface="Helvetica Neue"/>
                <a:cs typeface="Helvetica Neue"/>
                <a:sym typeface="Helvetica Neue"/>
              </a:rPr>
              <a:t>Store samples for each user and item on disk, and approximate the integral</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GB">
                <a:latin typeface="Helvetica Neue"/>
                <a:ea typeface="Helvetica Neue"/>
                <a:cs typeface="Helvetica Neue"/>
                <a:sym typeface="Helvetica Neue"/>
              </a:rPr>
              <a:t>Problem: memory on disk scales with the number of samples</a:t>
            </a:r>
            <a:endParaRPr>
              <a:latin typeface="Helvetica Neue"/>
              <a:ea typeface="Helvetica Neue"/>
              <a:cs typeface="Helvetica Neue"/>
              <a:sym typeface="Helvetica Neue"/>
            </a:endParaRPr>
          </a:p>
          <a:p>
            <a:pPr indent="-317500" lvl="0" marL="457200" rtl="0" algn="l">
              <a:spcBef>
                <a:spcPts val="0"/>
              </a:spcBef>
              <a:spcAft>
                <a:spcPts val="0"/>
              </a:spcAft>
              <a:buSzPts val="1400"/>
              <a:buChar char="●"/>
            </a:pPr>
            <a:r>
              <a:rPr lang="en-GB">
                <a:latin typeface="Helvetica Neue"/>
                <a:ea typeface="Helvetica Neue"/>
                <a:cs typeface="Helvetica Neue"/>
                <a:sym typeface="Helvetica Neue"/>
              </a:rPr>
              <a:t>Problem: </a:t>
            </a:r>
            <a:r>
              <a:rPr b="1" lang="en-GB">
                <a:solidFill>
                  <a:srgbClr val="0000FF"/>
                </a:solidFill>
                <a:latin typeface="Helvetica Neue"/>
                <a:ea typeface="Helvetica Neue"/>
                <a:cs typeface="Helvetica Neue"/>
                <a:sym typeface="Helvetica Neue"/>
              </a:rPr>
              <a:t>online</a:t>
            </a:r>
            <a:r>
              <a:rPr lang="en-GB">
                <a:latin typeface="Helvetica Neue"/>
                <a:ea typeface="Helvetica Neue"/>
                <a:cs typeface="Helvetica Neue"/>
                <a:sym typeface="Helvetica Neue"/>
              </a:rPr>
              <a:t> evaluation time scales with the number of samples</a:t>
            </a:r>
            <a:endParaRPr>
              <a:latin typeface="Helvetica Neue"/>
              <a:ea typeface="Helvetica Neue"/>
              <a:cs typeface="Helvetica Neue"/>
              <a:sym typeface="Helvetica Neue"/>
            </a:endParaRPr>
          </a:p>
        </p:txBody>
      </p:sp>
      <p:sp>
        <p:nvSpPr>
          <p:cNvPr id="1780" name="Google Shape;1780;p1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Mean field approximation</a:t>
            </a:r>
            <a:endParaRPr/>
          </a:p>
        </p:txBody>
      </p:sp>
      <p:sp>
        <p:nvSpPr>
          <p:cNvPr id="1786" name="Google Shape;1786;p1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want to approximate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with a factorized distribution, so that we now keep a mean and variance per dimension...</a:t>
            </a:r>
            <a:endParaRPr/>
          </a:p>
          <a:p>
            <a:pPr indent="0" lvl="0" marL="0" rtl="0" algn="l">
              <a:spcBef>
                <a:spcPts val="1600"/>
              </a:spcBef>
              <a:spcAft>
                <a:spcPts val="0"/>
              </a:spcAft>
              <a:buNone/>
            </a:pPr>
            <a:r>
              <a:rPr lang="en-GB"/>
              <a:t>...so that we can still store a vector (or now, two vectors) of numbers per user and item (small memory footprint on disk)</a:t>
            </a:r>
            <a:endParaRPr/>
          </a:p>
          <a:p>
            <a:pPr indent="0" lvl="0" marL="0" rtl="0" algn="l">
              <a:spcBef>
                <a:spcPts val="1600"/>
              </a:spcBef>
              <a:spcAft>
                <a:spcPts val="1600"/>
              </a:spcAft>
              <a:buNone/>
            </a:pPr>
            <a:r>
              <a:rPr b="1" lang="en-GB">
                <a:solidFill>
                  <a:srgbClr val="0000FF"/>
                </a:solidFill>
              </a:rPr>
              <a:t>Mean field variational inference</a:t>
            </a:r>
            <a:endParaRPr b="1">
              <a:solidFill>
                <a:srgbClr val="0000FF"/>
              </a:solidFill>
            </a:endParaRPr>
          </a:p>
        </p:txBody>
      </p:sp>
      <p:pic>
        <p:nvPicPr>
          <p:cNvPr id="1787" name="Google Shape;1787;p134"/>
          <p:cNvPicPr preferRelativeResize="0"/>
          <p:nvPr/>
        </p:nvPicPr>
        <p:blipFill>
          <a:blip r:embed="rId3">
            <a:alphaModFix/>
          </a:blip>
          <a:stretch>
            <a:fillRect/>
          </a:stretch>
        </p:blipFill>
        <p:spPr>
          <a:xfrm>
            <a:off x="2438400" y="1541450"/>
            <a:ext cx="3833100" cy="608200"/>
          </a:xfrm>
          <a:prstGeom prst="rect">
            <a:avLst/>
          </a:prstGeom>
          <a:noFill/>
          <a:ln>
            <a:noFill/>
          </a:ln>
        </p:spPr>
      </p:pic>
      <p:sp>
        <p:nvSpPr>
          <p:cNvPr id="1788" name="Google Shape;1788;p1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Mean field approximation</a:t>
            </a:r>
            <a:endParaRPr/>
          </a:p>
        </p:txBody>
      </p:sp>
      <p:sp>
        <p:nvSpPr>
          <p:cNvPr id="1794" name="Google Shape;1794;p1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Optimize a variational lower bound to the log marginal likelihood: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GB"/>
              <a:t>Maximization is over </a:t>
            </a:r>
            <a:r>
              <a:rPr i="1" lang="en-GB"/>
              <a:t>q</a:t>
            </a:r>
            <a:r>
              <a:rPr lang="en-GB"/>
              <a:t>(</a:t>
            </a:r>
            <a:r>
              <a:rPr b="1" lang="en-GB"/>
              <a:t>U</a:t>
            </a:r>
            <a:r>
              <a:rPr lang="en-GB"/>
              <a:t>) and </a:t>
            </a:r>
            <a:r>
              <a:rPr i="1" lang="en-GB"/>
              <a:t>q</a:t>
            </a:r>
            <a:r>
              <a:rPr lang="en-GB"/>
              <a:t>(</a:t>
            </a:r>
            <a:r>
              <a:rPr b="1" lang="en-GB"/>
              <a:t>V</a:t>
            </a:r>
            <a:r>
              <a:rPr lang="en-GB"/>
              <a:t>)</a:t>
            </a:r>
            <a:endParaRPr/>
          </a:p>
        </p:txBody>
      </p:sp>
      <p:pic>
        <p:nvPicPr>
          <p:cNvPr id="1795" name="Google Shape;1795;p135"/>
          <p:cNvPicPr preferRelativeResize="0"/>
          <p:nvPr/>
        </p:nvPicPr>
        <p:blipFill>
          <a:blip r:embed="rId3">
            <a:alphaModFix/>
          </a:blip>
          <a:stretch>
            <a:fillRect/>
          </a:stretch>
        </p:blipFill>
        <p:spPr>
          <a:xfrm>
            <a:off x="1455299" y="1678799"/>
            <a:ext cx="6164701" cy="1981525"/>
          </a:xfrm>
          <a:prstGeom prst="rect">
            <a:avLst/>
          </a:prstGeom>
          <a:noFill/>
          <a:ln>
            <a:noFill/>
          </a:ln>
        </p:spPr>
      </p:pic>
      <p:sp>
        <p:nvSpPr>
          <p:cNvPr id="1796" name="Google Shape;1796;p135"/>
          <p:cNvSpPr/>
          <p:nvPr/>
        </p:nvSpPr>
        <p:spPr>
          <a:xfrm>
            <a:off x="118250" y="2305700"/>
            <a:ext cx="8148300" cy="24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Mean field approximation</a:t>
            </a:r>
            <a:endParaRPr/>
          </a:p>
        </p:txBody>
      </p:sp>
      <p:sp>
        <p:nvSpPr>
          <p:cNvPr id="1803" name="Google Shape;1803;p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Optimize a variational lower bound to the log marginal likelihood: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GB"/>
              <a:t>Maximization is over </a:t>
            </a:r>
            <a:r>
              <a:rPr i="1" lang="en-GB"/>
              <a:t>q</a:t>
            </a:r>
            <a:r>
              <a:rPr lang="en-GB"/>
              <a:t>(</a:t>
            </a:r>
            <a:r>
              <a:rPr b="1" lang="en-GB"/>
              <a:t>U</a:t>
            </a:r>
            <a:r>
              <a:rPr lang="en-GB"/>
              <a:t>) and </a:t>
            </a:r>
            <a:r>
              <a:rPr i="1" lang="en-GB"/>
              <a:t>q</a:t>
            </a:r>
            <a:r>
              <a:rPr lang="en-GB"/>
              <a:t>(</a:t>
            </a:r>
            <a:r>
              <a:rPr b="1" lang="en-GB"/>
              <a:t>V</a:t>
            </a:r>
            <a:r>
              <a:rPr lang="en-GB"/>
              <a:t>)</a:t>
            </a:r>
            <a:endParaRPr/>
          </a:p>
        </p:txBody>
      </p:sp>
      <p:pic>
        <p:nvPicPr>
          <p:cNvPr id="1804" name="Google Shape;1804;p136"/>
          <p:cNvPicPr preferRelativeResize="0"/>
          <p:nvPr/>
        </p:nvPicPr>
        <p:blipFill>
          <a:blip r:embed="rId3">
            <a:alphaModFix/>
          </a:blip>
          <a:stretch>
            <a:fillRect/>
          </a:stretch>
        </p:blipFill>
        <p:spPr>
          <a:xfrm>
            <a:off x="1455299" y="1678799"/>
            <a:ext cx="6164701" cy="1981525"/>
          </a:xfrm>
          <a:prstGeom prst="rect">
            <a:avLst/>
          </a:prstGeom>
          <a:noFill/>
          <a:ln>
            <a:noFill/>
          </a:ln>
        </p:spPr>
      </p:pic>
      <p:sp>
        <p:nvSpPr>
          <p:cNvPr id="1805" name="Google Shape;1805;p136"/>
          <p:cNvSpPr/>
          <p:nvPr/>
        </p:nvSpPr>
        <p:spPr>
          <a:xfrm>
            <a:off x="118250" y="3004725"/>
            <a:ext cx="8148300" cy="172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Mean field approximation</a:t>
            </a:r>
            <a:endParaRPr/>
          </a:p>
        </p:txBody>
      </p:sp>
      <p:sp>
        <p:nvSpPr>
          <p:cNvPr id="1812" name="Google Shape;1812;p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Optimize a variational lower bound to the log marginal likelihood: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GB"/>
              <a:t>Maximization is over </a:t>
            </a:r>
            <a:r>
              <a:rPr i="1" lang="en-GB"/>
              <a:t>q</a:t>
            </a:r>
            <a:r>
              <a:rPr lang="en-GB"/>
              <a:t>(</a:t>
            </a:r>
            <a:r>
              <a:rPr b="1" lang="en-GB"/>
              <a:t>U</a:t>
            </a:r>
            <a:r>
              <a:rPr lang="en-GB"/>
              <a:t>) and </a:t>
            </a:r>
            <a:r>
              <a:rPr i="1" lang="en-GB"/>
              <a:t>q</a:t>
            </a:r>
            <a:r>
              <a:rPr lang="en-GB"/>
              <a:t>(</a:t>
            </a:r>
            <a:r>
              <a:rPr b="1" lang="en-GB"/>
              <a:t>V</a:t>
            </a:r>
            <a:r>
              <a:rPr lang="en-GB"/>
              <a:t>)</a:t>
            </a:r>
            <a:endParaRPr/>
          </a:p>
        </p:txBody>
      </p:sp>
      <p:pic>
        <p:nvPicPr>
          <p:cNvPr id="1813" name="Google Shape;1813;p137"/>
          <p:cNvPicPr preferRelativeResize="0"/>
          <p:nvPr/>
        </p:nvPicPr>
        <p:blipFill>
          <a:blip r:embed="rId3">
            <a:alphaModFix/>
          </a:blip>
          <a:stretch>
            <a:fillRect/>
          </a:stretch>
        </p:blipFill>
        <p:spPr>
          <a:xfrm>
            <a:off x="1455299" y="1678799"/>
            <a:ext cx="6164701" cy="1981525"/>
          </a:xfrm>
          <a:prstGeom prst="rect">
            <a:avLst/>
          </a:prstGeom>
          <a:noFill/>
          <a:ln>
            <a:noFill/>
          </a:ln>
        </p:spPr>
      </p:pic>
      <p:sp>
        <p:nvSpPr>
          <p:cNvPr id="1814" name="Google Shape;1814;p1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sp>
        <p:nvSpPr>
          <p:cNvPr id="1819" name="Google Shape;1819;p138"/>
          <p:cNvSpPr/>
          <p:nvPr/>
        </p:nvSpPr>
        <p:spPr>
          <a:xfrm>
            <a:off x="318550" y="1584575"/>
            <a:ext cx="2699400" cy="7854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38"/>
          <p:cNvSpPr/>
          <p:nvPr/>
        </p:nvSpPr>
        <p:spPr>
          <a:xfrm>
            <a:off x="6705175" y="307525"/>
            <a:ext cx="555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38"/>
          <p:cNvSpPr/>
          <p:nvPr/>
        </p:nvSpPr>
        <p:spPr>
          <a:xfrm>
            <a:off x="6705175" y="1374325"/>
            <a:ext cx="555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38"/>
          <p:cNvSpPr/>
          <p:nvPr/>
        </p:nvSpPr>
        <p:spPr>
          <a:xfrm>
            <a:off x="6705175" y="2288725"/>
            <a:ext cx="555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38"/>
          <p:cNvSpPr/>
          <p:nvPr/>
        </p:nvSpPr>
        <p:spPr>
          <a:xfrm>
            <a:off x="6705175" y="3279325"/>
            <a:ext cx="555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38"/>
          <p:cNvSpPr/>
          <p:nvPr/>
        </p:nvSpPr>
        <p:spPr>
          <a:xfrm>
            <a:off x="6705175" y="4269925"/>
            <a:ext cx="555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5" name="Google Shape;1825;p138"/>
          <p:cNvCxnSpPr>
            <a:stCxn id="1826" idx="1"/>
            <a:endCxn id="1827" idx="3"/>
          </p:cNvCxnSpPr>
          <p:nvPr/>
        </p:nvCxnSpPr>
        <p:spPr>
          <a:xfrm flipH="1">
            <a:off x="3909500" y="616738"/>
            <a:ext cx="1389600" cy="269400"/>
          </a:xfrm>
          <a:prstGeom prst="straightConnector1">
            <a:avLst/>
          </a:prstGeom>
          <a:noFill/>
          <a:ln cap="flat" cmpd="sng" w="19050">
            <a:solidFill>
              <a:srgbClr val="6D9EEB"/>
            </a:solidFill>
            <a:prstDash val="solid"/>
            <a:round/>
            <a:headEnd len="med" w="med" type="none"/>
            <a:tailEnd len="med" w="med" type="none"/>
          </a:ln>
        </p:spPr>
      </p:cxnSp>
      <p:cxnSp>
        <p:nvCxnSpPr>
          <p:cNvPr id="1828" name="Google Shape;1828;p138"/>
          <p:cNvCxnSpPr>
            <a:stCxn id="1829" idx="1"/>
            <a:endCxn id="1827" idx="3"/>
          </p:cNvCxnSpPr>
          <p:nvPr/>
        </p:nvCxnSpPr>
        <p:spPr>
          <a:xfrm rot="10800000">
            <a:off x="3909572" y="885850"/>
            <a:ext cx="1404300" cy="686100"/>
          </a:xfrm>
          <a:prstGeom prst="straightConnector1">
            <a:avLst/>
          </a:prstGeom>
          <a:noFill/>
          <a:ln cap="flat" cmpd="sng" w="19050">
            <a:solidFill>
              <a:srgbClr val="0000FF"/>
            </a:solidFill>
            <a:prstDash val="solid"/>
            <a:round/>
            <a:headEnd len="med" w="med" type="none"/>
            <a:tailEnd len="med" w="med" type="none"/>
          </a:ln>
        </p:spPr>
      </p:cxnSp>
      <p:sp>
        <p:nvSpPr>
          <p:cNvPr id="1830" name="Google Shape;1830;p138"/>
          <p:cNvSpPr/>
          <p:nvPr/>
        </p:nvSpPr>
        <p:spPr>
          <a:xfrm>
            <a:off x="4440377" y="5564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6" name="Google Shape;1826;p138"/>
          <p:cNvPicPr preferRelativeResize="0"/>
          <p:nvPr/>
        </p:nvPicPr>
        <p:blipFill>
          <a:blip r:embed="rId3">
            <a:alphaModFix/>
          </a:blip>
          <a:stretch>
            <a:fillRect/>
          </a:stretch>
        </p:blipFill>
        <p:spPr>
          <a:xfrm>
            <a:off x="5299100" y="187650"/>
            <a:ext cx="631600" cy="858175"/>
          </a:xfrm>
          <a:prstGeom prst="rect">
            <a:avLst/>
          </a:prstGeom>
          <a:noFill/>
          <a:ln>
            <a:noFill/>
          </a:ln>
        </p:spPr>
      </p:pic>
      <p:pic>
        <p:nvPicPr>
          <p:cNvPr id="1829" name="Google Shape;1829;p138"/>
          <p:cNvPicPr preferRelativeResize="0"/>
          <p:nvPr/>
        </p:nvPicPr>
        <p:blipFill>
          <a:blip r:embed="rId4">
            <a:alphaModFix/>
          </a:blip>
          <a:stretch>
            <a:fillRect/>
          </a:stretch>
        </p:blipFill>
        <p:spPr>
          <a:xfrm>
            <a:off x="5313872" y="1140325"/>
            <a:ext cx="618725" cy="863250"/>
          </a:xfrm>
          <a:prstGeom prst="rect">
            <a:avLst/>
          </a:prstGeom>
          <a:noFill/>
          <a:ln>
            <a:noFill/>
          </a:ln>
        </p:spPr>
      </p:pic>
      <p:pic>
        <p:nvPicPr>
          <p:cNvPr id="1831" name="Google Shape;1831;p138"/>
          <p:cNvPicPr preferRelativeResize="0"/>
          <p:nvPr/>
        </p:nvPicPr>
        <p:blipFill>
          <a:blip r:embed="rId5">
            <a:alphaModFix/>
          </a:blip>
          <a:stretch>
            <a:fillRect/>
          </a:stretch>
        </p:blipFill>
        <p:spPr>
          <a:xfrm>
            <a:off x="5299100" y="3083625"/>
            <a:ext cx="657525" cy="902150"/>
          </a:xfrm>
          <a:prstGeom prst="rect">
            <a:avLst/>
          </a:prstGeom>
          <a:noFill/>
          <a:ln>
            <a:noFill/>
          </a:ln>
        </p:spPr>
      </p:pic>
      <p:pic>
        <p:nvPicPr>
          <p:cNvPr id="1832" name="Google Shape;1832;p138"/>
          <p:cNvPicPr preferRelativeResize="0"/>
          <p:nvPr/>
        </p:nvPicPr>
        <p:blipFill>
          <a:blip r:embed="rId6">
            <a:alphaModFix/>
          </a:blip>
          <a:stretch>
            <a:fillRect/>
          </a:stretch>
        </p:blipFill>
        <p:spPr>
          <a:xfrm>
            <a:off x="5299097" y="2098075"/>
            <a:ext cx="654425" cy="891050"/>
          </a:xfrm>
          <a:prstGeom prst="rect">
            <a:avLst/>
          </a:prstGeom>
          <a:noFill/>
          <a:ln>
            <a:noFill/>
          </a:ln>
        </p:spPr>
      </p:pic>
      <p:pic>
        <p:nvPicPr>
          <p:cNvPr id="1833" name="Google Shape;1833;p138"/>
          <p:cNvPicPr preferRelativeResize="0"/>
          <p:nvPr/>
        </p:nvPicPr>
        <p:blipFill>
          <a:blip r:embed="rId7">
            <a:alphaModFix/>
          </a:blip>
          <a:stretch>
            <a:fillRect/>
          </a:stretch>
        </p:blipFill>
        <p:spPr>
          <a:xfrm>
            <a:off x="5297937" y="4080275"/>
            <a:ext cx="659850" cy="896575"/>
          </a:xfrm>
          <a:prstGeom prst="rect">
            <a:avLst/>
          </a:prstGeom>
          <a:noFill/>
          <a:ln>
            <a:noFill/>
          </a:ln>
        </p:spPr>
      </p:pic>
      <p:pic>
        <p:nvPicPr>
          <p:cNvPr id="1834" name="Google Shape;1834;p138"/>
          <p:cNvPicPr preferRelativeResize="0"/>
          <p:nvPr/>
        </p:nvPicPr>
        <p:blipFill>
          <a:blip r:embed="rId8">
            <a:alphaModFix/>
          </a:blip>
          <a:stretch>
            <a:fillRect/>
          </a:stretch>
        </p:blipFill>
        <p:spPr>
          <a:xfrm>
            <a:off x="3166184" y="3718400"/>
            <a:ext cx="754025" cy="851025"/>
          </a:xfrm>
          <a:prstGeom prst="rect">
            <a:avLst/>
          </a:prstGeom>
          <a:noFill/>
          <a:ln>
            <a:noFill/>
          </a:ln>
        </p:spPr>
      </p:pic>
      <p:pic>
        <p:nvPicPr>
          <p:cNvPr id="1835" name="Google Shape;1835;p138"/>
          <p:cNvPicPr preferRelativeResize="0"/>
          <p:nvPr/>
        </p:nvPicPr>
        <p:blipFill>
          <a:blip r:embed="rId9">
            <a:alphaModFix/>
          </a:blip>
          <a:stretch>
            <a:fillRect/>
          </a:stretch>
        </p:blipFill>
        <p:spPr>
          <a:xfrm>
            <a:off x="3210203" y="1614889"/>
            <a:ext cx="665975" cy="680775"/>
          </a:xfrm>
          <a:prstGeom prst="rect">
            <a:avLst/>
          </a:prstGeom>
          <a:noFill/>
          <a:ln>
            <a:noFill/>
          </a:ln>
        </p:spPr>
      </p:pic>
      <p:pic>
        <p:nvPicPr>
          <p:cNvPr id="1827" name="Google Shape;1827;p138"/>
          <p:cNvPicPr preferRelativeResize="0"/>
          <p:nvPr/>
        </p:nvPicPr>
        <p:blipFill>
          <a:blip r:embed="rId10">
            <a:alphaModFix/>
          </a:blip>
          <a:stretch>
            <a:fillRect/>
          </a:stretch>
        </p:blipFill>
        <p:spPr>
          <a:xfrm>
            <a:off x="3176825" y="517770"/>
            <a:ext cx="732700" cy="736450"/>
          </a:xfrm>
          <a:prstGeom prst="rect">
            <a:avLst/>
          </a:prstGeom>
          <a:noFill/>
          <a:ln>
            <a:noFill/>
          </a:ln>
        </p:spPr>
      </p:pic>
      <p:pic>
        <p:nvPicPr>
          <p:cNvPr id="1836" name="Google Shape;1836;p138"/>
          <p:cNvPicPr preferRelativeResize="0"/>
          <p:nvPr/>
        </p:nvPicPr>
        <p:blipFill>
          <a:blip r:embed="rId11">
            <a:alphaModFix/>
          </a:blip>
          <a:stretch>
            <a:fillRect/>
          </a:stretch>
        </p:blipFill>
        <p:spPr>
          <a:xfrm>
            <a:off x="3211325" y="2656332"/>
            <a:ext cx="663700" cy="701400"/>
          </a:xfrm>
          <a:prstGeom prst="rect">
            <a:avLst/>
          </a:prstGeom>
          <a:noFill/>
          <a:ln>
            <a:noFill/>
          </a:ln>
        </p:spPr>
      </p:pic>
      <p:cxnSp>
        <p:nvCxnSpPr>
          <p:cNvPr id="1837" name="Google Shape;1837;p138"/>
          <p:cNvCxnSpPr>
            <a:stCxn id="1833" idx="1"/>
            <a:endCxn id="1835" idx="3"/>
          </p:cNvCxnSpPr>
          <p:nvPr/>
        </p:nvCxnSpPr>
        <p:spPr>
          <a:xfrm rot="10800000">
            <a:off x="3876237" y="1955163"/>
            <a:ext cx="1421700" cy="2573400"/>
          </a:xfrm>
          <a:prstGeom prst="straightConnector1">
            <a:avLst/>
          </a:prstGeom>
          <a:noFill/>
          <a:ln cap="flat" cmpd="sng" w="19050">
            <a:solidFill>
              <a:srgbClr val="A64D79"/>
            </a:solidFill>
            <a:prstDash val="solid"/>
            <a:round/>
            <a:headEnd len="med" w="med" type="none"/>
            <a:tailEnd len="med" w="med" type="none"/>
          </a:ln>
        </p:spPr>
      </p:cxnSp>
      <p:cxnSp>
        <p:nvCxnSpPr>
          <p:cNvPr id="1838" name="Google Shape;1838;p138"/>
          <p:cNvCxnSpPr>
            <a:stCxn id="1832" idx="1"/>
            <a:endCxn id="1834" idx="3"/>
          </p:cNvCxnSpPr>
          <p:nvPr/>
        </p:nvCxnSpPr>
        <p:spPr>
          <a:xfrm flipH="1">
            <a:off x="3920297" y="2543600"/>
            <a:ext cx="1378800" cy="1600200"/>
          </a:xfrm>
          <a:prstGeom prst="straightConnector1">
            <a:avLst/>
          </a:prstGeom>
          <a:noFill/>
          <a:ln cap="flat" cmpd="sng" w="19050">
            <a:solidFill>
              <a:srgbClr val="1C4587"/>
            </a:solidFill>
            <a:prstDash val="solid"/>
            <a:round/>
            <a:headEnd len="med" w="med" type="none"/>
            <a:tailEnd len="med" w="med" type="none"/>
          </a:ln>
        </p:spPr>
      </p:cxnSp>
      <p:cxnSp>
        <p:nvCxnSpPr>
          <p:cNvPr id="1839" name="Google Shape;1839;p138"/>
          <p:cNvCxnSpPr>
            <a:stCxn id="1831" idx="1"/>
            <a:endCxn id="1834" idx="3"/>
          </p:cNvCxnSpPr>
          <p:nvPr/>
        </p:nvCxnSpPr>
        <p:spPr>
          <a:xfrm flipH="1">
            <a:off x="3920300" y="3534700"/>
            <a:ext cx="1378800" cy="609300"/>
          </a:xfrm>
          <a:prstGeom prst="straightConnector1">
            <a:avLst/>
          </a:prstGeom>
          <a:noFill/>
          <a:ln cap="flat" cmpd="sng" w="19050">
            <a:solidFill>
              <a:srgbClr val="6AA84F"/>
            </a:solidFill>
            <a:prstDash val="solid"/>
            <a:round/>
            <a:headEnd len="med" w="med" type="none"/>
            <a:tailEnd len="med" w="med" type="none"/>
          </a:ln>
        </p:spPr>
      </p:cxnSp>
      <p:cxnSp>
        <p:nvCxnSpPr>
          <p:cNvPr id="1840" name="Google Shape;1840;p138"/>
          <p:cNvCxnSpPr>
            <a:stCxn id="1832" idx="1"/>
            <a:endCxn id="1836"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cxnSp>
        <p:nvCxnSpPr>
          <p:cNvPr id="1841" name="Google Shape;1841;p138"/>
          <p:cNvCxnSpPr>
            <a:stCxn id="1833" idx="1"/>
            <a:endCxn id="1836" idx="3"/>
          </p:cNvCxnSpPr>
          <p:nvPr/>
        </p:nvCxnSpPr>
        <p:spPr>
          <a:xfrm rot="10800000">
            <a:off x="3875037" y="3006963"/>
            <a:ext cx="1422900" cy="1521600"/>
          </a:xfrm>
          <a:prstGeom prst="straightConnector1">
            <a:avLst/>
          </a:prstGeom>
          <a:noFill/>
          <a:ln cap="flat" cmpd="sng" w="19050">
            <a:solidFill>
              <a:srgbClr val="6D9EEB"/>
            </a:solidFill>
            <a:prstDash val="solid"/>
            <a:round/>
            <a:headEnd len="med" w="med" type="none"/>
            <a:tailEnd len="med" w="med" type="none"/>
          </a:ln>
        </p:spPr>
      </p:cxnSp>
      <p:pic>
        <p:nvPicPr>
          <p:cNvPr id="1842" name="Google Shape;1842;p138"/>
          <p:cNvPicPr preferRelativeResize="0"/>
          <p:nvPr/>
        </p:nvPicPr>
        <p:blipFill>
          <a:blip r:embed="rId12">
            <a:alphaModFix/>
          </a:blip>
          <a:stretch>
            <a:fillRect/>
          </a:stretch>
        </p:blipFill>
        <p:spPr>
          <a:xfrm>
            <a:off x="4490375" y="627825"/>
            <a:ext cx="356275" cy="186625"/>
          </a:xfrm>
          <a:prstGeom prst="rect">
            <a:avLst/>
          </a:prstGeom>
          <a:noFill/>
          <a:ln>
            <a:noFill/>
          </a:ln>
        </p:spPr>
      </p:pic>
      <p:sp>
        <p:nvSpPr>
          <p:cNvPr id="1843" name="Google Shape;1843;p138"/>
          <p:cNvSpPr/>
          <p:nvPr/>
        </p:nvSpPr>
        <p:spPr>
          <a:xfrm>
            <a:off x="4440365" y="114031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38"/>
          <p:cNvSpPr/>
          <p:nvPr/>
        </p:nvSpPr>
        <p:spPr>
          <a:xfrm>
            <a:off x="3930227" y="226136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38"/>
          <p:cNvSpPr/>
          <p:nvPr/>
        </p:nvSpPr>
        <p:spPr>
          <a:xfrm>
            <a:off x="4614665" y="240703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38"/>
          <p:cNvSpPr/>
          <p:nvPr/>
        </p:nvSpPr>
        <p:spPr>
          <a:xfrm>
            <a:off x="3922652" y="310618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38"/>
          <p:cNvSpPr/>
          <p:nvPr/>
        </p:nvSpPr>
        <p:spPr>
          <a:xfrm>
            <a:off x="4754377" y="287516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38"/>
          <p:cNvSpPr/>
          <p:nvPr/>
        </p:nvSpPr>
        <p:spPr>
          <a:xfrm>
            <a:off x="4133640" y="39159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9" name="Google Shape;1849;p138"/>
          <p:cNvPicPr preferRelativeResize="0"/>
          <p:nvPr/>
        </p:nvPicPr>
        <p:blipFill>
          <a:blip r:embed="rId13">
            <a:alphaModFix/>
          </a:blip>
          <a:stretch>
            <a:fillRect/>
          </a:stretch>
        </p:blipFill>
        <p:spPr>
          <a:xfrm>
            <a:off x="4478013" y="1207550"/>
            <a:ext cx="381025" cy="194950"/>
          </a:xfrm>
          <a:prstGeom prst="rect">
            <a:avLst/>
          </a:prstGeom>
          <a:noFill/>
          <a:ln>
            <a:noFill/>
          </a:ln>
        </p:spPr>
      </p:pic>
      <p:pic>
        <p:nvPicPr>
          <p:cNvPr id="1850" name="Google Shape;1850;p138"/>
          <p:cNvPicPr preferRelativeResize="0"/>
          <p:nvPr/>
        </p:nvPicPr>
        <p:blipFill>
          <a:blip r:embed="rId14">
            <a:alphaModFix/>
          </a:blip>
          <a:stretch>
            <a:fillRect/>
          </a:stretch>
        </p:blipFill>
        <p:spPr>
          <a:xfrm>
            <a:off x="3963100" y="2321613"/>
            <a:ext cx="390550" cy="208900"/>
          </a:xfrm>
          <a:prstGeom prst="rect">
            <a:avLst/>
          </a:prstGeom>
          <a:noFill/>
          <a:ln>
            <a:noFill/>
          </a:ln>
        </p:spPr>
      </p:pic>
      <p:pic>
        <p:nvPicPr>
          <p:cNvPr id="1851" name="Google Shape;1851;p138"/>
          <p:cNvPicPr preferRelativeResize="0"/>
          <p:nvPr/>
        </p:nvPicPr>
        <p:blipFill>
          <a:blip r:embed="rId15">
            <a:alphaModFix/>
          </a:blip>
          <a:stretch>
            <a:fillRect/>
          </a:stretch>
        </p:blipFill>
        <p:spPr>
          <a:xfrm>
            <a:off x="4647544" y="2467288"/>
            <a:ext cx="390550" cy="208900"/>
          </a:xfrm>
          <a:prstGeom prst="rect">
            <a:avLst/>
          </a:prstGeom>
          <a:noFill/>
          <a:ln>
            <a:noFill/>
          </a:ln>
        </p:spPr>
      </p:pic>
      <p:pic>
        <p:nvPicPr>
          <p:cNvPr id="1852" name="Google Shape;1852;p138"/>
          <p:cNvPicPr preferRelativeResize="0"/>
          <p:nvPr/>
        </p:nvPicPr>
        <p:blipFill>
          <a:blip r:embed="rId16">
            <a:alphaModFix/>
          </a:blip>
          <a:stretch>
            <a:fillRect/>
          </a:stretch>
        </p:blipFill>
        <p:spPr>
          <a:xfrm>
            <a:off x="3953906" y="3165575"/>
            <a:ext cx="393800" cy="210650"/>
          </a:xfrm>
          <a:prstGeom prst="rect">
            <a:avLst/>
          </a:prstGeom>
          <a:noFill/>
          <a:ln>
            <a:noFill/>
          </a:ln>
        </p:spPr>
      </p:pic>
      <p:pic>
        <p:nvPicPr>
          <p:cNvPr id="1853" name="Google Shape;1853;p138"/>
          <p:cNvPicPr preferRelativeResize="0"/>
          <p:nvPr/>
        </p:nvPicPr>
        <p:blipFill>
          <a:blip r:embed="rId17">
            <a:alphaModFix/>
          </a:blip>
          <a:stretch>
            <a:fillRect/>
          </a:stretch>
        </p:blipFill>
        <p:spPr>
          <a:xfrm>
            <a:off x="4789750" y="2936768"/>
            <a:ext cx="385550" cy="206200"/>
          </a:xfrm>
          <a:prstGeom prst="rect">
            <a:avLst/>
          </a:prstGeom>
          <a:noFill/>
          <a:ln>
            <a:noFill/>
          </a:ln>
        </p:spPr>
      </p:pic>
      <p:pic>
        <p:nvPicPr>
          <p:cNvPr id="1854" name="Google Shape;1854;p138"/>
          <p:cNvPicPr preferRelativeResize="0"/>
          <p:nvPr/>
        </p:nvPicPr>
        <p:blipFill>
          <a:blip r:embed="rId18">
            <a:alphaModFix/>
          </a:blip>
          <a:stretch>
            <a:fillRect/>
          </a:stretch>
        </p:blipFill>
        <p:spPr>
          <a:xfrm>
            <a:off x="4156563" y="3978750"/>
            <a:ext cx="410475" cy="205250"/>
          </a:xfrm>
          <a:prstGeom prst="rect">
            <a:avLst/>
          </a:prstGeom>
          <a:noFill/>
          <a:ln>
            <a:noFill/>
          </a:ln>
        </p:spPr>
      </p:pic>
      <p:sp>
        <p:nvSpPr>
          <p:cNvPr id="1855" name="Google Shape;1855;p138"/>
          <p:cNvSpPr/>
          <p:nvPr/>
        </p:nvSpPr>
        <p:spPr>
          <a:xfrm>
            <a:off x="318550" y="517775"/>
            <a:ext cx="2699400" cy="7854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38"/>
          <p:cNvSpPr/>
          <p:nvPr/>
        </p:nvSpPr>
        <p:spPr>
          <a:xfrm>
            <a:off x="1941950" y="2822125"/>
            <a:ext cx="618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38"/>
          <p:cNvSpPr/>
          <p:nvPr/>
        </p:nvSpPr>
        <p:spPr>
          <a:xfrm>
            <a:off x="1941950" y="3965125"/>
            <a:ext cx="618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8" name="Google Shape;1858;p138"/>
          <p:cNvPicPr preferRelativeResize="0"/>
          <p:nvPr/>
        </p:nvPicPr>
        <p:blipFill>
          <a:blip r:embed="rId19">
            <a:alphaModFix/>
          </a:blip>
          <a:stretch>
            <a:fillRect/>
          </a:stretch>
        </p:blipFill>
        <p:spPr>
          <a:xfrm>
            <a:off x="404900" y="579725"/>
            <a:ext cx="2536924" cy="612550"/>
          </a:xfrm>
          <a:prstGeom prst="rect">
            <a:avLst/>
          </a:prstGeom>
          <a:noFill/>
          <a:ln>
            <a:noFill/>
          </a:ln>
        </p:spPr>
      </p:pic>
      <p:pic>
        <p:nvPicPr>
          <p:cNvPr id="1859" name="Google Shape;1859;p138"/>
          <p:cNvPicPr preferRelativeResize="0"/>
          <p:nvPr/>
        </p:nvPicPr>
        <p:blipFill>
          <a:blip r:embed="rId20">
            <a:alphaModFix/>
          </a:blip>
          <a:stretch>
            <a:fillRect/>
          </a:stretch>
        </p:blipFill>
        <p:spPr>
          <a:xfrm>
            <a:off x="390525" y="1638300"/>
            <a:ext cx="2553176" cy="616475"/>
          </a:xfrm>
          <a:prstGeom prst="rect">
            <a:avLst/>
          </a:prstGeom>
          <a:noFill/>
          <a:ln>
            <a:noFill/>
          </a:ln>
        </p:spPr>
      </p:pic>
      <p:cxnSp>
        <p:nvCxnSpPr>
          <p:cNvPr id="1860" name="Google Shape;1860;p138"/>
          <p:cNvCxnSpPr/>
          <p:nvPr/>
        </p:nvCxnSpPr>
        <p:spPr>
          <a:xfrm>
            <a:off x="2257900" y="327900"/>
            <a:ext cx="0" cy="431100"/>
          </a:xfrm>
          <a:prstGeom prst="straightConnector1">
            <a:avLst/>
          </a:prstGeom>
          <a:noFill/>
          <a:ln cap="flat" cmpd="sng" w="19050">
            <a:solidFill>
              <a:srgbClr val="FF0000"/>
            </a:solidFill>
            <a:prstDash val="solid"/>
            <a:round/>
            <a:headEnd len="med" w="med" type="none"/>
            <a:tailEnd len="med" w="med" type="triangle"/>
          </a:ln>
        </p:spPr>
      </p:cxnSp>
      <p:cxnSp>
        <p:nvCxnSpPr>
          <p:cNvPr id="1861" name="Google Shape;1861;p138"/>
          <p:cNvCxnSpPr/>
          <p:nvPr/>
        </p:nvCxnSpPr>
        <p:spPr>
          <a:xfrm>
            <a:off x="2715100" y="327900"/>
            <a:ext cx="0" cy="431100"/>
          </a:xfrm>
          <a:prstGeom prst="straightConnector1">
            <a:avLst/>
          </a:prstGeom>
          <a:noFill/>
          <a:ln cap="flat" cmpd="sng" w="19050">
            <a:solidFill>
              <a:srgbClr val="FF0000"/>
            </a:solidFill>
            <a:prstDash val="solid"/>
            <a:round/>
            <a:headEnd len="med" w="med" type="none"/>
            <a:tailEnd len="med" w="med" type="triangle"/>
          </a:ln>
        </p:spPr>
      </p:cxnSp>
      <p:sp>
        <p:nvSpPr>
          <p:cNvPr id="1862" name="Google Shape;1862;p1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0"/>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GB"/>
              <a:t>Netflix Prize – The Rules</a:t>
            </a:r>
            <a:endParaRPr/>
          </a:p>
        </p:txBody>
      </p:sp>
      <p:sp>
        <p:nvSpPr>
          <p:cNvPr id="212" name="Google Shape;212;p40"/>
          <p:cNvSpPr txBox="1"/>
          <p:nvPr>
            <p:ph idx="1" type="body"/>
          </p:nvPr>
        </p:nvSpPr>
        <p:spPr>
          <a:xfrm>
            <a:off x="1485900" y="2228850"/>
            <a:ext cx="5431200" cy="2365800"/>
          </a:xfrm>
          <a:prstGeom prst="rect">
            <a:avLst/>
          </a:prstGeom>
          <a:noFill/>
          <a:ln>
            <a:noFill/>
          </a:ln>
        </p:spPr>
        <p:txBody>
          <a:bodyPr anchorCtr="0" anchor="t" bIns="34275" lIns="68575" spcFirstLastPara="1" rIns="68575" wrap="square" tIns="34275">
            <a:normAutofit lnSpcReduction="10000"/>
          </a:bodyPr>
          <a:lstStyle/>
          <a:p>
            <a:pPr indent="-184150" lvl="0" marL="177800" rtl="0" algn="l">
              <a:lnSpc>
                <a:spcPct val="90000"/>
              </a:lnSpc>
              <a:spcBef>
                <a:spcPts val="0"/>
              </a:spcBef>
              <a:spcAft>
                <a:spcPts val="0"/>
              </a:spcAft>
              <a:buClr>
                <a:schemeClr val="dk1"/>
              </a:buClr>
              <a:buSzPts val="2100"/>
              <a:buChar char="●"/>
            </a:pPr>
            <a:r>
              <a:rPr lang="en-GB">
                <a:solidFill>
                  <a:schemeClr val="dk1"/>
                </a:solidFill>
              </a:rPr>
              <a:t>A trivial “mean-score” prediction would yield a RMSE = 1.0540</a:t>
            </a:r>
            <a:br>
              <a:rPr lang="en-GB">
                <a:solidFill>
                  <a:schemeClr val="dk1"/>
                </a:solidFill>
              </a:rPr>
            </a:br>
            <a:endParaRPr>
              <a:solidFill>
                <a:schemeClr val="dk1"/>
              </a:solidFill>
            </a:endParaRPr>
          </a:p>
          <a:p>
            <a:pPr indent="-184150" lvl="0" marL="177800" rtl="0" algn="l">
              <a:lnSpc>
                <a:spcPct val="90000"/>
              </a:lnSpc>
              <a:spcBef>
                <a:spcPts val="800"/>
              </a:spcBef>
              <a:spcAft>
                <a:spcPts val="0"/>
              </a:spcAft>
              <a:buClr>
                <a:schemeClr val="dk1"/>
              </a:buClr>
              <a:buSzPts val="2100"/>
              <a:buChar char="●"/>
            </a:pPr>
            <a:r>
              <a:rPr lang="en-GB">
                <a:solidFill>
                  <a:schemeClr val="dk1"/>
                </a:solidFill>
              </a:rPr>
              <a:t>Cinematch yielded a RMSE = 0.9514</a:t>
            </a:r>
            <a:br>
              <a:rPr lang="en-GB">
                <a:solidFill>
                  <a:schemeClr val="dk1"/>
                </a:solidFill>
              </a:rPr>
            </a:br>
            <a:endParaRPr>
              <a:solidFill>
                <a:schemeClr val="dk1"/>
              </a:solidFill>
            </a:endParaRPr>
          </a:p>
          <a:p>
            <a:pPr indent="-184150" lvl="0" marL="177800" rtl="0" algn="l">
              <a:lnSpc>
                <a:spcPct val="90000"/>
              </a:lnSpc>
              <a:spcBef>
                <a:spcPts val="800"/>
              </a:spcBef>
              <a:spcAft>
                <a:spcPts val="1600"/>
              </a:spcAft>
              <a:buClr>
                <a:schemeClr val="dk1"/>
              </a:buClr>
              <a:buSzPts val="2100"/>
              <a:buChar char="●"/>
            </a:pPr>
            <a:r>
              <a:rPr lang="en-GB">
                <a:solidFill>
                  <a:schemeClr val="dk1"/>
                </a:solidFill>
              </a:rPr>
              <a:t>A 10% improvement to win the grand prize meant a RMSE ≤ 0.8572</a:t>
            </a:r>
            <a:br>
              <a:rPr lang="en-GB">
                <a:solidFill>
                  <a:schemeClr val="dk1"/>
                </a:solidFill>
              </a:rPr>
            </a:br>
            <a:endParaRPr>
              <a:solidFill>
                <a:schemeClr val="dk1"/>
              </a:solidFill>
            </a:endParaRPr>
          </a:p>
        </p:txBody>
      </p:sp>
      <p:sp>
        <p:nvSpPr>
          <p:cNvPr id="213" name="Google Shape;213;p40"/>
          <p:cNvSpPr txBox="1"/>
          <p:nvPr/>
        </p:nvSpPr>
        <p:spPr>
          <a:xfrm>
            <a:off x="3371850" y="1085851"/>
            <a:ext cx="2171700" cy="808200"/>
          </a:xfrm>
          <a:prstGeom prst="rect">
            <a:avLst/>
          </a:prstGeom>
          <a:blipFill rotWithShape="1">
            <a:blip r:embed="rId3">
              <a:alphaModFix/>
            </a:blip>
            <a:stretch>
              <a:fillRect b="-569"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sp>
        <p:nvSpPr>
          <p:cNvPr id="214" name="Google Shape;214;p40"/>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139"/>
          <p:cNvSpPr/>
          <p:nvPr/>
        </p:nvSpPr>
        <p:spPr>
          <a:xfrm>
            <a:off x="318550" y="1584575"/>
            <a:ext cx="2699400" cy="7854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39"/>
          <p:cNvSpPr/>
          <p:nvPr/>
        </p:nvSpPr>
        <p:spPr>
          <a:xfrm>
            <a:off x="6705175" y="307525"/>
            <a:ext cx="555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39"/>
          <p:cNvSpPr/>
          <p:nvPr/>
        </p:nvSpPr>
        <p:spPr>
          <a:xfrm>
            <a:off x="6705175" y="1374325"/>
            <a:ext cx="555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39"/>
          <p:cNvSpPr/>
          <p:nvPr/>
        </p:nvSpPr>
        <p:spPr>
          <a:xfrm>
            <a:off x="6705175" y="2288725"/>
            <a:ext cx="555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39"/>
          <p:cNvSpPr/>
          <p:nvPr/>
        </p:nvSpPr>
        <p:spPr>
          <a:xfrm>
            <a:off x="6705175" y="3279325"/>
            <a:ext cx="555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39"/>
          <p:cNvSpPr/>
          <p:nvPr/>
        </p:nvSpPr>
        <p:spPr>
          <a:xfrm>
            <a:off x="6705175" y="4269925"/>
            <a:ext cx="555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3" name="Google Shape;1873;p139"/>
          <p:cNvCxnSpPr>
            <a:stCxn id="1874" idx="1"/>
            <a:endCxn id="1875" idx="3"/>
          </p:cNvCxnSpPr>
          <p:nvPr/>
        </p:nvCxnSpPr>
        <p:spPr>
          <a:xfrm flipH="1">
            <a:off x="3909500" y="616738"/>
            <a:ext cx="1389600" cy="269400"/>
          </a:xfrm>
          <a:prstGeom prst="straightConnector1">
            <a:avLst/>
          </a:prstGeom>
          <a:noFill/>
          <a:ln cap="flat" cmpd="sng" w="19050">
            <a:solidFill>
              <a:srgbClr val="6D9EEB"/>
            </a:solidFill>
            <a:prstDash val="solid"/>
            <a:round/>
            <a:headEnd len="med" w="med" type="none"/>
            <a:tailEnd len="med" w="med" type="none"/>
          </a:ln>
        </p:spPr>
      </p:cxnSp>
      <p:cxnSp>
        <p:nvCxnSpPr>
          <p:cNvPr id="1876" name="Google Shape;1876;p139"/>
          <p:cNvCxnSpPr>
            <a:stCxn id="1877" idx="1"/>
            <a:endCxn id="1875" idx="3"/>
          </p:cNvCxnSpPr>
          <p:nvPr/>
        </p:nvCxnSpPr>
        <p:spPr>
          <a:xfrm rot="10800000">
            <a:off x="3909572" y="885850"/>
            <a:ext cx="1404300" cy="686100"/>
          </a:xfrm>
          <a:prstGeom prst="straightConnector1">
            <a:avLst/>
          </a:prstGeom>
          <a:noFill/>
          <a:ln cap="flat" cmpd="sng" w="19050">
            <a:solidFill>
              <a:srgbClr val="0000FF"/>
            </a:solidFill>
            <a:prstDash val="solid"/>
            <a:round/>
            <a:headEnd len="med" w="med" type="none"/>
            <a:tailEnd len="med" w="med" type="none"/>
          </a:ln>
        </p:spPr>
      </p:cxnSp>
      <p:sp>
        <p:nvSpPr>
          <p:cNvPr id="1878" name="Google Shape;1878;p139"/>
          <p:cNvSpPr/>
          <p:nvPr/>
        </p:nvSpPr>
        <p:spPr>
          <a:xfrm>
            <a:off x="4440377" y="5564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4" name="Google Shape;1874;p139"/>
          <p:cNvPicPr preferRelativeResize="0"/>
          <p:nvPr/>
        </p:nvPicPr>
        <p:blipFill>
          <a:blip r:embed="rId3">
            <a:alphaModFix/>
          </a:blip>
          <a:stretch>
            <a:fillRect/>
          </a:stretch>
        </p:blipFill>
        <p:spPr>
          <a:xfrm>
            <a:off x="5299100" y="187650"/>
            <a:ext cx="631600" cy="858175"/>
          </a:xfrm>
          <a:prstGeom prst="rect">
            <a:avLst/>
          </a:prstGeom>
          <a:noFill/>
          <a:ln>
            <a:noFill/>
          </a:ln>
        </p:spPr>
      </p:pic>
      <p:pic>
        <p:nvPicPr>
          <p:cNvPr id="1877" name="Google Shape;1877;p139"/>
          <p:cNvPicPr preferRelativeResize="0"/>
          <p:nvPr/>
        </p:nvPicPr>
        <p:blipFill>
          <a:blip r:embed="rId4">
            <a:alphaModFix/>
          </a:blip>
          <a:stretch>
            <a:fillRect/>
          </a:stretch>
        </p:blipFill>
        <p:spPr>
          <a:xfrm>
            <a:off x="5313872" y="1140325"/>
            <a:ext cx="618725" cy="863250"/>
          </a:xfrm>
          <a:prstGeom prst="rect">
            <a:avLst/>
          </a:prstGeom>
          <a:noFill/>
          <a:ln>
            <a:noFill/>
          </a:ln>
        </p:spPr>
      </p:pic>
      <p:pic>
        <p:nvPicPr>
          <p:cNvPr id="1879" name="Google Shape;1879;p139"/>
          <p:cNvPicPr preferRelativeResize="0"/>
          <p:nvPr/>
        </p:nvPicPr>
        <p:blipFill>
          <a:blip r:embed="rId5">
            <a:alphaModFix/>
          </a:blip>
          <a:stretch>
            <a:fillRect/>
          </a:stretch>
        </p:blipFill>
        <p:spPr>
          <a:xfrm>
            <a:off x="5299100" y="3083625"/>
            <a:ext cx="657525" cy="902150"/>
          </a:xfrm>
          <a:prstGeom prst="rect">
            <a:avLst/>
          </a:prstGeom>
          <a:noFill/>
          <a:ln>
            <a:noFill/>
          </a:ln>
        </p:spPr>
      </p:pic>
      <p:pic>
        <p:nvPicPr>
          <p:cNvPr id="1880" name="Google Shape;1880;p139"/>
          <p:cNvPicPr preferRelativeResize="0"/>
          <p:nvPr/>
        </p:nvPicPr>
        <p:blipFill>
          <a:blip r:embed="rId6">
            <a:alphaModFix/>
          </a:blip>
          <a:stretch>
            <a:fillRect/>
          </a:stretch>
        </p:blipFill>
        <p:spPr>
          <a:xfrm>
            <a:off x="5299097" y="2098075"/>
            <a:ext cx="654425" cy="891050"/>
          </a:xfrm>
          <a:prstGeom prst="rect">
            <a:avLst/>
          </a:prstGeom>
          <a:noFill/>
          <a:ln>
            <a:noFill/>
          </a:ln>
        </p:spPr>
      </p:pic>
      <p:pic>
        <p:nvPicPr>
          <p:cNvPr id="1881" name="Google Shape;1881;p139"/>
          <p:cNvPicPr preferRelativeResize="0"/>
          <p:nvPr/>
        </p:nvPicPr>
        <p:blipFill>
          <a:blip r:embed="rId7">
            <a:alphaModFix/>
          </a:blip>
          <a:stretch>
            <a:fillRect/>
          </a:stretch>
        </p:blipFill>
        <p:spPr>
          <a:xfrm>
            <a:off x="5297937" y="4080275"/>
            <a:ext cx="659850" cy="896575"/>
          </a:xfrm>
          <a:prstGeom prst="rect">
            <a:avLst/>
          </a:prstGeom>
          <a:noFill/>
          <a:ln>
            <a:noFill/>
          </a:ln>
        </p:spPr>
      </p:pic>
      <p:pic>
        <p:nvPicPr>
          <p:cNvPr id="1882" name="Google Shape;1882;p139"/>
          <p:cNvPicPr preferRelativeResize="0"/>
          <p:nvPr/>
        </p:nvPicPr>
        <p:blipFill>
          <a:blip r:embed="rId8">
            <a:alphaModFix/>
          </a:blip>
          <a:stretch>
            <a:fillRect/>
          </a:stretch>
        </p:blipFill>
        <p:spPr>
          <a:xfrm>
            <a:off x="3166184" y="3718400"/>
            <a:ext cx="754025" cy="851025"/>
          </a:xfrm>
          <a:prstGeom prst="rect">
            <a:avLst/>
          </a:prstGeom>
          <a:noFill/>
          <a:ln>
            <a:noFill/>
          </a:ln>
        </p:spPr>
      </p:pic>
      <p:pic>
        <p:nvPicPr>
          <p:cNvPr id="1883" name="Google Shape;1883;p139"/>
          <p:cNvPicPr preferRelativeResize="0"/>
          <p:nvPr/>
        </p:nvPicPr>
        <p:blipFill>
          <a:blip r:embed="rId9">
            <a:alphaModFix/>
          </a:blip>
          <a:stretch>
            <a:fillRect/>
          </a:stretch>
        </p:blipFill>
        <p:spPr>
          <a:xfrm>
            <a:off x="3210203" y="1614889"/>
            <a:ext cx="665975" cy="680775"/>
          </a:xfrm>
          <a:prstGeom prst="rect">
            <a:avLst/>
          </a:prstGeom>
          <a:noFill/>
          <a:ln>
            <a:noFill/>
          </a:ln>
        </p:spPr>
      </p:pic>
      <p:pic>
        <p:nvPicPr>
          <p:cNvPr id="1875" name="Google Shape;1875;p139"/>
          <p:cNvPicPr preferRelativeResize="0"/>
          <p:nvPr/>
        </p:nvPicPr>
        <p:blipFill>
          <a:blip r:embed="rId10">
            <a:alphaModFix/>
          </a:blip>
          <a:stretch>
            <a:fillRect/>
          </a:stretch>
        </p:blipFill>
        <p:spPr>
          <a:xfrm>
            <a:off x="3176825" y="517770"/>
            <a:ext cx="732700" cy="736450"/>
          </a:xfrm>
          <a:prstGeom prst="rect">
            <a:avLst/>
          </a:prstGeom>
          <a:noFill/>
          <a:ln>
            <a:noFill/>
          </a:ln>
        </p:spPr>
      </p:pic>
      <p:pic>
        <p:nvPicPr>
          <p:cNvPr id="1884" name="Google Shape;1884;p139"/>
          <p:cNvPicPr preferRelativeResize="0"/>
          <p:nvPr/>
        </p:nvPicPr>
        <p:blipFill>
          <a:blip r:embed="rId11">
            <a:alphaModFix/>
          </a:blip>
          <a:stretch>
            <a:fillRect/>
          </a:stretch>
        </p:blipFill>
        <p:spPr>
          <a:xfrm>
            <a:off x="3211325" y="2656332"/>
            <a:ext cx="663700" cy="701400"/>
          </a:xfrm>
          <a:prstGeom prst="rect">
            <a:avLst/>
          </a:prstGeom>
          <a:noFill/>
          <a:ln>
            <a:noFill/>
          </a:ln>
        </p:spPr>
      </p:pic>
      <p:cxnSp>
        <p:nvCxnSpPr>
          <p:cNvPr id="1885" name="Google Shape;1885;p139"/>
          <p:cNvCxnSpPr>
            <a:stCxn id="1881" idx="1"/>
            <a:endCxn id="1883" idx="3"/>
          </p:cNvCxnSpPr>
          <p:nvPr/>
        </p:nvCxnSpPr>
        <p:spPr>
          <a:xfrm rot="10800000">
            <a:off x="3876237" y="1955163"/>
            <a:ext cx="1421700" cy="2573400"/>
          </a:xfrm>
          <a:prstGeom prst="straightConnector1">
            <a:avLst/>
          </a:prstGeom>
          <a:noFill/>
          <a:ln cap="flat" cmpd="sng" w="19050">
            <a:solidFill>
              <a:srgbClr val="A64D79"/>
            </a:solidFill>
            <a:prstDash val="solid"/>
            <a:round/>
            <a:headEnd len="med" w="med" type="none"/>
            <a:tailEnd len="med" w="med" type="none"/>
          </a:ln>
        </p:spPr>
      </p:cxnSp>
      <p:cxnSp>
        <p:nvCxnSpPr>
          <p:cNvPr id="1886" name="Google Shape;1886;p139"/>
          <p:cNvCxnSpPr>
            <a:stCxn id="1880" idx="1"/>
            <a:endCxn id="1882" idx="3"/>
          </p:cNvCxnSpPr>
          <p:nvPr/>
        </p:nvCxnSpPr>
        <p:spPr>
          <a:xfrm flipH="1">
            <a:off x="3920297" y="2543600"/>
            <a:ext cx="1378800" cy="1600200"/>
          </a:xfrm>
          <a:prstGeom prst="straightConnector1">
            <a:avLst/>
          </a:prstGeom>
          <a:noFill/>
          <a:ln cap="flat" cmpd="sng" w="19050">
            <a:solidFill>
              <a:srgbClr val="1C4587"/>
            </a:solidFill>
            <a:prstDash val="solid"/>
            <a:round/>
            <a:headEnd len="med" w="med" type="none"/>
            <a:tailEnd len="med" w="med" type="none"/>
          </a:ln>
        </p:spPr>
      </p:cxnSp>
      <p:cxnSp>
        <p:nvCxnSpPr>
          <p:cNvPr id="1887" name="Google Shape;1887;p139"/>
          <p:cNvCxnSpPr>
            <a:stCxn id="1879" idx="1"/>
            <a:endCxn id="1882" idx="3"/>
          </p:cNvCxnSpPr>
          <p:nvPr/>
        </p:nvCxnSpPr>
        <p:spPr>
          <a:xfrm flipH="1">
            <a:off x="3920300" y="3534700"/>
            <a:ext cx="1378800" cy="609300"/>
          </a:xfrm>
          <a:prstGeom prst="straightConnector1">
            <a:avLst/>
          </a:prstGeom>
          <a:noFill/>
          <a:ln cap="flat" cmpd="sng" w="19050">
            <a:solidFill>
              <a:srgbClr val="6AA84F"/>
            </a:solidFill>
            <a:prstDash val="solid"/>
            <a:round/>
            <a:headEnd len="med" w="med" type="none"/>
            <a:tailEnd len="med" w="med" type="none"/>
          </a:ln>
        </p:spPr>
      </p:cxnSp>
      <p:cxnSp>
        <p:nvCxnSpPr>
          <p:cNvPr id="1888" name="Google Shape;1888;p139"/>
          <p:cNvCxnSpPr>
            <a:stCxn id="1880" idx="1"/>
            <a:endCxn id="1884"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cxnSp>
        <p:nvCxnSpPr>
          <p:cNvPr id="1889" name="Google Shape;1889;p139"/>
          <p:cNvCxnSpPr>
            <a:stCxn id="1881" idx="1"/>
            <a:endCxn id="1884" idx="3"/>
          </p:cNvCxnSpPr>
          <p:nvPr/>
        </p:nvCxnSpPr>
        <p:spPr>
          <a:xfrm rot="10800000">
            <a:off x="3875037" y="3006963"/>
            <a:ext cx="1422900" cy="1521600"/>
          </a:xfrm>
          <a:prstGeom prst="straightConnector1">
            <a:avLst/>
          </a:prstGeom>
          <a:noFill/>
          <a:ln cap="flat" cmpd="sng" w="19050">
            <a:solidFill>
              <a:srgbClr val="6D9EEB"/>
            </a:solidFill>
            <a:prstDash val="solid"/>
            <a:round/>
            <a:headEnd len="med" w="med" type="none"/>
            <a:tailEnd len="med" w="med" type="none"/>
          </a:ln>
        </p:spPr>
      </p:cxnSp>
      <p:pic>
        <p:nvPicPr>
          <p:cNvPr id="1890" name="Google Shape;1890;p139"/>
          <p:cNvPicPr preferRelativeResize="0"/>
          <p:nvPr/>
        </p:nvPicPr>
        <p:blipFill>
          <a:blip r:embed="rId12">
            <a:alphaModFix/>
          </a:blip>
          <a:stretch>
            <a:fillRect/>
          </a:stretch>
        </p:blipFill>
        <p:spPr>
          <a:xfrm>
            <a:off x="4490375" y="627825"/>
            <a:ext cx="356275" cy="186625"/>
          </a:xfrm>
          <a:prstGeom prst="rect">
            <a:avLst/>
          </a:prstGeom>
          <a:noFill/>
          <a:ln>
            <a:noFill/>
          </a:ln>
        </p:spPr>
      </p:pic>
      <p:sp>
        <p:nvSpPr>
          <p:cNvPr id="1891" name="Google Shape;1891;p139"/>
          <p:cNvSpPr/>
          <p:nvPr/>
        </p:nvSpPr>
        <p:spPr>
          <a:xfrm>
            <a:off x="4440365" y="114031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39"/>
          <p:cNvSpPr/>
          <p:nvPr/>
        </p:nvSpPr>
        <p:spPr>
          <a:xfrm>
            <a:off x="3930227" y="226136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39"/>
          <p:cNvSpPr/>
          <p:nvPr/>
        </p:nvSpPr>
        <p:spPr>
          <a:xfrm>
            <a:off x="4614665" y="240703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39"/>
          <p:cNvSpPr/>
          <p:nvPr/>
        </p:nvSpPr>
        <p:spPr>
          <a:xfrm>
            <a:off x="3922652" y="310618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39"/>
          <p:cNvSpPr/>
          <p:nvPr/>
        </p:nvSpPr>
        <p:spPr>
          <a:xfrm>
            <a:off x="4754377" y="287516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39"/>
          <p:cNvSpPr/>
          <p:nvPr/>
        </p:nvSpPr>
        <p:spPr>
          <a:xfrm>
            <a:off x="4133640" y="39159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7" name="Google Shape;1897;p139"/>
          <p:cNvPicPr preferRelativeResize="0"/>
          <p:nvPr/>
        </p:nvPicPr>
        <p:blipFill>
          <a:blip r:embed="rId13">
            <a:alphaModFix/>
          </a:blip>
          <a:stretch>
            <a:fillRect/>
          </a:stretch>
        </p:blipFill>
        <p:spPr>
          <a:xfrm>
            <a:off x="4478013" y="1207550"/>
            <a:ext cx="381025" cy="194950"/>
          </a:xfrm>
          <a:prstGeom prst="rect">
            <a:avLst/>
          </a:prstGeom>
          <a:noFill/>
          <a:ln>
            <a:noFill/>
          </a:ln>
        </p:spPr>
      </p:pic>
      <p:pic>
        <p:nvPicPr>
          <p:cNvPr id="1898" name="Google Shape;1898;p139"/>
          <p:cNvPicPr preferRelativeResize="0"/>
          <p:nvPr/>
        </p:nvPicPr>
        <p:blipFill>
          <a:blip r:embed="rId14">
            <a:alphaModFix/>
          </a:blip>
          <a:stretch>
            <a:fillRect/>
          </a:stretch>
        </p:blipFill>
        <p:spPr>
          <a:xfrm>
            <a:off x="3963100" y="2321613"/>
            <a:ext cx="390550" cy="208900"/>
          </a:xfrm>
          <a:prstGeom prst="rect">
            <a:avLst/>
          </a:prstGeom>
          <a:noFill/>
          <a:ln>
            <a:noFill/>
          </a:ln>
        </p:spPr>
      </p:pic>
      <p:pic>
        <p:nvPicPr>
          <p:cNvPr id="1899" name="Google Shape;1899;p139"/>
          <p:cNvPicPr preferRelativeResize="0"/>
          <p:nvPr/>
        </p:nvPicPr>
        <p:blipFill>
          <a:blip r:embed="rId15">
            <a:alphaModFix/>
          </a:blip>
          <a:stretch>
            <a:fillRect/>
          </a:stretch>
        </p:blipFill>
        <p:spPr>
          <a:xfrm>
            <a:off x="4647544" y="2467288"/>
            <a:ext cx="390550" cy="208900"/>
          </a:xfrm>
          <a:prstGeom prst="rect">
            <a:avLst/>
          </a:prstGeom>
          <a:noFill/>
          <a:ln>
            <a:noFill/>
          </a:ln>
        </p:spPr>
      </p:pic>
      <p:pic>
        <p:nvPicPr>
          <p:cNvPr id="1900" name="Google Shape;1900;p139"/>
          <p:cNvPicPr preferRelativeResize="0"/>
          <p:nvPr/>
        </p:nvPicPr>
        <p:blipFill>
          <a:blip r:embed="rId16">
            <a:alphaModFix/>
          </a:blip>
          <a:stretch>
            <a:fillRect/>
          </a:stretch>
        </p:blipFill>
        <p:spPr>
          <a:xfrm>
            <a:off x="3953906" y="3165575"/>
            <a:ext cx="393800" cy="210650"/>
          </a:xfrm>
          <a:prstGeom prst="rect">
            <a:avLst/>
          </a:prstGeom>
          <a:noFill/>
          <a:ln>
            <a:noFill/>
          </a:ln>
        </p:spPr>
      </p:pic>
      <p:pic>
        <p:nvPicPr>
          <p:cNvPr id="1901" name="Google Shape;1901;p139"/>
          <p:cNvPicPr preferRelativeResize="0"/>
          <p:nvPr/>
        </p:nvPicPr>
        <p:blipFill>
          <a:blip r:embed="rId17">
            <a:alphaModFix/>
          </a:blip>
          <a:stretch>
            <a:fillRect/>
          </a:stretch>
        </p:blipFill>
        <p:spPr>
          <a:xfrm>
            <a:off x="4789750" y="2936768"/>
            <a:ext cx="385550" cy="206200"/>
          </a:xfrm>
          <a:prstGeom prst="rect">
            <a:avLst/>
          </a:prstGeom>
          <a:noFill/>
          <a:ln>
            <a:noFill/>
          </a:ln>
        </p:spPr>
      </p:pic>
      <p:pic>
        <p:nvPicPr>
          <p:cNvPr id="1902" name="Google Shape;1902;p139"/>
          <p:cNvPicPr preferRelativeResize="0"/>
          <p:nvPr/>
        </p:nvPicPr>
        <p:blipFill>
          <a:blip r:embed="rId18">
            <a:alphaModFix/>
          </a:blip>
          <a:stretch>
            <a:fillRect/>
          </a:stretch>
        </p:blipFill>
        <p:spPr>
          <a:xfrm>
            <a:off x="4156563" y="3978750"/>
            <a:ext cx="410475" cy="205250"/>
          </a:xfrm>
          <a:prstGeom prst="rect">
            <a:avLst/>
          </a:prstGeom>
          <a:noFill/>
          <a:ln>
            <a:noFill/>
          </a:ln>
        </p:spPr>
      </p:pic>
      <p:sp>
        <p:nvSpPr>
          <p:cNvPr id="1903" name="Google Shape;1903;p139"/>
          <p:cNvSpPr/>
          <p:nvPr/>
        </p:nvSpPr>
        <p:spPr>
          <a:xfrm>
            <a:off x="318550" y="517775"/>
            <a:ext cx="2699400" cy="7854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39"/>
          <p:cNvSpPr/>
          <p:nvPr/>
        </p:nvSpPr>
        <p:spPr>
          <a:xfrm>
            <a:off x="1941950" y="2822125"/>
            <a:ext cx="618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39"/>
          <p:cNvSpPr/>
          <p:nvPr/>
        </p:nvSpPr>
        <p:spPr>
          <a:xfrm>
            <a:off x="1941950" y="3965125"/>
            <a:ext cx="618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6" name="Google Shape;1906;p139"/>
          <p:cNvPicPr preferRelativeResize="0"/>
          <p:nvPr/>
        </p:nvPicPr>
        <p:blipFill>
          <a:blip r:embed="rId19">
            <a:alphaModFix/>
          </a:blip>
          <a:stretch>
            <a:fillRect/>
          </a:stretch>
        </p:blipFill>
        <p:spPr>
          <a:xfrm>
            <a:off x="404900" y="579725"/>
            <a:ext cx="2536924" cy="612550"/>
          </a:xfrm>
          <a:prstGeom prst="rect">
            <a:avLst/>
          </a:prstGeom>
          <a:noFill/>
          <a:ln>
            <a:noFill/>
          </a:ln>
        </p:spPr>
      </p:pic>
      <p:pic>
        <p:nvPicPr>
          <p:cNvPr id="1907" name="Google Shape;1907;p139"/>
          <p:cNvPicPr preferRelativeResize="0"/>
          <p:nvPr/>
        </p:nvPicPr>
        <p:blipFill>
          <a:blip r:embed="rId20">
            <a:alphaModFix/>
          </a:blip>
          <a:stretch>
            <a:fillRect/>
          </a:stretch>
        </p:blipFill>
        <p:spPr>
          <a:xfrm>
            <a:off x="390525" y="1638300"/>
            <a:ext cx="2553176" cy="616475"/>
          </a:xfrm>
          <a:prstGeom prst="rect">
            <a:avLst/>
          </a:prstGeom>
          <a:noFill/>
          <a:ln>
            <a:noFill/>
          </a:ln>
        </p:spPr>
      </p:pic>
      <p:cxnSp>
        <p:nvCxnSpPr>
          <p:cNvPr id="1908" name="Google Shape;1908;p139"/>
          <p:cNvCxnSpPr/>
          <p:nvPr/>
        </p:nvCxnSpPr>
        <p:spPr>
          <a:xfrm>
            <a:off x="2257900" y="327900"/>
            <a:ext cx="0" cy="431100"/>
          </a:xfrm>
          <a:prstGeom prst="straightConnector1">
            <a:avLst/>
          </a:prstGeom>
          <a:noFill/>
          <a:ln cap="flat" cmpd="sng" w="19050">
            <a:solidFill>
              <a:srgbClr val="FF0000"/>
            </a:solidFill>
            <a:prstDash val="solid"/>
            <a:round/>
            <a:headEnd len="med" w="med" type="none"/>
            <a:tailEnd len="med" w="med" type="triangle"/>
          </a:ln>
        </p:spPr>
      </p:cxnSp>
      <p:cxnSp>
        <p:nvCxnSpPr>
          <p:cNvPr id="1909" name="Google Shape;1909;p139"/>
          <p:cNvCxnSpPr/>
          <p:nvPr/>
        </p:nvCxnSpPr>
        <p:spPr>
          <a:xfrm>
            <a:off x="2715100" y="327900"/>
            <a:ext cx="0" cy="431100"/>
          </a:xfrm>
          <a:prstGeom prst="straightConnector1">
            <a:avLst/>
          </a:prstGeom>
          <a:noFill/>
          <a:ln cap="flat" cmpd="sng" w="19050">
            <a:solidFill>
              <a:srgbClr val="FF0000"/>
            </a:solidFill>
            <a:prstDash val="solid"/>
            <a:round/>
            <a:headEnd len="med" w="med" type="none"/>
            <a:tailEnd len="med" w="med" type="triangle"/>
          </a:ln>
        </p:spPr>
      </p:cxnSp>
      <p:sp>
        <p:nvSpPr>
          <p:cNvPr id="1910" name="Google Shape;1910;p139"/>
          <p:cNvSpPr/>
          <p:nvPr/>
        </p:nvSpPr>
        <p:spPr>
          <a:xfrm>
            <a:off x="-178000" y="2543600"/>
            <a:ext cx="9537600" cy="2676000"/>
          </a:xfrm>
          <a:prstGeom prst="rect">
            <a:avLst/>
          </a:prstGeom>
          <a:solidFill>
            <a:srgbClr val="FFFFFF"/>
          </a:solidFill>
          <a:ln cap="flat" cmpd="sng" w="762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39"/>
          <p:cNvSpPr txBox="1"/>
          <p:nvPr/>
        </p:nvSpPr>
        <p:spPr>
          <a:xfrm>
            <a:off x="580875" y="2748350"/>
            <a:ext cx="7766700" cy="211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0000FF"/>
              </a:buClr>
              <a:buSzPts val="1400"/>
              <a:buFont typeface="Helvetica Neue"/>
              <a:buChar char="●"/>
            </a:pPr>
            <a:r>
              <a:rPr b="1" lang="en-GB">
                <a:solidFill>
                  <a:srgbClr val="0000FF"/>
                </a:solidFill>
                <a:latin typeface="Helvetica Neue"/>
                <a:ea typeface="Helvetica Neue"/>
                <a:cs typeface="Helvetica Neue"/>
                <a:sym typeface="Helvetica Neue"/>
              </a:rPr>
              <a:t>Conjugate exponential family</a:t>
            </a:r>
            <a:endParaRPr b="1">
              <a:solidFill>
                <a:srgbClr val="0000FF"/>
              </a:solidFill>
              <a:latin typeface="Helvetica Neue"/>
              <a:ea typeface="Helvetica Neue"/>
              <a:cs typeface="Helvetica Neue"/>
              <a:sym typeface="Helvetica Neue"/>
            </a:endParaRPr>
          </a:p>
          <a:p>
            <a:pPr indent="0" lvl="0" marL="0" rtl="0" algn="l">
              <a:spcBef>
                <a:spcPts val="0"/>
              </a:spcBef>
              <a:spcAft>
                <a:spcPts val="0"/>
              </a:spcAft>
              <a:buNone/>
            </a:pPr>
            <a:r>
              <a:t/>
            </a:r>
            <a:endParaRPr b="1">
              <a:solidFill>
                <a:srgbClr val="0000FF"/>
              </a:solidFill>
              <a:latin typeface="Helvetica Neue"/>
              <a:ea typeface="Helvetica Neue"/>
              <a:cs typeface="Helvetica Neue"/>
              <a:sym typeface="Helvetica Neue"/>
            </a:endParaRPr>
          </a:p>
          <a:p>
            <a:pPr indent="-317500" lvl="0" marL="457200" rtl="0" algn="l">
              <a:spcBef>
                <a:spcPts val="0"/>
              </a:spcBef>
              <a:spcAft>
                <a:spcPts val="0"/>
              </a:spcAft>
              <a:buClr>
                <a:srgbClr val="666666"/>
              </a:buClr>
              <a:buSzPts val="1400"/>
              <a:buChar char="●"/>
            </a:pPr>
            <a:r>
              <a:rPr lang="en-GB">
                <a:solidFill>
                  <a:srgbClr val="666666"/>
                </a:solidFill>
                <a:latin typeface="Helvetica Neue"/>
                <a:ea typeface="Helvetica Neue"/>
                <a:cs typeface="Helvetica Neue"/>
                <a:sym typeface="Helvetica Neue"/>
              </a:rPr>
              <a:t>Component-wise gradient descent on distributions </a:t>
            </a:r>
            <a:r>
              <a:rPr i="1" lang="en-GB">
                <a:solidFill>
                  <a:srgbClr val="666666"/>
                </a:solidFill>
                <a:latin typeface="Helvetica Neue"/>
                <a:ea typeface="Helvetica Neue"/>
                <a:cs typeface="Helvetica Neue"/>
                <a:sym typeface="Helvetica Neue"/>
              </a:rPr>
              <a:t>q</a:t>
            </a:r>
            <a:r>
              <a:rPr lang="en-GB">
                <a:solidFill>
                  <a:srgbClr val="666666"/>
                </a:solidFill>
                <a:latin typeface="Helvetica Neue"/>
                <a:ea typeface="Helvetica Neue"/>
                <a:cs typeface="Helvetica Neue"/>
                <a:sym typeface="Helvetica Neue"/>
              </a:rPr>
              <a:t> have a particularly nice </a:t>
            </a:r>
            <a:r>
              <a:rPr b="1" lang="en-GB">
                <a:solidFill>
                  <a:srgbClr val="0000FF"/>
                </a:solidFill>
                <a:latin typeface="Helvetica Neue"/>
                <a:ea typeface="Helvetica Neue"/>
                <a:cs typeface="Helvetica Neue"/>
                <a:sym typeface="Helvetica Neue"/>
              </a:rPr>
              <a:t>closed form solution</a:t>
            </a:r>
            <a:endParaRPr b="1">
              <a:solidFill>
                <a:srgbClr val="0000FF"/>
              </a:solidFill>
              <a:latin typeface="Helvetica Neue"/>
              <a:ea typeface="Helvetica Neue"/>
              <a:cs typeface="Helvetica Neue"/>
              <a:sym typeface="Helvetica Neue"/>
            </a:endParaRPr>
          </a:p>
          <a:p>
            <a:pPr indent="0" lvl="0" marL="0" rtl="0" algn="l">
              <a:spcBef>
                <a:spcPts val="0"/>
              </a:spcBef>
              <a:spcAft>
                <a:spcPts val="0"/>
              </a:spcAft>
              <a:buNone/>
            </a:pPr>
            <a:r>
              <a:rPr lang="en-GB">
                <a:solidFill>
                  <a:srgbClr val="666666"/>
                </a:solidFill>
                <a:latin typeface="Helvetica Neue"/>
                <a:ea typeface="Helvetica Neue"/>
                <a:cs typeface="Helvetica Neue"/>
                <a:sym typeface="Helvetica Neue"/>
              </a:rPr>
              <a:t>	</a:t>
            </a:r>
            <a:endParaRPr>
              <a:solidFill>
                <a:srgbClr val="666666"/>
              </a:solidFill>
              <a:latin typeface="Helvetica Neue"/>
              <a:ea typeface="Helvetica Neue"/>
              <a:cs typeface="Helvetica Neue"/>
              <a:sym typeface="Helvetica Neue"/>
            </a:endParaRPr>
          </a:p>
          <a:p>
            <a:pPr indent="457200" lvl="0" marL="0" rtl="0" algn="l">
              <a:spcBef>
                <a:spcPts val="0"/>
              </a:spcBef>
              <a:spcAft>
                <a:spcPts val="0"/>
              </a:spcAft>
              <a:buNone/>
            </a:pPr>
            <a:r>
              <a:rPr lang="en-GB">
                <a:solidFill>
                  <a:srgbClr val="666666"/>
                </a:solidFill>
                <a:latin typeface="Helvetica Neue"/>
                <a:ea typeface="Helvetica Neue"/>
                <a:cs typeface="Helvetica Neue"/>
                <a:sym typeface="Helvetica Neue"/>
              </a:rPr>
              <a:t>(a bit like the maximum a posteriori case earlier)</a:t>
            </a:r>
            <a:endParaRPr>
              <a:solidFill>
                <a:srgbClr val="666666"/>
              </a:solidFill>
              <a:latin typeface="Helvetica Neue"/>
              <a:ea typeface="Helvetica Neue"/>
              <a:cs typeface="Helvetica Neue"/>
              <a:sym typeface="Helvetica Neue"/>
            </a:endParaRPr>
          </a:p>
          <a:p>
            <a:pPr indent="457200" lvl="0" marL="0" rtl="0" algn="l">
              <a:spcBef>
                <a:spcPts val="0"/>
              </a:spcBef>
              <a:spcAft>
                <a:spcPts val="0"/>
              </a:spcAft>
              <a:buNone/>
            </a:pPr>
            <a:r>
              <a:t/>
            </a:r>
            <a:endParaRPr>
              <a:solidFill>
                <a:srgbClr val="666666"/>
              </a:solidFill>
              <a:latin typeface="Helvetica Neue"/>
              <a:ea typeface="Helvetica Neue"/>
              <a:cs typeface="Helvetica Neue"/>
              <a:sym typeface="Helvetica Neue"/>
            </a:endParaRPr>
          </a:p>
          <a:p>
            <a:pPr indent="457200" lvl="0" marL="0" rtl="0" algn="l">
              <a:spcBef>
                <a:spcPts val="0"/>
              </a:spcBef>
              <a:spcAft>
                <a:spcPts val="0"/>
              </a:spcAft>
              <a:buNone/>
            </a:pPr>
            <a:r>
              <a:rPr lang="en-GB">
                <a:solidFill>
                  <a:srgbClr val="666666"/>
                </a:solidFill>
                <a:latin typeface="Helvetica Neue"/>
                <a:ea typeface="Helvetica Neue"/>
                <a:cs typeface="Helvetica Neue"/>
                <a:sym typeface="Helvetica Neue"/>
              </a:rPr>
              <a:t>...and has the same form / complexity as </a:t>
            </a:r>
            <a:r>
              <a:rPr b="1" lang="en-GB">
                <a:solidFill>
                  <a:srgbClr val="0000FF"/>
                </a:solidFill>
                <a:latin typeface="Helvetica Neue"/>
                <a:ea typeface="Helvetica Neue"/>
                <a:cs typeface="Helvetica Neue"/>
                <a:sym typeface="Helvetica Neue"/>
              </a:rPr>
              <a:t>Gibbs sampling</a:t>
            </a:r>
            <a:r>
              <a:rPr lang="en-GB">
                <a:solidFill>
                  <a:srgbClr val="666666"/>
                </a:solidFill>
                <a:latin typeface="Helvetica Neue"/>
                <a:ea typeface="Helvetica Neue"/>
                <a:cs typeface="Helvetica Neue"/>
                <a:sym typeface="Helvetica Neue"/>
              </a:rPr>
              <a:t> updates if we were to sample</a:t>
            </a:r>
            <a:endParaRPr>
              <a:solidFill>
                <a:srgbClr val="666666"/>
              </a:solidFill>
              <a:latin typeface="Helvetica Neue"/>
              <a:ea typeface="Helvetica Neue"/>
              <a:cs typeface="Helvetica Neue"/>
              <a:sym typeface="Helvetica Neue"/>
            </a:endParaRPr>
          </a:p>
          <a:p>
            <a:pPr indent="457200" lvl="0" marL="0" rtl="0" algn="l">
              <a:spcBef>
                <a:spcPts val="0"/>
              </a:spcBef>
              <a:spcAft>
                <a:spcPts val="0"/>
              </a:spcAft>
              <a:buNone/>
            </a:pPr>
            <a:r>
              <a:rPr lang="en-GB">
                <a:solidFill>
                  <a:srgbClr val="666666"/>
                </a:solidFill>
                <a:latin typeface="Helvetica Neue"/>
                <a:ea typeface="Helvetica Neue"/>
                <a:cs typeface="Helvetica Neue"/>
                <a:sym typeface="Helvetica Neue"/>
              </a:rPr>
              <a:t>from the posterior</a:t>
            </a:r>
            <a:endParaRPr>
              <a:solidFill>
                <a:srgbClr val="666666"/>
              </a:solidFill>
              <a:latin typeface="Helvetica Neue"/>
              <a:ea typeface="Helvetica Neue"/>
              <a:cs typeface="Helvetica Neue"/>
              <a:sym typeface="Helvetica Neue"/>
            </a:endParaRPr>
          </a:p>
        </p:txBody>
      </p:sp>
      <p:sp>
        <p:nvSpPr>
          <p:cNvPr id="1912" name="Google Shape;1912;p1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Making predictions</a:t>
            </a:r>
            <a:endParaRPr/>
          </a:p>
        </p:txBody>
      </p:sp>
      <p:sp>
        <p:nvSpPr>
          <p:cNvPr id="1918" name="Google Shape;1918;p1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We capture some notion of posterior uncertainty</a:t>
            </a:r>
            <a:endParaRPr/>
          </a:p>
        </p:txBody>
      </p:sp>
      <p:pic>
        <p:nvPicPr>
          <p:cNvPr id="1919" name="Google Shape;1919;p140"/>
          <p:cNvPicPr preferRelativeResize="0"/>
          <p:nvPr/>
        </p:nvPicPr>
        <p:blipFill>
          <a:blip r:embed="rId3">
            <a:alphaModFix/>
          </a:blip>
          <a:stretch>
            <a:fillRect/>
          </a:stretch>
        </p:blipFill>
        <p:spPr>
          <a:xfrm>
            <a:off x="304800" y="2281325"/>
            <a:ext cx="8338275" cy="1317775"/>
          </a:xfrm>
          <a:prstGeom prst="rect">
            <a:avLst/>
          </a:prstGeom>
          <a:noFill/>
          <a:ln>
            <a:noFill/>
          </a:ln>
        </p:spPr>
      </p:pic>
      <p:sp>
        <p:nvSpPr>
          <p:cNvPr id="1920" name="Google Shape;1920;p140"/>
          <p:cNvSpPr/>
          <p:nvPr/>
        </p:nvSpPr>
        <p:spPr>
          <a:xfrm>
            <a:off x="5124750" y="4066075"/>
            <a:ext cx="1948800" cy="740100"/>
          </a:xfrm>
          <a:prstGeom prst="wedgeRoundRectCallout">
            <a:avLst>
              <a:gd fmla="val 50477" name="adj1"/>
              <a:gd fmla="val -128483" name="adj2"/>
              <a:gd fmla="val 0" name="adj3"/>
            </a:avLst>
          </a:prstGeom>
          <a:solidFill>
            <a:srgbClr val="FFFFFF"/>
          </a:solidFill>
          <a:ln cap="flat" cmpd="sng" w="1905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666666"/>
                </a:solidFill>
                <a:latin typeface="Helvetica Neue"/>
                <a:ea typeface="Helvetica Neue"/>
                <a:cs typeface="Helvetica Neue"/>
                <a:sym typeface="Helvetica Neue"/>
              </a:rPr>
              <a:t>Fully factorized posterior approximation</a:t>
            </a:r>
            <a:endParaRPr b="1">
              <a:solidFill>
                <a:srgbClr val="666666"/>
              </a:solidFill>
              <a:latin typeface="Helvetica Neue"/>
              <a:ea typeface="Helvetica Neue"/>
              <a:cs typeface="Helvetica Neue"/>
              <a:sym typeface="Helvetica Neue"/>
            </a:endParaRPr>
          </a:p>
        </p:txBody>
      </p:sp>
      <p:sp>
        <p:nvSpPr>
          <p:cNvPr id="1921" name="Google Shape;1921;p1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14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Inference</a:t>
            </a:r>
            <a:endParaRPr/>
          </a:p>
        </p:txBody>
      </p:sp>
      <p:sp>
        <p:nvSpPr>
          <p:cNvPr id="1927" name="Google Shape;1927;p1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142"/>
          <p:cNvSpPr/>
          <p:nvPr/>
        </p:nvSpPr>
        <p:spPr>
          <a:xfrm>
            <a:off x="4710250" y="3518875"/>
            <a:ext cx="400200" cy="4002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42"/>
          <p:cNvSpPr/>
          <p:nvPr/>
        </p:nvSpPr>
        <p:spPr>
          <a:xfrm>
            <a:off x="3719650" y="3518875"/>
            <a:ext cx="400200" cy="4002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42"/>
          <p:cNvSpPr/>
          <p:nvPr/>
        </p:nvSpPr>
        <p:spPr>
          <a:xfrm>
            <a:off x="4253050" y="4280875"/>
            <a:ext cx="400200" cy="400200"/>
          </a:xfrm>
          <a:prstGeom prst="ellipse">
            <a:avLst/>
          </a:prstGeom>
          <a:solidFill>
            <a:srgbClr val="6FA8DC"/>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very simple example!</a:t>
            </a:r>
            <a:endParaRPr/>
          </a:p>
        </p:txBody>
      </p:sp>
      <p:sp>
        <p:nvSpPr>
          <p:cNvPr id="1936" name="Google Shape;1936;p142"/>
          <p:cNvSpPr txBox="1"/>
          <p:nvPr>
            <p:ph idx="1" type="body"/>
          </p:nvPr>
        </p:nvSpPr>
        <p:spPr>
          <a:xfrm>
            <a:off x="311700" y="1152475"/>
            <a:ext cx="8520600" cy="161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One user, one item, one rating</a:t>
            </a:r>
            <a:endParaRPr/>
          </a:p>
        </p:txBody>
      </p:sp>
      <p:pic>
        <p:nvPicPr>
          <p:cNvPr id="1937" name="Google Shape;1937;p142"/>
          <p:cNvPicPr preferRelativeResize="0"/>
          <p:nvPr/>
        </p:nvPicPr>
        <p:blipFill>
          <a:blip r:embed="rId3">
            <a:alphaModFix/>
          </a:blip>
          <a:stretch>
            <a:fillRect/>
          </a:stretch>
        </p:blipFill>
        <p:spPr>
          <a:xfrm>
            <a:off x="375900" y="1679225"/>
            <a:ext cx="5668327" cy="808775"/>
          </a:xfrm>
          <a:prstGeom prst="rect">
            <a:avLst/>
          </a:prstGeom>
          <a:noFill/>
          <a:ln>
            <a:noFill/>
          </a:ln>
        </p:spPr>
      </p:pic>
      <p:pic>
        <p:nvPicPr>
          <p:cNvPr id="1938" name="Google Shape;1938;p142"/>
          <p:cNvPicPr preferRelativeResize="0"/>
          <p:nvPr/>
        </p:nvPicPr>
        <p:blipFill>
          <a:blip r:embed="rId4">
            <a:alphaModFix/>
          </a:blip>
          <a:stretch>
            <a:fillRect/>
          </a:stretch>
        </p:blipFill>
        <p:spPr>
          <a:xfrm>
            <a:off x="4330037" y="4357862"/>
            <a:ext cx="241075" cy="241075"/>
          </a:xfrm>
          <a:prstGeom prst="rect">
            <a:avLst/>
          </a:prstGeom>
          <a:noFill/>
          <a:ln>
            <a:noFill/>
          </a:ln>
        </p:spPr>
      </p:pic>
      <p:pic>
        <p:nvPicPr>
          <p:cNvPr id="1939" name="Google Shape;1939;p142"/>
          <p:cNvPicPr preferRelativeResize="0"/>
          <p:nvPr/>
        </p:nvPicPr>
        <p:blipFill>
          <a:blip r:embed="rId5">
            <a:alphaModFix/>
          </a:blip>
          <a:stretch>
            <a:fillRect/>
          </a:stretch>
        </p:blipFill>
        <p:spPr>
          <a:xfrm>
            <a:off x="3776250" y="3598438"/>
            <a:ext cx="287000" cy="241074"/>
          </a:xfrm>
          <a:prstGeom prst="rect">
            <a:avLst/>
          </a:prstGeom>
          <a:noFill/>
          <a:ln>
            <a:noFill/>
          </a:ln>
        </p:spPr>
      </p:pic>
      <p:pic>
        <p:nvPicPr>
          <p:cNvPr id="1940" name="Google Shape;1940;p142"/>
          <p:cNvPicPr preferRelativeResize="0"/>
          <p:nvPr/>
        </p:nvPicPr>
        <p:blipFill>
          <a:blip r:embed="rId6">
            <a:alphaModFix/>
          </a:blip>
          <a:stretch>
            <a:fillRect/>
          </a:stretch>
        </p:blipFill>
        <p:spPr>
          <a:xfrm>
            <a:off x="4789812" y="3598437"/>
            <a:ext cx="241075" cy="241075"/>
          </a:xfrm>
          <a:prstGeom prst="rect">
            <a:avLst/>
          </a:prstGeom>
          <a:noFill/>
          <a:ln>
            <a:noFill/>
          </a:ln>
        </p:spPr>
      </p:pic>
      <p:pic>
        <p:nvPicPr>
          <p:cNvPr id="1941" name="Google Shape;1941;p142"/>
          <p:cNvPicPr preferRelativeResize="0"/>
          <p:nvPr/>
        </p:nvPicPr>
        <p:blipFill>
          <a:blip r:embed="rId7">
            <a:alphaModFix/>
          </a:blip>
          <a:stretch>
            <a:fillRect/>
          </a:stretch>
        </p:blipFill>
        <p:spPr>
          <a:xfrm>
            <a:off x="6044225" y="4317625"/>
            <a:ext cx="204800" cy="326707"/>
          </a:xfrm>
          <a:prstGeom prst="rect">
            <a:avLst/>
          </a:prstGeom>
          <a:noFill/>
          <a:ln>
            <a:noFill/>
          </a:ln>
        </p:spPr>
      </p:pic>
      <p:pic>
        <p:nvPicPr>
          <p:cNvPr id="1942" name="Google Shape;1942;p142"/>
          <p:cNvPicPr preferRelativeResize="0"/>
          <p:nvPr/>
        </p:nvPicPr>
        <p:blipFill>
          <a:blip r:embed="rId8">
            <a:alphaModFix/>
          </a:blip>
          <a:stretch>
            <a:fillRect/>
          </a:stretch>
        </p:blipFill>
        <p:spPr>
          <a:xfrm>
            <a:off x="4585000" y="2800896"/>
            <a:ext cx="204800" cy="204779"/>
          </a:xfrm>
          <a:prstGeom prst="rect">
            <a:avLst/>
          </a:prstGeom>
          <a:noFill/>
          <a:ln>
            <a:noFill/>
          </a:ln>
        </p:spPr>
      </p:pic>
      <p:sp>
        <p:nvSpPr>
          <p:cNvPr id="1943" name="Google Shape;1943;p142"/>
          <p:cNvSpPr/>
          <p:nvPr/>
        </p:nvSpPr>
        <p:spPr>
          <a:xfrm>
            <a:off x="5831650" y="4395888"/>
            <a:ext cx="165000" cy="1650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4" name="Google Shape;1944;p142"/>
          <p:cNvCxnSpPr>
            <a:endCxn id="1934" idx="6"/>
          </p:cNvCxnSpPr>
          <p:nvPr/>
        </p:nvCxnSpPr>
        <p:spPr>
          <a:xfrm flipH="1">
            <a:off x="4653250" y="4478575"/>
            <a:ext cx="1178400" cy="2400"/>
          </a:xfrm>
          <a:prstGeom prst="straightConnector1">
            <a:avLst/>
          </a:prstGeom>
          <a:noFill/>
          <a:ln cap="flat" cmpd="sng" w="19050">
            <a:solidFill>
              <a:srgbClr val="0000FF"/>
            </a:solidFill>
            <a:prstDash val="solid"/>
            <a:round/>
            <a:headEnd len="med" w="med" type="none"/>
            <a:tailEnd len="med" w="med" type="triangle"/>
          </a:ln>
        </p:spPr>
      </p:cxnSp>
      <p:cxnSp>
        <p:nvCxnSpPr>
          <p:cNvPr id="1945" name="Google Shape;1945;p142"/>
          <p:cNvCxnSpPr>
            <a:stCxn id="1933" idx="4"/>
            <a:endCxn id="1934" idx="1"/>
          </p:cNvCxnSpPr>
          <p:nvPr/>
        </p:nvCxnSpPr>
        <p:spPr>
          <a:xfrm>
            <a:off x="3919750" y="3919075"/>
            <a:ext cx="391800" cy="420300"/>
          </a:xfrm>
          <a:prstGeom prst="straightConnector1">
            <a:avLst/>
          </a:prstGeom>
          <a:noFill/>
          <a:ln cap="flat" cmpd="sng" w="19050">
            <a:solidFill>
              <a:srgbClr val="0000FF"/>
            </a:solidFill>
            <a:prstDash val="solid"/>
            <a:round/>
            <a:headEnd len="med" w="med" type="none"/>
            <a:tailEnd len="med" w="med" type="triangle"/>
          </a:ln>
        </p:spPr>
      </p:cxnSp>
      <p:cxnSp>
        <p:nvCxnSpPr>
          <p:cNvPr id="1946" name="Google Shape;1946;p142"/>
          <p:cNvCxnSpPr>
            <a:endCxn id="1934" idx="7"/>
          </p:cNvCxnSpPr>
          <p:nvPr/>
        </p:nvCxnSpPr>
        <p:spPr>
          <a:xfrm flipH="1">
            <a:off x="4594642" y="3919183"/>
            <a:ext cx="315600" cy="420300"/>
          </a:xfrm>
          <a:prstGeom prst="straightConnector1">
            <a:avLst/>
          </a:prstGeom>
          <a:noFill/>
          <a:ln cap="flat" cmpd="sng" w="19050">
            <a:solidFill>
              <a:srgbClr val="0000FF"/>
            </a:solidFill>
            <a:prstDash val="solid"/>
            <a:round/>
            <a:headEnd len="med" w="med" type="none"/>
            <a:tailEnd len="med" w="med" type="triangle"/>
          </a:ln>
        </p:spPr>
      </p:cxnSp>
      <p:sp>
        <p:nvSpPr>
          <p:cNvPr id="1947" name="Google Shape;1947;p142"/>
          <p:cNvSpPr/>
          <p:nvPr/>
        </p:nvSpPr>
        <p:spPr>
          <a:xfrm>
            <a:off x="4368063" y="2899413"/>
            <a:ext cx="165000" cy="1650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8" name="Google Shape;1948;p142"/>
          <p:cNvCxnSpPr>
            <a:stCxn id="1947" idx="3"/>
            <a:endCxn id="1933" idx="0"/>
          </p:cNvCxnSpPr>
          <p:nvPr/>
        </p:nvCxnSpPr>
        <p:spPr>
          <a:xfrm flipH="1">
            <a:off x="3919726" y="3040249"/>
            <a:ext cx="472500" cy="478500"/>
          </a:xfrm>
          <a:prstGeom prst="straightConnector1">
            <a:avLst/>
          </a:prstGeom>
          <a:noFill/>
          <a:ln cap="flat" cmpd="sng" w="19050">
            <a:solidFill>
              <a:srgbClr val="0000FF"/>
            </a:solidFill>
            <a:prstDash val="solid"/>
            <a:round/>
            <a:headEnd len="med" w="med" type="none"/>
            <a:tailEnd len="med" w="med" type="triangle"/>
          </a:ln>
        </p:spPr>
      </p:cxnSp>
      <p:cxnSp>
        <p:nvCxnSpPr>
          <p:cNvPr id="1949" name="Google Shape;1949;p142"/>
          <p:cNvCxnSpPr>
            <a:stCxn id="1947" idx="5"/>
            <a:endCxn id="1932" idx="0"/>
          </p:cNvCxnSpPr>
          <p:nvPr/>
        </p:nvCxnSpPr>
        <p:spPr>
          <a:xfrm>
            <a:off x="4508899" y="3040249"/>
            <a:ext cx="401400" cy="478500"/>
          </a:xfrm>
          <a:prstGeom prst="straightConnector1">
            <a:avLst/>
          </a:prstGeom>
          <a:noFill/>
          <a:ln cap="flat" cmpd="sng" w="19050">
            <a:solidFill>
              <a:srgbClr val="0000FF"/>
            </a:solidFill>
            <a:prstDash val="solid"/>
            <a:round/>
            <a:headEnd len="med" w="med" type="none"/>
            <a:tailEnd len="med" w="med" type="triangle"/>
          </a:ln>
        </p:spPr>
      </p:cxnSp>
      <p:sp>
        <p:nvSpPr>
          <p:cNvPr id="1950" name="Google Shape;1950;p1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joint density</a:t>
            </a:r>
            <a:endParaRPr/>
          </a:p>
        </p:txBody>
      </p:sp>
      <p:pic>
        <p:nvPicPr>
          <p:cNvPr id="1956" name="Google Shape;1956;p143"/>
          <p:cNvPicPr preferRelativeResize="0"/>
          <p:nvPr/>
        </p:nvPicPr>
        <p:blipFill>
          <a:blip r:embed="rId3">
            <a:alphaModFix/>
          </a:blip>
          <a:stretch>
            <a:fillRect/>
          </a:stretch>
        </p:blipFill>
        <p:spPr>
          <a:xfrm>
            <a:off x="486575" y="1169301"/>
            <a:ext cx="5174799" cy="738375"/>
          </a:xfrm>
          <a:prstGeom prst="rect">
            <a:avLst/>
          </a:prstGeom>
          <a:noFill/>
          <a:ln>
            <a:noFill/>
          </a:ln>
        </p:spPr>
      </p:pic>
      <p:pic>
        <p:nvPicPr>
          <p:cNvPr id="1957" name="Google Shape;1957;p143"/>
          <p:cNvPicPr preferRelativeResize="0"/>
          <p:nvPr/>
        </p:nvPicPr>
        <p:blipFill>
          <a:blip r:embed="rId4">
            <a:alphaModFix/>
          </a:blip>
          <a:stretch>
            <a:fillRect/>
          </a:stretch>
        </p:blipFill>
        <p:spPr>
          <a:xfrm>
            <a:off x="235500" y="2638625"/>
            <a:ext cx="2162350" cy="2124433"/>
          </a:xfrm>
          <a:prstGeom prst="rect">
            <a:avLst/>
          </a:prstGeom>
          <a:noFill/>
          <a:ln>
            <a:noFill/>
          </a:ln>
        </p:spPr>
      </p:pic>
      <p:pic>
        <p:nvPicPr>
          <p:cNvPr id="1958" name="Google Shape;1958;p143"/>
          <p:cNvPicPr preferRelativeResize="0"/>
          <p:nvPr/>
        </p:nvPicPr>
        <p:blipFill>
          <a:blip r:embed="rId5">
            <a:alphaModFix/>
          </a:blip>
          <a:stretch>
            <a:fillRect/>
          </a:stretch>
        </p:blipFill>
        <p:spPr>
          <a:xfrm>
            <a:off x="2402119" y="2638625"/>
            <a:ext cx="2162342" cy="2124425"/>
          </a:xfrm>
          <a:prstGeom prst="rect">
            <a:avLst/>
          </a:prstGeom>
          <a:noFill/>
          <a:ln>
            <a:noFill/>
          </a:ln>
        </p:spPr>
      </p:pic>
      <p:pic>
        <p:nvPicPr>
          <p:cNvPr id="1959" name="Google Shape;1959;p143"/>
          <p:cNvPicPr preferRelativeResize="0"/>
          <p:nvPr/>
        </p:nvPicPr>
        <p:blipFill>
          <a:blip r:embed="rId6">
            <a:alphaModFix/>
          </a:blip>
          <a:stretch>
            <a:fillRect/>
          </a:stretch>
        </p:blipFill>
        <p:spPr>
          <a:xfrm>
            <a:off x="6735350" y="2638625"/>
            <a:ext cx="2162350" cy="2124433"/>
          </a:xfrm>
          <a:prstGeom prst="rect">
            <a:avLst/>
          </a:prstGeom>
          <a:noFill/>
          <a:ln>
            <a:noFill/>
          </a:ln>
        </p:spPr>
      </p:pic>
      <p:pic>
        <p:nvPicPr>
          <p:cNvPr id="1960" name="Google Shape;1960;p143"/>
          <p:cNvPicPr preferRelativeResize="0"/>
          <p:nvPr/>
        </p:nvPicPr>
        <p:blipFill>
          <a:blip r:embed="rId7">
            <a:alphaModFix/>
          </a:blip>
          <a:stretch>
            <a:fillRect/>
          </a:stretch>
        </p:blipFill>
        <p:spPr>
          <a:xfrm>
            <a:off x="4568731" y="2638625"/>
            <a:ext cx="2162350" cy="2124425"/>
          </a:xfrm>
          <a:prstGeom prst="rect">
            <a:avLst/>
          </a:prstGeom>
          <a:noFill/>
          <a:ln>
            <a:noFill/>
          </a:ln>
        </p:spPr>
      </p:pic>
      <p:sp>
        <p:nvSpPr>
          <p:cNvPr id="1961" name="Google Shape;1961;p143"/>
          <p:cNvSpPr txBox="1"/>
          <p:nvPr/>
        </p:nvSpPr>
        <p:spPr>
          <a:xfrm>
            <a:off x="410375" y="2158725"/>
            <a:ext cx="324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Increasing          …</a:t>
            </a:r>
            <a:endParaRPr>
              <a:latin typeface="Helvetica Neue"/>
              <a:ea typeface="Helvetica Neue"/>
              <a:cs typeface="Helvetica Neue"/>
              <a:sym typeface="Helvetica Neue"/>
            </a:endParaRPr>
          </a:p>
        </p:txBody>
      </p:sp>
      <p:pic>
        <p:nvPicPr>
          <p:cNvPr id="1962" name="Google Shape;1962;p143"/>
          <p:cNvPicPr preferRelativeResize="0"/>
          <p:nvPr/>
        </p:nvPicPr>
        <p:blipFill>
          <a:blip r:embed="rId8">
            <a:alphaModFix/>
          </a:blip>
          <a:stretch>
            <a:fillRect/>
          </a:stretch>
        </p:blipFill>
        <p:spPr>
          <a:xfrm>
            <a:off x="1435675" y="2240100"/>
            <a:ext cx="237450" cy="237450"/>
          </a:xfrm>
          <a:prstGeom prst="rect">
            <a:avLst/>
          </a:prstGeom>
          <a:noFill/>
          <a:ln>
            <a:noFill/>
          </a:ln>
        </p:spPr>
      </p:pic>
      <p:pic>
        <p:nvPicPr>
          <p:cNvPr id="1963" name="Google Shape;1963;p143"/>
          <p:cNvPicPr preferRelativeResize="0"/>
          <p:nvPr/>
        </p:nvPicPr>
        <p:blipFill>
          <a:blip r:embed="rId9">
            <a:alphaModFix/>
          </a:blip>
          <a:stretch>
            <a:fillRect/>
          </a:stretch>
        </p:blipFill>
        <p:spPr>
          <a:xfrm>
            <a:off x="7661054" y="2305702"/>
            <a:ext cx="1171250" cy="332923"/>
          </a:xfrm>
          <a:prstGeom prst="rect">
            <a:avLst/>
          </a:prstGeom>
          <a:noFill/>
          <a:ln>
            <a:noFill/>
          </a:ln>
        </p:spPr>
      </p:pic>
      <p:sp>
        <p:nvSpPr>
          <p:cNvPr id="1964" name="Google Shape;1964;p1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144"/>
          <p:cNvSpPr txBox="1"/>
          <p:nvPr/>
        </p:nvSpPr>
        <p:spPr>
          <a:xfrm>
            <a:off x="410375" y="1930125"/>
            <a:ext cx="324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a:ea typeface="Helvetica Neue"/>
                <a:cs typeface="Helvetica Neue"/>
                <a:sym typeface="Helvetica Neue"/>
              </a:rPr>
              <a:t>Increasing</a:t>
            </a:r>
            <a:r>
              <a:rPr lang="en-GB">
                <a:latin typeface="Helvetica Neue"/>
                <a:ea typeface="Helvetica Neue"/>
                <a:cs typeface="Helvetica Neue"/>
                <a:sym typeface="Helvetica Neue"/>
              </a:rPr>
              <a:t>       …</a:t>
            </a:r>
            <a:endParaRPr>
              <a:latin typeface="Helvetica Neue"/>
              <a:ea typeface="Helvetica Neue"/>
              <a:cs typeface="Helvetica Neue"/>
              <a:sym typeface="Helvetica Neue"/>
            </a:endParaRPr>
          </a:p>
        </p:txBody>
      </p:sp>
      <p:sp>
        <p:nvSpPr>
          <p:cNvPr id="1970" name="Google Shape;1970;p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joint density</a:t>
            </a:r>
            <a:endParaRPr/>
          </a:p>
        </p:txBody>
      </p:sp>
      <p:pic>
        <p:nvPicPr>
          <p:cNvPr id="1971" name="Google Shape;1971;p144"/>
          <p:cNvPicPr preferRelativeResize="0"/>
          <p:nvPr/>
        </p:nvPicPr>
        <p:blipFill>
          <a:blip r:embed="rId3">
            <a:alphaModFix/>
          </a:blip>
          <a:stretch>
            <a:fillRect/>
          </a:stretch>
        </p:blipFill>
        <p:spPr>
          <a:xfrm>
            <a:off x="486575" y="1169301"/>
            <a:ext cx="5174799" cy="738375"/>
          </a:xfrm>
          <a:prstGeom prst="rect">
            <a:avLst/>
          </a:prstGeom>
          <a:noFill/>
          <a:ln>
            <a:noFill/>
          </a:ln>
        </p:spPr>
      </p:pic>
      <p:pic>
        <p:nvPicPr>
          <p:cNvPr id="1972" name="Google Shape;1972;p144"/>
          <p:cNvPicPr preferRelativeResize="0"/>
          <p:nvPr/>
        </p:nvPicPr>
        <p:blipFill>
          <a:blip r:embed="rId4">
            <a:alphaModFix/>
          </a:blip>
          <a:stretch>
            <a:fillRect/>
          </a:stretch>
        </p:blipFill>
        <p:spPr>
          <a:xfrm>
            <a:off x="7661054" y="2077102"/>
            <a:ext cx="1171250" cy="332923"/>
          </a:xfrm>
          <a:prstGeom prst="rect">
            <a:avLst/>
          </a:prstGeom>
          <a:noFill/>
          <a:ln>
            <a:noFill/>
          </a:ln>
        </p:spPr>
      </p:pic>
      <p:pic>
        <p:nvPicPr>
          <p:cNvPr id="1973" name="Google Shape;1973;p144"/>
          <p:cNvPicPr preferRelativeResize="0"/>
          <p:nvPr/>
        </p:nvPicPr>
        <p:blipFill>
          <a:blip r:embed="rId5">
            <a:alphaModFix/>
          </a:blip>
          <a:stretch>
            <a:fillRect/>
          </a:stretch>
        </p:blipFill>
        <p:spPr>
          <a:xfrm>
            <a:off x="1391963" y="2019838"/>
            <a:ext cx="220763" cy="220763"/>
          </a:xfrm>
          <a:prstGeom prst="rect">
            <a:avLst/>
          </a:prstGeom>
          <a:noFill/>
          <a:ln>
            <a:noFill/>
          </a:ln>
        </p:spPr>
      </p:pic>
      <p:pic>
        <p:nvPicPr>
          <p:cNvPr id="1974" name="Google Shape;1974;p144"/>
          <p:cNvPicPr preferRelativeResize="0"/>
          <p:nvPr/>
        </p:nvPicPr>
        <p:blipFill>
          <a:blip r:embed="rId6">
            <a:alphaModFix/>
          </a:blip>
          <a:stretch>
            <a:fillRect/>
          </a:stretch>
        </p:blipFill>
        <p:spPr>
          <a:xfrm>
            <a:off x="311711" y="2410025"/>
            <a:ext cx="2714625" cy="2667000"/>
          </a:xfrm>
          <a:prstGeom prst="rect">
            <a:avLst/>
          </a:prstGeom>
          <a:noFill/>
          <a:ln>
            <a:noFill/>
          </a:ln>
        </p:spPr>
      </p:pic>
      <p:sp>
        <p:nvSpPr>
          <p:cNvPr id="1975" name="Google Shape;1975;p144"/>
          <p:cNvSpPr txBox="1"/>
          <p:nvPr/>
        </p:nvSpPr>
        <p:spPr>
          <a:xfrm>
            <a:off x="486575" y="4624775"/>
            <a:ext cx="386100" cy="40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0</a:t>
            </a:r>
            <a:endParaRPr>
              <a:latin typeface="Helvetica Neue"/>
              <a:ea typeface="Helvetica Neue"/>
              <a:cs typeface="Helvetica Neue"/>
              <a:sym typeface="Helvetica Neue"/>
            </a:endParaRPr>
          </a:p>
        </p:txBody>
      </p:sp>
      <p:pic>
        <p:nvPicPr>
          <p:cNvPr id="1976" name="Google Shape;1976;p144"/>
          <p:cNvPicPr preferRelativeResize="0"/>
          <p:nvPr/>
        </p:nvPicPr>
        <p:blipFill>
          <a:blip r:embed="rId7">
            <a:alphaModFix/>
          </a:blip>
          <a:stretch>
            <a:fillRect/>
          </a:stretch>
        </p:blipFill>
        <p:spPr>
          <a:xfrm>
            <a:off x="3026325" y="2376787"/>
            <a:ext cx="2782287" cy="2733475"/>
          </a:xfrm>
          <a:prstGeom prst="rect">
            <a:avLst/>
          </a:prstGeom>
          <a:noFill/>
          <a:ln>
            <a:noFill/>
          </a:ln>
        </p:spPr>
      </p:pic>
      <p:pic>
        <p:nvPicPr>
          <p:cNvPr id="1977" name="Google Shape;1977;p144"/>
          <p:cNvPicPr preferRelativeResize="0"/>
          <p:nvPr/>
        </p:nvPicPr>
        <p:blipFill>
          <a:blip r:embed="rId8">
            <a:alphaModFix/>
          </a:blip>
          <a:stretch>
            <a:fillRect/>
          </a:stretch>
        </p:blipFill>
        <p:spPr>
          <a:xfrm>
            <a:off x="5873895" y="2376800"/>
            <a:ext cx="2847555" cy="2797600"/>
          </a:xfrm>
          <a:prstGeom prst="rect">
            <a:avLst/>
          </a:prstGeom>
          <a:noFill/>
          <a:ln>
            <a:noFill/>
          </a:ln>
        </p:spPr>
      </p:pic>
      <p:sp>
        <p:nvSpPr>
          <p:cNvPr id="1978" name="Google Shape;1978;p144"/>
          <p:cNvSpPr txBox="1"/>
          <p:nvPr/>
        </p:nvSpPr>
        <p:spPr>
          <a:xfrm>
            <a:off x="3229775" y="4624775"/>
            <a:ext cx="386100" cy="40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1</a:t>
            </a:r>
            <a:endParaRPr>
              <a:latin typeface="Helvetica Neue"/>
              <a:ea typeface="Helvetica Neue"/>
              <a:cs typeface="Helvetica Neue"/>
              <a:sym typeface="Helvetica Neue"/>
            </a:endParaRPr>
          </a:p>
        </p:txBody>
      </p:sp>
      <p:sp>
        <p:nvSpPr>
          <p:cNvPr id="1979" name="Google Shape;1979;p144"/>
          <p:cNvSpPr txBox="1"/>
          <p:nvPr/>
        </p:nvSpPr>
        <p:spPr>
          <a:xfrm>
            <a:off x="6043625" y="4624775"/>
            <a:ext cx="386100" cy="400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2</a:t>
            </a:r>
            <a:endParaRPr>
              <a:latin typeface="Helvetica Neue"/>
              <a:ea typeface="Helvetica Neue"/>
              <a:cs typeface="Helvetica Neue"/>
              <a:sym typeface="Helvetica Neue"/>
            </a:endParaRPr>
          </a:p>
        </p:txBody>
      </p:sp>
      <p:sp>
        <p:nvSpPr>
          <p:cNvPr id="1980" name="Google Shape;1980;p1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1984" name="Shape 1984"/>
        <p:cNvGrpSpPr/>
        <p:nvPr/>
      </p:nvGrpSpPr>
      <p:grpSpPr>
        <a:xfrm>
          <a:off x="0" y="0"/>
          <a:ext cx="0" cy="0"/>
          <a:chOff x="0" y="0"/>
          <a:chExt cx="0" cy="0"/>
        </a:xfrm>
      </p:grpSpPr>
      <p:pic>
        <p:nvPicPr>
          <p:cNvPr id="1985" name="Google Shape;1985;p145"/>
          <p:cNvPicPr preferRelativeResize="0"/>
          <p:nvPr/>
        </p:nvPicPr>
        <p:blipFill>
          <a:blip r:embed="rId3">
            <a:alphaModFix amt="52999"/>
          </a:blip>
          <a:stretch>
            <a:fillRect/>
          </a:stretch>
        </p:blipFill>
        <p:spPr>
          <a:xfrm>
            <a:off x="-545750" y="-1014075"/>
            <a:ext cx="10230400" cy="6988425"/>
          </a:xfrm>
          <a:prstGeom prst="rect">
            <a:avLst/>
          </a:prstGeom>
          <a:noFill/>
          <a:ln>
            <a:noFill/>
          </a:ln>
        </p:spPr>
      </p:pic>
      <p:sp>
        <p:nvSpPr>
          <p:cNvPr id="1986" name="Google Shape;1986;p1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200">
                <a:solidFill>
                  <a:schemeClr val="lt1"/>
                </a:solidFill>
              </a:rPr>
              <a:t>Class practical</a:t>
            </a:r>
            <a:endParaRPr sz="4200">
              <a:solidFill>
                <a:schemeClr val="lt1"/>
              </a:solidFill>
            </a:endParaRPr>
          </a:p>
          <a:p>
            <a:pPr indent="0" lvl="0" marL="0" rtl="0" algn="ctr">
              <a:spcBef>
                <a:spcPts val="0"/>
              </a:spcBef>
              <a:spcAft>
                <a:spcPts val="0"/>
              </a:spcAft>
              <a:buNone/>
            </a:pPr>
            <a:r>
              <a:t/>
            </a:r>
            <a:endParaRPr sz="4200">
              <a:solidFill>
                <a:schemeClr val="lt1"/>
              </a:solidFill>
            </a:endParaRPr>
          </a:p>
          <a:p>
            <a:pPr indent="0" lvl="0" marL="0" rtl="0" algn="ctr">
              <a:spcBef>
                <a:spcPts val="0"/>
              </a:spcBef>
              <a:spcAft>
                <a:spcPts val="0"/>
              </a:spcAft>
              <a:buNone/>
            </a:pPr>
            <a:r>
              <a:rPr lang="en-GB" sz="3000">
                <a:solidFill>
                  <a:schemeClr val="lt1"/>
                </a:solidFill>
              </a:rPr>
              <a:t>Understanding the joint density</a:t>
            </a:r>
            <a:endParaRPr sz="3000">
              <a:solidFill>
                <a:schemeClr val="lt1"/>
              </a:solidFill>
            </a:endParaRPr>
          </a:p>
        </p:txBody>
      </p:sp>
      <p:sp>
        <p:nvSpPr>
          <p:cNvPr id="1987" name="Google Shape;1987;p1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1" name="Shape 1991"/>
        <p:cNvGrpSpPr/>
        <p:nvPr/>
      </p:nvGrpSpPr>
      <p:grpSpPr>
        <a:xfrm>
          <a:off x="0" y="0"/>
          <a:ext cx="0" cy="0"/>
          <a:chOff x="0" y="0"/>
          <a:chExt cx="0" cy="0"/>
        </a:xfrm>
      </p:grpSpPr>
      <p:sp>
        <p:nvSpPr>
          <p:cNvPr id="1992" name="Google Shape;1992;p1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Recreate the figures :)</a:t>
            </a:r>
            <a:endParaRPr sz="2500"/>
          </a:p>
        </p:txBody>
      </p:sp>
      <p:sp>
        <p:nvSpPr>
          <p:cNvPr id="1993" name="Google Shape;1993;p1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994" name="Google Shape;1994;p1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ourier New"/>
                <a:ea typeface="Courier New"/>
                <a:cs typeface="Courier New"/>
                <a:sym typeface="Courier New"/>
              </a:rPr>
              <a:t>u = np.arange(-5, 5, 0.25)</a:t>
            </a:r>
            <a:endParaRPr>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lang="en-GB">
                <a:latin typeface="Courier New"/>
                <a:ea typeface="Courier New"/>
                <a:cs typeface="Courier New"/>
                <a:sym typeface="Courier New"/>
              </a:rPr>
              <a:t>v = np.arange(-5, 5, 0.25)</a:t>
            </a:r>
            <a:endParaRPr>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lang="en-GB">
                <a:latin typeface="Courier New"/>
                <a:ea typeface="Courier New"/>
                <a:cs typeface="Courier New"/>
                <a:sym typeface="Courier New"/>
              </a:rPr>
              <a:t>U, V = np.meshgrid(u, v)</a:t>
            </a:r>
            <a:endParaRPr>
              <a:latin typeface="Courier New"/>
              <a:ea typeface="Courier New"/>
              <a:cs typeface="Courier New"/>
              <a:sym typeface="Courier New"/>
            </a:endParaRPr>
          </a:p>
          <a:p>
            <a:pPr indent="0" lvl="0" marL="0" rtl="0" algn="l">
              <a:spcBef>
                <a:spcPts val="1600"/>
              </a:spcBef>
              <a:spcAft>
                <a:spcPts val="0"/>
              </a:spcAft>
              <a:buNone/>
            </a:pPr>
            <a:r>
              <a:rPr lang="en-GB">
                <a:latin typeface="Courier New"/>
                <a:ea typeface="Courier New"/>
                <a:cs typeface="Courier New"/>
                <a:sym typeface="Courier New"/>
              </a:rPr>
              <a:t>P = np.exp(- 0.5 * </a:t>
            </a:r>
            <a:r>
              <a:rPr lang="en-GB">
                <a:highlight>
                  <a:schemeClr val="accent6"/>
                </a:highlight>
                <a:latin typeface="Courier New"/>
                <a:ea typeface="Courier New"/>
                <a:cs typeface="Courier New"/>
                <a:sym typeface="Courier New"/>
              </a:rPr>
              <a:t>tau * (U**2 + V**2)</a:t>
            </a:r>
            <a:r>
              <a:rPr lang="en-GB">
                <a:latin typeface="Courier New"/>
                <a:ea typeface="Courier New"/>
                <a:cs typeface="Courier New"/>
                <a:sym typeface="Courier New"/>
              </a:rPr>
              <a:t> </a:t>
            </a:r>
            <a:r>
              <a:rPr lang="en-GB">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lang="en-GB">
                <a:latin typeface="Courier New"/>
                <a:ea typeface="Courier New"/>
                <a:cs typeface="Courier New"/>
                <a:sym typeface="Courier New"/>
              </a:rPr>
              <a:t># correct and fill in ...!</a:t>
            </a:r>
            <a:endParaRPr>
              <a:latin typeface="Courier New"/>
              <a:ea typeface="Courier New"/>
              <a:cs typeface="Courier New"/>
              <a:sym typeface="Courier New"/>
            </a:endParaRPr>
          </a:p>
          <a:p>
            <a:pPr indent="0" lvl="0" marL="0" rtl="0" algn="l">
              <a:spcBef>
                <a:spcPts val="1600"/>
              </a:spcBef>
              <a:spcAft>
                <a:spcPts val="1600"/>
              </a:spcAft>
              <a:buNone/>
            </a:pPr>
            <a:r>
              <a:rPr lang="en-GB">
                <a:latin typeface="Courier New"/>
                <a:ea typeface="Courier New"/>
                <a:cs typeface="Courier New"/>
                <a:sym typeface="Courier New"/>
              </a:rPr>
              <a:t>surf = plt.contourf(U, V, P, </a:t>
            </a:r>
            <a:r>
              <a:rPr lang="en-GB">
                <a:latin typeface="Courier New"/>
                <a:ea typeface="Courier New"/>
                <a:cs typeface="Courier New"/>
                <a:sym typeface="Courier New"/>
              </a:rPr>
              <a:t>...</a:t>
            </a:r>
            <a:r>
              <a:rPr lang="en-GB">
                <a:latin typeface="Courier New"/>
                <a:ea typeface="Courier New"/>
                <a:cs typeface="Courier New"/>
                <a:sym typeface="Courier New"/>
              </a:rPr>
              <a:t>)</a:t>
            </a:r>
            <a:endParaRPr>
              <a:latin typeface="Courier New"/>
              <a:ea typeface="Courier New"/>
              <a:cs typeface="Courier New"/>
              <a:sym typeface="Courier New"/>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98" name="Shape 1998"/>
        <p:cNvGrpSpPr/>
        <p:nvPr/>
      </p:nvGrpSpPr>
      <p:grpSpPr>
        <a:xfrm>
          <a:off x="0" y="0"/>
          <a:ext cx="0" cy="0"/>
          <a:chOff x="0" y="0"/>
          <a:chExt cx="0" cy="0"/>
        </a:xfrm>
      </p:grpSpPr>
      <p:sp>
        <p:nvSpPr>
          <p:cNvPr id="1999" name="Google Shape;1999;p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47"/>
          <p:cNvSpPr txBox="1"/>
          <p:nvPr>
            <p:ph idx="1" type="body"/>
          </p:nvPr>
        </p:nvSpPr>
        <p:spPr>
          <a:xfrm>
            <a:off x="311700" y="337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scratch space for lecture</a:t>
            </a:r>
            <a:endParaRPr/>
          </a:p>
        </p:txBody>
      </p:sp>
      <p:sp>
        <p:nvSpPr>
          <p:cNvPr id="2001" name="Google Shape;2001;p1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14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Variational Bayes</a:t>
            </a:r>
            <a:endParaRPr/>
          </a:p>
        </p:txBody>
      </p:sp>
      <p:sp>
        <p:nvSpPr>
          <p:cNvPr id="2007" name="Google Shape;2007;p1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1"/>
          <p:cNvSpPr txBox="1"/>
          <p:nvPr>
            <p:ph type="title"/>
          </p:nvPr>
        </p:nvSpPr>
        <p:spPr>
          <a:xfrm>
            <a:off x="325406"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GB"/>
              <a:t>Netflix Prize Timeline</a:t>
            </a:r>
            <a:endParaRPr/>
          </a:p>
        </p:txBody>
      </p:sp>
      <p:sp>
        <p:nvSpPr>
          <p:cNvPr id="221" name="Google Shape;221;p41"/>
          <p:cNvSpPr txBox="1"/>
          <p:nvPr>
            <p:ph idx="1" type="body"/>
          </p:nvPr>
        </p:nvSpPr>
        <p:spPr>
          <a:xfrm>
            <a:off x="931894" y="742950"/>
            <a:ext cx="7675800" cy="4229100"/>
          </a:xfrm>
          <a:prstGeom prst="rect">
            <a:avLst/>
          </a:prstGeom>
          <a:noFill/>
          <a:ln>
            <a:noFill/>
          </a:ln>
        </p:spPr>
        <p:txBody>
          <a:bodyPr anchorCtr="0" anchor="t" bIns="34275" lIns="68575" spcFirstLastPara="1" rIns="68575" wrap="square" tIns="34275">
            <a:normAutofit fontScale="62500" lnSpcReduction="20000"/>
          </a:bodyPr>
          <a:lstStyle/>
          <a:p>
            <a:pPr indent="-88900" lvl="0" marL="177800" rtl="0" algn="l">
              <a:lnSpc>
                <a:spcPct val="90000"/>
              </a:lnSpc>
              <a:spcBef>
                <a:spcPts val="0"/>
              </a:spcBef>
              <a:spcAft>
                <a:spcPts val="0"/>
              </a:spcAft>
              <a:buClr>
                <a:schemeClr val="dk1"/>
              </a:buClr>
              <a:buSzPct val="116666"/>
              <a:buNone/>
            </a:pPr>
            <a:r>
              <a:t/>
            </a:r>
            <a:endParaRPr>
              <a:solidFill>
                <a:schemeClr val="dk1"/>
              </a:solidFill>
            </a:endParaRPr>
          </a:p>
          <a:p>
            <a:pPr indent="-172243" lvl="0" marL="177800" rtl="0" algn="l">
              <a:lnSpc>
                <a:spcPct val="90000"/>
              </a:lnSpc>
              <a:spcBef>
                <a:spcPts val="800"/>
              </a:spcBef>
              <a:spcAft>
                <a:spcPts val="0"/>
              </a:spcAft>
              <a:buClr>
                <a:schemeClr val="dk1"/>
              </a:buClr>
              <a:buSzPct val="116666"/>
              <a:buChar char="●"/>
            </a:pPr>
            <a:r>
              <a:rPr b="1" lang="en-GB" u="sng">
                <a:solidFill>
                  <a:schemeClr val="dk1"/>
                </a:solidFill>
              </a:rPr>
              <a:t>October 2, 2006</a:t>
            </a:r>
            <a:r>
              <a:rPr lang="en-GB">
                <a:solidFill>
                  <a:schemeClr val="dk1"/>
                </a:solidFill>
              </a:rPr>
              <a:t> – Competition started</a:t>
            </a:r>
            <a:endParaRPr/>
          </a:p>
          <a:p>
            <a:pPr indent="-173037" lvl="1" marL="520700" rtl="0" algn="l">
              <a:lnSpc>
                <a:spcPct val="90000"/>
              </a:lnSpc>
              <a:spcBef>
                <a:spcPts val="400"/>
              </a:spcBef>
              <a:spcAft>
                <a:spcPts val="0"/>
              </a:spcAft>
              <a:buClr>
                <a:schemeClr val="dk1"/>
              </a:buClr>
              <a:buSzPct val="128571"/>
              <a:buChar char="○"/>
            </a:pPr>
            <a:r>
              <a:rPr lang="en-GB">
                <a:solidFill>
                  <a:schemeClr val="dk1"/>
                </a:solidFill>
              </a:rPr>
              <a:t>After 6 days: Cinematch was beaten</a:t>
            </a:r>
            <a:endParaRPr/>
          </a:p>
          <a:p>
            <a:pPr indent="-173037" lvl="1" marL="520700" rtl="0" algn="l">
              <a:lnSpc>
                <a:spcPct val="90000"/>
              </a:lnSpc>
              <a:spcBef>
                <a:spcPts val="400"/>
              </a:spcBef>
              <a:spcAft>
                <a:spcPts val="0"/>
              </a:spcAft>
              <a:buClr>
                <a:schemeClr val="dk1"/>
              </a:buClr>
              <a:buSzPct val="128571"/>
              <a:buChar char="○"/>
            </a:pPr>
            <a:r>
              <a:rPr lang="en-GB">
                <a:solidFill>
                  <a:schemeClr val="dk1"/>
                </a:solidFill>
              </a:rPr>
              <a:t>After 1 week: First team qualified for the annual progress prize (1% over Cinematch)</a:t>
            </a:r>
            <a:endParaRPr/>
          </a:p>
          <a:p>
            <a:pPr indent="-173037" lvl="1" marL="520700" rtl="0" algn="l">
              <a:lnSpc>
                <a:spcPct val="90000"/>
              </a:lnSpc>
              <a:spcBef>
                <a:spcPts val="400"/>
              </a:spcBef>
              <a:spcAft>
                <a:spcPts val="0"/>
              </a:spcAft>
              <a:buClr>
                <a:schemeClr val="dk1"/>
              </a:buClr>
              <a:buSzPct val="128571"/>
              <a:buChar char="○"/>
            </a:pPr>
            <a:r>
              <a:rPr lang="en-GB">
                <a:solidFill>
                  <a:schemeClr val="dk1"/>
                </a:solidFill>
              </a:rPr>
              <a:t>After 1 year: Over 40,000 teams from 186 countries have joined </a:t>
            </a:r>
            <a:br>
              <a:rPr lang="en-GB">
                <a:solidFill>
                  <a:schemeClr val="dk1"/>
                </a:solidFill>
              </a:rPr>
            </a:br>
            <a:endParaRPr>
              <a:solidFill>
                <a:schemeClr val="dk1"/>
              </a:solidFill>
            </a:endParaRPr>
          </a:p>
          <a:p>
            <a:pPr indent="-172243" lvl="0" marL="177800" rtl="0" algn="l">
              <a:lnSpc>
                <a:spcPct val="90000"/>
              </a:lnSpc>
              <a:spcBef>
                <a:spcPts val="800"/>
              </a:spcBef>
              <a:spcAft>
                <a:spcPts val="0"/>
              </a:spcAft>
              <a:buClr>
                <a:schemeClr val="dk1"/>
              </a:buClr>
              <a:buSzPct val="116666"/>
              <a:buChar char="●"/>
            </a:pPr>
            <a:r>
              <a:rPr b="1" lang="en-GB" u="sng">
                <a:solidFill>
                  <a:schemeClr val="dk1"/>
                </a:solidFill>
              </a:rPr>
              <a:t>November 13, 2007</a:t>
            </a:r>
            <a:r>
              <a:rPr lang="en-GB">
                <a:solidFill>
                  <a:schemeClr val="dk1"/>
                </a:solidFill>
              </a:rPr>
              <a:t> –Yehuda Koren, Robert Bell and Chris Volinsky from AT&amp;T (</a:t>
            </a:r>
            <a:r>
              <a:rPr i="1" lang="en-GB">
                <a:solidFill>
                  <a:schemeClr val="dk1"/>
                </a:solidFill>
              </a:rPr>
              <a:t>BellKor</a:t>
            </a:r>
            <a:r>
              <a:rPr lang="en-GB">
                <a:solidFill>
                  <a:schemeClr val="dk1"/>
                </a:solidFill>
              </a:rPr>
              <a:t>) received the $50,000 progress prize with RMSE=0.8712 (8.43% improvement)</a:t>
            </a:r>
            <a:endParaRPr/>
          </a:p>
          <a:p>
            <a:pPr indent="-172243" lvl="0" marL="177800" rtl="0" algn="l">
              <a:lnSpc>
                <a:spcPct val="90000"/>
              </a:lnSpc>
              <a:spcBef>
                <a:spcPts val="800"/>
              </a:spcBef>
              <a:spcAft>
                <a:spcPts val="0"/>
              </a:spcAft>
              <a:buClr>
                <a:schemeClr val="dk1"/>
              </a:buClr>
              <a:buSzPct val="116666"/>
              <a:buChar char="●"/>
            </a:pPr>
            <a:r>
              <a:rPr lang="en-GB">
                <a:solidFill>
                  <a:schemeClr val="dk1"/>
                </a:solidFill>
              </a:rPr>
              <a:t>The 2008 progress prize was given to a joint solution by </a:t>
            </a:r>
            <a:r>
              <a:rPr i="1" lang="en-GB">
                <a:solidFill>
                  <a:schemeClr val="dk1"/>
                </a:solidFill>
              </a:rPr>
              <a:t>BellKor</a:t>
            </a:r>
            <a:r>
              <a:rPr lang="en-GB">
                <a:solidFill>
                  <a:schemeClr val="dk1"/>
                </a:solidFill>
              </a:rPr>
              <a:t> and </a:t>
            </a:r>
            <a:r>
              <a:rPr i="1" lang="en-GB">
                <a:solidFill>
                  <a:schemeClr val="dk1"/>
                </a:solidFill>
              </a:rPr>
              <a:t>BigChaos</a:t>
            </a:r>
            <a:r>
              <a:rPr lang="en-GB">
                <a:solidFill>
                  <a:schemeClr val="dk1"/>
                </a:solidFill>
              </a:rPr>
              <a:t> (Andreas Toscher and Michael Jahrer). </a:t>
            </a:r>
            <a:br>
              <a:rPr lang="en-GB">
                <a:solidFill>
                  <a:schemeClr val="dk1"/>
                </a:solidFill>
              </a:rPr>
            </a:br>
            <a:r>
              <a:rPr lang="en-GB">
                <a:solidFill>
                  <a:schemeClr val="dk1"/>
                </a:solidFill>
              </a:rPr>
              <a:t>RMSE=0.8616 and an assemble of 207 predictors sets. </a:t>
            </a:r>
            <a:br>
              <a:rPr lang="en-GB">
                <a:solidFill>
                  <a:schemeClr val="dk1"/>
                </a:solidFill>
              </a:rPr>
            </a:br>
            <a:endParaRPr>
              <a:solidFill>
                <a:schemeClr val="dk1"/>
              </a:solidFill>
            </a:endParaRPr>
          </a:p>
          <a:p>
            <a:pPr indent="-172243" lvl="0" marL="177800" rtl="0" algn="l">
              <a:lnSpc>
                <a:spcPct val="90000"/>
              </a:lnSpc>
              <a:spcBef>
                <a:spcPts val="800"/>
              </a:spcBef>
              <a:spcAft>
                <a:spcPts val="0"/>
              </a:spcAft>
              <a:buClr>
                <a:schemeClr val="dk1"/>
              </a:buClr>
              <a:buSzPct val="116666"/>
              <a:buChar char="●"/>
            </a:pPr>
            <a:r>
              <a:rPr b="1" lang="en-GB" u="sng">
                <a:solidFill>
                  <a:schemeClr val="dk1"/>
                </a:solidFill>
              </a:rPr>
              <a:t>June 26, 2009</a:t>
            </a:r>
            <a:r>
              <a:rPr lang="en-GB">
                <a:solidFill>
                  <a:schemeClr val="dk1"/>
                </a:solidFill>
              </a:rPr>
              <a:t> – A merger of </a:t>
            </a:r>
            <a:r>
              <a:rPr i="1" lang="en-GB">
                <a:solidFill>
                  <a:schemeClr val="dk1"/>
                </a:solidFill>
              </a:rPr>
              <a:t>BellKor</a:t>
            </a:r>
            <a:r>
              <a:rPr lang="en-GB">
                <a:solidFill>
                  <a:schemeClr val="dk1"/>
                </a:solidFill>
              </a:rPr>
              <a:t>, </a:t>
            </a:r>
            <a:r>
              <a:rPr i="1" lang="en-GB">
                <a:solidFill>
                  <a:schemeClr val="dk1"/>
                </a:solidFill>
              </a:rPr>
              <a:t>BigChaos</a:t>
            </a:r>
            <a:r>
              <a:rPr lang="en-GB">
                <a:solidFill>
                  <a:schemeClr val="dk1"/>
                </a:solidFill>
              </a:rPr>
              <a:t> and </a:t>
            </a:r>
            <a:r>
              <a:rPr i="1" lang="en-GB">
                <a:solidFill>
                  <a:schemeClr val="dk1"/>
                </a:solidFill>
              </a:rPr>
              <a:t>Pragmatic Theory</a:t>
            </a:r>
            <a:r>
              <a:rPr lang="en-GB">
                <a:solidFill>
                  <a:schemeClr val="dk1"/>
                </a:solidFill>
              </a:rPr>
              <a:t> achieved a 10.05% improvement over Cinematch. </a:t>
            </a:r>
            <a:br>
              <a:rPr lang="en-GB">
                <a:solidFill>
                  <a:schemeClr val="dk1"/>
                </a:solidFill>
              </a:rPr>
            </a:br>
            <a:r>
              <a:rPr lang="en-GB">
                <a:solidFill>
                  <a:schemeClr val="dk1"/>
                </a:solidFill>
              </a:rPr>
              <a:t>The competition entered a 30-days “last call”  period</a:t>
            </a:r>
            <a:br>
              <a:rPr lang="en-GB">
                <a:solidFill>
                  <a:schemeClr val="dk1"/>
                </a:solidFill>
              </a:rPr>
            </a:br>
            <a:endParaRPr>
              <a:solidFill>
                <a:schemeClr val="dk1"/>
              </a:solidFill>
            </a:endParaRPr>
          </a:p>
          <a:p>
            <a:pPr indent="-172243" lvl="0" marL="177800" rtl="0" algn="l">
              <a:lnSpc>
                <a:spcPct val="90000"/>
              </a:lnSpc>
              <a:spcBef>
                <a:spcPts val="800"/>
              </a:spcBef>
              <a:spcAft>
                <a:spcPts val="0"/>
              </a:spcAft>
              <a:buClr>
                <a:schemeClr val="dk1"/>
              </a:buClr>
              <a:buSzPct val="116666"/>
              <a:buChar char="●"/>
            </a:pPr>
            <a:r>
              <a:rPr b="1" lang="en-GB" u="sng">
                <a:solidFill>
                  <a:schemeClr val="dk1"/>
                </a:solidFill>
              </a:rPr>
              <a:t>July 26, 2009</a:t>
            </a:r>
            <a:r>
              <a:rPr lang="en-GB">
                <a:solidFill>
                  <a:schemeClr val="dk1"/>
                </a:solidFill>
              </a:rPr>
              <a:t> – The competition stopped gathering submissions.</a:t>
            </a:r>
            <a:br>
              <a:rPr lang="en-GB">
                <a:solidFill>
                  <a:schemeClr val="dk1"/>
                </a:solidFill>
              </a:rPr>
            </a:br>
            <a:r>
              <a:rPr lang="en-GB">
                <a:solidFill>
                  <a:schemeClr val="dk1"/>
                </a:solidFill>
              </a:rPr>
              <a:t>The leaderboard showed:</a:t>
            </a:r>
            <a:endParaRPr/>
          </a:p>
          <a:p>
            <a:pPr indent="-376237" lvl="1" marL="723900" rtl="0" algn="l">
              <a:lnSpc>
                <a:spcPct val="90000"/>
              </a:lnSpc>
              <a:spcBef>
                <a:spcPts val="400"/>
              </a:spcBef>
              <a:spcAft>
                <a:spcPts val="0"/>
              </a:spcAft>
              <a:buClr>
                <a:schemeClr val="dk1"/>
              </a:buClr>
              <a:buSzPct val="128571"/>
              <a:buFont typeface="Calibri"/>
              <a:buAutoNum type="arabicPeriod"/>
            </a:pPr>
            <a:r>
              <a:rPr i="1" lang="en-GB">
                <a:solidFill>
                  <a:schemeClr val="dk1"/>
                </a:solidFill>
              </a:rPr>
              <a:t>The Ensemble</a:t>
            </a:r>
            <a:r>
              <a:rPr lang="en-GB">
                <a:solidFill>
                  <a:schemeClr val="dk1"/>
                </a:solidFill>
              </a:rPr>
              <a:t> with 10.10% improvement</a:t>
            </a:r>
            <a:endParaRPr/>
          </a:p>
          <a:p>
            <a:pPr indent="-376237" lvl="1" marL="723900" rtl="0" algn="l">
              <a:lnSpc>
                <a:spcPct val="90000"/>
              </a:lnSpc>
              <a:spcBef>
                <a:spcPts val="400"/>
              </a:spcBef>
              <a:spcAft>
                <a:spcPts val="0"/>
              </a:spcAft>
              <a:buClr>
                <a:schemeClr val="dk1"/>
              </a:buClr>
              <a:buSzPct val="128571"/>
              <a:buFont typeface="Calibri"/>
              <a:buAutoNum type="arabicPeriod"/>
            </a:pPr>
            <a:r>
              <a:rPr i="1" lang="en-GB">
                <a:solidFill>
                  <a:schemeClr val="dk1"/>
                </a:solidFill>
              </a:rPr>
              <a:t>BellKor’s Pragmatic Chaos</a:t>
            </a:r>
            <a:r>
              <a:rPr lang="en-GB">
                <a:solidFill>
                  <a:schemeClr val="dk1"/>
                </a:solidFill>
              </a:rPr>
              <a:t> with a 10.9% improvement</a:t>
            </a:r>
            <a:br>
              <a:rPr lang="en-GB">
                <a:solidFill>
                  <a:schemeClr val="dk1"/>
                </a:solidFill>
              </a:rPr>
            </a:br>
            <a:endParaRPr>
              <a:solidFill>
                <a:schemeClr val="dk1"/>
              </a:solidFill>
            </a:endParaRPr>
          </a:p>
          <a:p>
            <a:pPr indent="-172243" lvl="0" marL="177800" rtl="0" algn="l">
              <a:lnSpc>
                <a:spcPct val="90000"/>
              </a:lnSpc>
              <a:spcBef>
                <a:spcPts val="800"/>
              </a:spcBef>
              <a:spcAft>
                <a:spcPts val="1600"/>
              </a:spcAft>
              <a:buClr>
                <a:schemeClr val="dk1"/>
              </a:buClr>
              <a:buSzPct val="116666"/>
              <a:buChar char="●"/>
            </a:pPr>
            <a:r>
              <a:rPr b="1" lang="en-GB" u="sng">
                <a:solidFill>
                  <a:schemeClr val="dk1"/>
                </a:solidFill>
              </a:rPr>
              <a:t>September 18, 2009</a:t>
            </a:r>
            <a:r>
              <a:rPr lang="en-GB">
                <a:solidFill>
                  <a:schemeClr val="dk1"/>
                </a:solidFill>
              </a:rPr>
              <a:t> – Netflix announced </a:t>
            </a:r>
            <a:r>
              <a:rPr i="1" lang="en-GB">
                <a:solidFill>
                  <a:schemeClr val="dk1"/>
                </a:solidFill>
              </a:rPr>
              <a:t>BellKor’s Pragmatic Chaos</a:t>
            </a:r>
            <a:r>
              <a:rPr lang="en-GB">
                <a:solidFill>
                  <a:schemeClr val="dk1"/>
                </a:solidFill>
              </a:rPr>
              <a:t> as the winner of the competition. </a:t>
            </a:r>
            <a:br>
              <a:rPr lang="en-GB">
                <a:solidFill>
                  <a:schemeClr val="dk1"/>
                </a:solidFill>
              </a:rPr>
            </a:br>
            <a:r>
              <a:rPr lang="en-GB">
                <a:solidFill>
                  <a:schemeClr val="dk1"/>
                </a:solidFill>
              </a:rPr>
              <a:t>Their results matched those of </a:t>
            </a:r>
            <a:r>
              <a:rPr i="1" lang="en-GB">
                <a:solidFill>
                  <a:schemeClr val="dk1"/>
                </a:solidFill>
              </a:rPr>
              <a:t>The Ensemble</a:t>
            </a:r>
            <a:r>
              <a:rPr lang="en-GB">
                <a:solidFill>
                  <a:schemeClr val="dk1"/>
                </a:solidFill>
              </a:rPr>
              <a:t> but since they submitted  20 minutes later, the rules awarded the prize to </a:t>
            </a:r>
            <a:r>
              <a:rPr i="1" lang="en-GB">
                <a:solidFill>
                  <a:schemeClr val="dk1"/>
                </a:solidFill>
              </a:rPr>
              <a:t>BellKor</a:t>
            </a:r>
            <a:r>
              <a:rPr lang="en-GB">
                <a:solidFill>
                  <a:schemeClr val="dk1"/>
                </a:solidFill>
              </a:rPr>
              <a:t>.</a:t>
            </a:r>
            <a:endParaRPr/>
          </a:p>
        </p:txBody>
      </p:sp>
      <p:sp>
        <p:nvSpPr>
          <p:cNvPr id="222" name="Google Shape;222;p41"/>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223" name="Google Shape;223;p41"/>
          <p:cNvSpPr/>
          <p:nvPr/>
        </p:nvSpPr>
        <p:spPr>
          <a:xfrm>
            <a:off x="711025" y="1816450"/>
            <a:ext cx="7675800" cy="291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1" name="Shape 2011"/>
        <p:cNvGrpSpPr/>
        <p:nvPr/>
      </p:nvGrpSpPr>
      <p:grpSpPr>
        <a:xfrm>
          <a:off x="0" y="0"/>
          <a:ext cx="0" cy="0"/>
          <a:chOff x="0" y="0"/>
          <a:chExt cx="0" cy="0"/>
        </a:xfrm>
      </p:grpSpPr>
      <p:sp>
        <p:nvSpPr>
          <p:cNvPr id="2012" name="Google Shape;2012;p1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variational approximation</a:t>
            </a:r>
            <a:endParaRPr/>
          </a:p>
        </p:txBody>
      </p:sp>
      <p:pic>
        <p:nvPicPr>
          <p:cNvPr id="2013" name="Google Shape;2013;p149"/>
          <p:cNvPicPr preferRelativeResize="0"/>
          <p:nvPr/>
        </p:nvPicPr>
        <p:blipFill>
          <a:blip r:embed="rId3">
            <a:alphaModFix/>
          </a:blip>
          <a:stretch>
            <a:fillRect/>
          </a:stretch>
        </p:blipFill>
        <p:spPr>
          <a:xfrm>
            <a:off x="1549574" y="1656024"/>
            <a:ext cx="4025125" cy="465950"/>
          </a:xfrm>
          <a:prstGeom prst="rect">
            <a:avLst/>
          </a:prstGeom>
          <a:noFill/>
          <a:ln>
            <a:noFill/>
          </a:ln>
        </p:spPr>
      </p:pic>
      <p:pic>
        <p:nvPicPr>
          <p:cNvPr id="2014" name="Google Shape;2014;p149"/>
          <p:cNvPicPr preferRelativeResize="0"/>
          <p:nvPr/>
        </p:nvPicPr>
        <p:blipFill>
          <a:blip r:embed="rId4">
            <a:alphaModFix/>
          </a:blip>
          <a:stretch>
            <a:fillRect/>
          </a:stretch>
        </p:blipFill>
        <p:spPr>
          <a:xfrm>
            <a:off x="6496376" y="2340168"/>
            <a:ext cx="2240449" cy="787800"/>
          </a:xfrm>
          <a:prstGeom prst="rect">
            <a:avLst/>
          </a:prstGeom>
          <a:noFill/>
          <a:ln>
            <a:noFill/>
          </a:ln>
        </p:spPr>
      </p:pic>
      <p:pic>
        <p:nvPicPr>
          <p:cNvPr id="2015" name="Google Shape;2015;p149"/>
          <p:cNvPicPr preferRelativeResize="0"/>
          <p:nvPr/>
        </p:nvPicPr>
        <p:blipFill>
          <a:blip r:embed="rId5">
            <a:alphaModFix/>
          </a:blip>
          <a:stretch>
            <a:fillRect/>
          </a:stretch>
        </p:blipFill>
        <p:spPr>
          <a:xfrm>
            <a:off x="3579838" y="2298350"/>
            <a:ext cx="2714625" cy="2667000"/>
          </a:xfrm>
          <a:prstGeom prst="rect">
            <a:avLst/>
          </a:prstGeom>
          <a:noFill/>
          <a:ln>
            <a:noFill/>
          </a:ln>
        </p:spPr>
      </p:pic>
      <p:pic>
        <p:nvPicPr>
          <p:cNvPr id="2016" name="Google Shape;2016;p149"/>
          <p:cNvPicPr preferRelativeResize="0"/>
          <p:nvPr/>
        </p:nvPicPr>
        <p:blipFill>
          <a:blip r:embed="rId6">
            <a:alphaModFix/>
          </a:blip>
          <a:stretch>
            <a:fillRect/>
          </a:stretch>
        </p:blipFill>
        <p:spPr>
          <a:xfrm>
            <a:off x="429063" y="2298350"/>
            <a:ext cx="2714625" cy="2667000"/>
          </a:xfrm>
          <a:prstGeom prst="rect">
            <a:avLst/>
          </a:prstGeom>
          <a:noFill/>
          <a:ln>
            <a:noFill/>
          </a:ln>
        </p:spPr>
      </p:pic>
      <p:sp>
        <p:nvSpPr>
          <p:cNvPr id="2017" name="Google Shape;2017;p1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1" name="Shape 2021"/>
        <p:cNvGrpSpPr/>
        <p:nvPr/>
      </p:nvGrpSpPr>
      <p:grpSpPr>
        <a:xfrm>
          <a:off x="0" y="0"/>
          <a:ext cx="0" cy="0"/>
          <a:chOff x="0" y="0"/>
          <a:chExt cx="0" cy="0"/>
        </a:xfrm>
      </p:grpSpPr>
      <p:pic>
        <p:nvPicPr>
          <p:cNvPr id="2022" name="Google Shape;2022;p150"/>
          <p:cNvPicPr preferRelativeResize="0"/>
          <p:nvPr/>
        </p:nvPicPr>
        <p:blipFill>
          <a:blip r:embed="rId3">
            <a:alphaModFix/>
          </a:blip>
          <a:stretch>
            <a:fillRect/>
          </a:stretch>
        </p:blipFill>
        <p:spPr>
          <a:xfrm>
            <a:off x="530000" y="369875"/>
            <a:ext cx="2152075" cy="2114325"/>
          </a:xfrm>
          <a:prstGeom prst="rect">
            <a:avLst/>
          </a:prstGeom>
          <a:noFill/>
          <a:ln>
            <a:noFill/>
          </a:ln>
        </p:spPr>
      </p:pic>
      <p:pic>
        <p:nvPicPr>
          <p:cNvPr id="2023" name="Google Shape;2023;p150"/>
          <p:cNvPicPr preferRelativeResize="0"/>
          <p:nvPr/>
        </p:nvPicPr>
        <p:blipFill>
          <a:blip r:embed="rId4">
            <a:alphaModFix/>
          </a:blip>
          <a:stretch>
            <a:fillRect/>
          </a:stretch>
        </p:blipFill>
        <p:spPr>
          <a:xfrm>
            <a:off x="3187250" y="369875"/>
            <a:ext cx="2152075" cy="2114336"/>
          </a:xfrm>
          <a:prstGeom prst="rect">
            <a:avLst/>
          </a:prstGeom>
          <a:noFill/>
          <a:ln>
            <a:noFill/>
          </a:ln>
        </p:spPr>
      </p:pic>
      <p:pic>
        <p:nvPicPr>
          <p:cNvPr id="2024" name="Google Shape;2024;p150"/>
          <p:cNvPicPr preferRelativeResize="0"/>
          <p:nvPr/>
        </p:nvPicPr>
        <p:blipFill>
          <a:blip r:embed="rId5">
            <a:alphaModFix/>
          </a:blip>
          <a:stretch>
            <a:fillRect/>
          </a:stretch>
        </p:blipFill>
        <p:spPr>
          <a:xfrm>
            <a:off x="5844500" y="369875"/>
            <a:ext cx="2152075" cy="2114319"/>
          </a:xfrm>
          <a:prstGeom prst="rect">
            <a:avLst/>
          </a:prstGeom>
          <a:noFill/>
          <a:ln>
            <a:noFill/>
          </a:ln>
        </p:spPr>
      </p:pic>
      <p:pic>
        <p:nvPicPr>
          <p:cNvPr id="2025" name="Google Shape;2025;p150"/>
          <p:cNvPicPr preferRelativeResize="0"/>
          <p:nvPr/>
        </p:nvPicPr>
        <p:blipFill>
          <a:blip r:embed="rId6">
            <a:alphaModFix/>
          </a:blip>
          <a:stretch>
            <a:fillRect/>
          </a:stretch>
        </p:blipFill>
        <p:spPr>
          <a:xfrm>
            <a:off x="578376" y="2763725"/>
            <a:ext cx="2152075" cy="2114328"/>
          </a:xfrm>
          <a:prstGeom prst="rect">
            <a:avLst/>
          </a:prstGeom>
          <a:noFill/>
          <a:ln>
            <a:noFill/>
          </a:ln>
        </p:spPr>
      </p:pic>
      <p:pic>
        <p:nvPicPr>
          <p:cNvPr id="2026" name="Google Shape;2026;p150"/>
          <p:cNvPicPr preferRelativeResize="0"/>
          <p:nvPr/>
        </p:nvPicPr>
        <p:blipFill>
          <a:blip r:embed="rId7">
            <a:alphaModFix/>
          </a:blip>
          <a:stretch>
            <a:fillRect/>
          </a:stretch>
        </p:blipFill>
        <p:spPr>
          <a:xfrm>
            <a:off x="3187250" y="2715013"/>
            <a:ext cx="2152075" cy="2114300"/>
          </a:xfrm>
          <a:prstGeom prst="rect">
            <a:avLst/>
          </a:prstGeom>
          <a:noFill/>
          <a:ln>
            <a:noFill/>
          </a:ln>
        </p:spPr>
      </p:pic>
      <p:pic>
        <p:nvPicPr>
          <p:cNvPr id="2027" name="Google Shape;2027;p150"/>
          <p:cNvPicPr preferRelativeResize="0"/>
          <p:nvPr/>
        </p:nvPicPr>
        <p:blipFill>
          <a:blip r:embed="rId8">
            <a:alphaModFix/>
          </a:blip>
          <a:stretch>
            <a:fillRect/>
          </a:stretch>
        </p:blipFill>
        <p:spPr>
          <a:xfrm>
            <a:off x="6558400" y="2715000"/>
            <a:ext cx="2152075" cy="2114328"/>
          </a:xfrm>
          <a:prstGeom prst="rect">
            <a:avLst/>
          </a:prstGeom>
          <a:noFill/>
          <a:ln>
            <a:noFill/>
          </a:ln>
        </p:spPr>
      </p:pic>
      <p:cxnSp>
        <p:nvCxnSpPr>
          <p:cNvPr id="2028" name="Google Shape;2028;p150"/>
          <p:cNvCxnSpPr/>
          <p:nvPr/>
        </p:nvCxnSpPr>
        <p:spPr>
          <a:xfrm>
            <a:off x="2506050" y="1339500"/>
            <a:ext cx="531600" cy="0"/>
          </a:xfrm>
          <a:prstGeom prst="straightConnector1">
            <a:avLst/>
          </a:prstGeom>
          <a:noFill/>
          <a:ln cap="flat" cmpd="sng" w="19050">
            <a:solidFill>
              <a:srgbClr val="0000FF"/>
            </a:solidFill>
            <a:prstDash val="solid"/>
            <a:round/>
            <a:headEnd len="med" w="med" type="none"/>
            <a:tailEnd len="med" w="med" type="triangle"/>
          </a:ln>
        </p:spPr>
      </p:cxnSp>
      <p:cxnSp>
        <p:nvCxnSpPr>
          <p:cNvPr id="2029" name="Google Shape;2029;p150"/>
          <p:cNvCxnSpPr/>
          <p:nvPr/>
        </p:nvCxnSpPr>
        <p:spPr>
          <a:xfrm>
            <a:off x="5173050" y="1339500"/>
            <a:ext cx="531600" cy="0"/>
          </a:xfrm>
          <a:prstGeom prst="straightConnector1">
            <a:avLst/>
          </a:prstGeom>
          <a:noFill/>
          <a:ln cap="flat" cmpd="sng" w="19050">
            <a:solidFill>
              <a:srgbClr val="0000FF"/>
            </a:solidFill>
            <a:prstDash val="solid"/>
            <a:round/>
            <a:headEnd len="med" w="med" type="none"/>
            <a:tailEnd len="med" w="med" type="triangle"/>
          </a:ln>
        </p:spPr>
      </p:cxnSp>
      <p:cxnSp>
        <p:nvCxnSpPr>
          <p:cNvPr id="2030" name="Google Shape;2030;p150"/>
          <p:cNvCxnSpPr/>
          <p:nvPr/>
        </p:nvCxnSpPr>
        <p:spPr>
          <a:xfrm>
            <a:off x="7840050" y="1339500"/>
            <a:ext cx="531600" cy="0"/>
          </a:xfrm>
          <a:prstGeom prst="straightConnector1">
            <a:avLst/>
          </a:prstGeom>
          <a:noFill/>
          <a:ln cap="flat" cmpd="sng" w="19050">
            <a:solidFill>
              <a:srgbClr val="0000FF"/>
            </a:solidFill>
            <a:prstDash val="solid"/>
            <a:round/>
            <a:headEnd len="med" w="med" type="none"/>
            <a:tailEnd len="med" w="med" type="triangle"/>
          </a:ln>
        </p:spPr>
      </p:cxnSp>
      <p:cxnSp>
        <p:nvCxnSpPr>
          <p:cNvPr id="2031" name="Google Shape;2031;p150"/>
          <p:cNvCxnSpPr/>
          <p:nvPr/>
        </p:nvCxnSpPr>
        <p:spPr>
          <a:xfrm>
            <a:off x="2558700" y="3772163"/>
            <a:ext cx="531600" cy="0"/>
          </a:xfrm>
          <a:prstGeom prst="straightConnector1">
            <a:avLst/>
          </a:prstGeom>
          <a:noFill/>
          <a:ln cap="flat" cmpd="sng" w="19050">
            <a:solidFill>
              <a:srgbClr val="0000FF"/>
            </a:solidFill>
            <a:prstDash val="solid"/>
            <a:round/>
            <a:headEnd len="med" w="med" type="none"/>
            <a:tailEnd len="med" w="med" type="triangle"/>
          </a:ln>
        </p:spPr>
      </p:cxnSp>
      <p:cxnSp>
        <p:nvCxnSpPr>
          <p:cNvPr id="2032" name="Google Shape;2032;p150"/>
          <p:cNvCxnSpPr/>
          <p:nvPr/>
        </p:nvCxnSpPr>
        <p:spPr>
          <a:xfrm>
            <a:off x="5454400" y="3772164"/>
            <a:ext cx="951600" cy="0"/>
          </a:xfrm>
          <a:prstGeom prst="straightConnector1">
            <a:avLst/>
          </a:prstGeom>
          <a:noFill/>
          <a:ln cap="flat" cmpd="sng" w="19050">
            <a:solidFill>
              <a:srgbClr val="0000FF"/>
            </a:solidFill>
            <a:prstDash val="dash"/>
            <a:round/>
            <a:headEnd len="med" w="med" type="none"/>
            <a:tailEnd len="med" w="med" type="triangle"/>
          </a:ln>
        </p:spPr>
      </p:cxnSp>
      <p:sp>
        <p:nvSpPr>
          <p:cNvPr id="2033" name="Google Shape;2033;p1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1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 function</a:t>
            </a:r>
            <a:endParaRPr/>
          </a:p>
        </p:txBody>
      </p:sp>
      <p:pic>
        <p:nvPicPr>
          <p:cNvPr id="2039" name="Google Shape;2039;p151"/>
          <p:cNvPicPr preferRelativeResize="0"/>
          <p:nvPr/>
        </p:nvPicPr>
        <p:blipFill>
          <a:blip r:embed="rId3">
            <a:alphaModFix/>
          </a:blip>
          <a:stretch>
            <a:fillRect/>
          </a:stretch>
        </p:blipFill>
        <p:spPr>
          <a:xfrm>
            <a:off x="1784499" y="1287275"/>
            <a:ext cx="5678475" cy="845725"/>
          </a:xfrm>
          <a:prstGeom prst="rect">
            <a:avLst/>
          </a:prstGeom>
          <a:noFill/>
          <a:ln>
            <a:noFill/>
          </a:ln>
        </p:spPr>
      </p:pic>
      <p:pic>
        <p:nvPicPr>
          <p:cNvPr id="2040" name="Google Shape;2040;p151"/>
          <p:cNvPicPr preferRelativeResize="0"/>
          <p:nvPr/>
        </p:nvPicPr>
        <p:blipFill>
          <a:blip r:embed="rId4">
            <a:alphaModFix/>
          </a:blip>
          <a:stretch>
            <a:fillRect/>
          </a:stretch>
        </p:blipFill>
        <p:spPr>
          <a:xfrm>
            <a:off x="404975" y="2708676"/>
            <a:ext cx="8358026" cy="2052774"/>
          </a:xfrm>
          <a:prstGeom prst="rect">
            <a:avLst/>
          </a:prstGeom>
          <a:noFill/>
          <a:ln>
            <a:noFill/>
          </a:ln>
        </p:spPr>
      </p:pic>
      <p:sp>
        <p:nvSpPr>
          <p:cNvPr id="2041" name="Google Shape;2041;p151"/>
          <p:cNvSpPr/>
          <p:nvPr/>
        </p:nvSpPr>
        <p:spPr>
          <a:xfrm>
            <a:off x="45200" y="2519725"/>
            <a:ext cx="9024600" cy="2623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1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 function</a:t>
            </a:r>
            <a:endParaRPr/>
          </a:p>
        </p:txBody>
      </p:sp>
      <p:pic>
        <p:nvPicPr>
          <p:cNvPr id="2048" name="Google Shape;2048;p152"/>
          <p:cNvPicPr preferRelativeResize="0"/>
          <p:nvPr/>
        </p:nvPicPr>
        <p:blipFill>
          <a:blip r:embed="rId3">
            <a:alphaModFix/>
          </a:blip>
          <a:stretch>
            <a:fillRect/>
          </a:stretch>
        </p:blipFill>
        <p:spPr>
          <a:xfrm>
            <a:off x="1784499" y="1287275"/>
            <a:ext cx="5678475" cy="845725"/>
          </a:xfrm>
          <a:prstGeom prst="rect">
            <a:avLst/>
          </a:prstGeom>
          <a:noFill/>
          <a:ln>
            <a:noFill/>
          </a:ln>
        </p:spPr>
      </p:pic>
      <p:pic>
        <p:nvPicPr>
          <p:cNvPr id="2049" name="Google Shape;2049;p152"/>
          <p:cNvPicPr preferRelativeResize="0"/>
          <p:nvPr/>
        </p:nvPicPr>
        <p:blipFill>
          <a:blip r:embed="rId4">
            <a:alphaModFix/>
          </a:blip>
          <a:stretch>
            <a:fillRect/>
          </a:stretch>
        </p:blipFill>
        <p:spPr>
          <a:xfrm>
            <a:off x="404975" y="2708676"/>
            <a:ext cx="8358026" cy="2052774"/>
          </a:xfrm>
          <a:prstGeom prst="rect">
            <a:avLst/>
          </a:prstGeom>
          <a:noFill/>
          <a:ln>
            <a:noFill/>
          </a:ln>
        </p:spPr>
      </p:pic>
      <p:sp>
        <p:nvSpPr>
          <p:cNvPr id="2050" name="Google Shape;2050;p1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153"/>
          <p:cNvSpPr txBox="1"/>
          <p:nvPr/>
        </p:nvSpPr>
        <p:spPr>
          <a:xfrm>
            <a:off x="441650" y="156475"/>
            <a:ext cx="57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000FF"/>
                </a:solidFill>
                <a:latin typeface="Helvetica Neue"/>
                <a:ea typeface="Helvetica Neue"/>
                <a:cs typeface="Helvetica Neue"/>
                <a:sym typeface="Helvetica Neue"/>
              </a:rPr>
              <a:t>Free-form minimization; let              be any non-negative function</a:t>
            </a:r>
            <a:endParaRPr b="1">
              <a:solidFill>
                <a:srgbClr val="0000FF"/>
              </a:solidFill>
              <a:latin typeface="Helvetica Neue"/>
              <a:ea typeface="Helvetica Neue"/>
              <a:cs typeface="Helvetica Neue"/>
              <a:sym typeface="Helvetica Neue"/>
            </a:endParaRPr>
          </a:p>
        </p:txBody>
      </p:sp>
      <p:pic>
        <p:nvPicPr>
          <p:cNvPr id="2056" name="Google Shape;2056;p153"/>
          <p:cNvPicPr preferRelativeResize="0"/>
          <p:nvPr/>
        </p:nvPicPr>
        <p:blipFill>
          <a:blip r:embed="rId3">
            <a:alphaModFix/>
          </a:blip>
          <a:stretch>
            <a:fillRect/>
          </a:stretch>
        </p:blipFill>
        <p:spPr>
          <a:xfrm>
            <a:off x="2920325" y="198850"/>
            <a:ext cx="539675" cy="315450"/>
          </a:xfrm>
          <a:prstGeom prst="rect">
            <a:avLst/>
          </a:prstGeom>
          <a:noFill/>
          <a:ln>
            <a:noFill/>
          </a:ln>
        </p:spPr>
      </p:pic>
      <p:sp>
        <p:nvSpPr>
          <p:cNvPr id="2057" name="Google Shape;2057;p153"/>
          <p:cNvSpPr txBox="1"/>
          <p:nvPr/>
        </p:nvSpPr>
        <p:spPr>
          <a:xfrm>
            <a:off x="4917450" y="1502350"/>
            <a:ext cx="423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000FF"/>
                </a:solidFill>
                <a:latin typeface="Helvetica Neue"/>
                <a:ea typeface="Helvetica Neue"/>
                <a:cs typeface="Helvetica Neue"/>
                <a:sym typeface="Helvetica Neue"/>
              </a:rPr>
              <a:t>Lagrange multiplier: q should integrate to one!</a:t>
            </a:r>
            <a:endParaRPr b="1">
              <a:solidFill>
                <a:srgbClr val="0000FF"/>
              </a:solidFill>
              <a:latin typeface="Helvetica Neue"/>
              <a:ea typeface="Helvetica Neue"/>
              <a:cs typeface="Helvetica Neue"/>
              <a:sym typeface="Helvetica Neue"/>
            </a:endParaRPr>
          </a:p>
        </p:txBody>
      </p:sp>
      <p:sp>
        <p:nvSpPr>
          <p:cNvPr id="2058" name="Google Shape;2058;p153"/>
          <p:cNvSpPr txBox="1"/>
          <p:nvPr/>
        </p:nvSpPr>
        <p:spPr>
          <a:xfrm>
            <a:off x="6993750" y="2190950"/>
            <a:ext cx="21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000FF"/>
                </a:solidFill>
                <a:latin typeface="Helvetica Neue"/>
                <a:ea typeface="Helvetica Neue"/>
                <a:cs typeface="Helvetica Neue"/>
                <a:sym typeface="Helvetica Neue"/>
              </a:rPr>
              <a:t>Functional derivative</a:t>
            </a:r>
            <a:endParaRPr b="1">
              <a:solidFill>
                <a:srgbClr val="0000FF"/>
              </a:solidFill>
              <a:latin typeface="Helvetica Neue"/>
              <a:ea typeface="Helvetica Neue"/>
              <a:cs typeface="Helvetica Neue"/>
              <a:sym typeface="Helvetica Neue"/>
            </a:endParaRPr>
          </a:p>
        </p:txBody>
      </p:sp>
      <p:sp>
        <p:nvSpPr>
          <p:cNvPr id="2059" name="Google Shape;2059;p153"/>
          <p:cNvSpPr txBox="1"/>
          <p:nvPr/>
        </p:nvSpPr>
        <p:spPr>
          <a:xfrm>
            <a:off x="2288350" y="2743900"/>
            <a:ext cx="167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000FF"/>
                </a:solidFill>
                <a:latin typeface="Helvetica Neue"/>
                <a:ea typeface="Helvetica Neue"/>
                <a:cs typeface="Helvetica Neue"/>
                <a:sym typeface="Helvetica Neue"/>
              </a:rPr>
              <a:t>Set to zero…</a:t>
            </a:r>
            <a:endParaRPr b="1">
              <a:solidFill>
                <a:srgbClr val="0000FF"/>
              </a:solidFill>
              <a:latin typeface="Helvetica Neue"/>
              <a:ea typeface="Helvetica Neue"/>
              <a:cs typeface="Helvetica Neue"/>
              <a:sym typeface="Helvetica Neue"/>
            </a:endParaRPr>
          </a:p>
        </p:txBody>
      </p:sp>
      <p:sp>
        <p:nvSpPr>
          <p:cNvPr id="2060" name="Google Shape;2060;p153"/>
          <p:cNvSpPr txBox="1"/>
          <p:nvPr/>
        </p:nvSpPr>
        <p:spPr>
          <a:xfrm>
            <a:off x="5679075" y="4089750"/>
            <a:ext cx="347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000FF"/>
                </a:solidFill>
                <a:latin typeface="Helvetica Neue"/>
                <a:ea typeface="Helvetica Neue"/>
                <a:cs typeface="Helvetica Neue"/>
                <a:sym typeface="Helvetica Neue"/>
              </a:rPr>
              <a:t>Normalization comes from solving for the Lagrange multiplier</a:t>
            </a:r>
            <a:endParaRPr b="1">
              <a:solidFill>
                <a:srgbClr val="0000FF"/>
              </a:solidFill>
              <a:latin typeface="Helvetica Neue"/>
              <a:ea typeface="Helvetica Neue"/>
              <a:cs typeface="Helvetica Neue"/>
              <a:sym typeface="Helvetica Neue"/>
            </a:endParaRPr>
          </a:p>
        </p:txBody>
      </p:sp>
      <p:pic>
        <p:nvPicPr>
          <p:cNvPr id="2061" name="Google Shape;2061;p153"/>
          <p:cNvPicPr preferRelativeResize="0"/>
          <p:nvPr/>
        </p:nvPicPr>
        <p:blipFill>
          <a:blip r:embed="rId4">
            <a:alphaModFix/>
          </a:blip>
          <a:stretch>
            <a:fillRect/>
          </a:stretch>
        </p:blipFill>
        <p:spPr>
          <a:xfrm>
            <a:off x="766875" y="731250"/>
            <a:ext cx="7084452" cy="4078400"/>
          </a:xfrm>
          <a:prstGeom prst="rect">
            <a:avLst/>
          </a:prstGeom>
          <a:noFill/>
          <a:ln>
            <a:noFill/>
          </a:ln>
        </p:spPr>
      </p:pic>
      <p:sp>
        <p:nvSpPr>
          <p:cNvPr id="2062" name="Google Shape;2062;p153"/>
          <p:cNvSpPr/>
          <p:nvPr/>
        </p:nvSpPr>
        <p:spPr>
          <a:xfrm>
            <a:off x="45200" y="2055325"/>
            <a:ext cx="9024600" cy="308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154"/>
          <p:cNvSpPr txBox="1"/>
          <p:nvPr/>
        </p:nvSpPr>
        <p:spPr>
          <a:xfrm>
            <a:off x="441650" y="156475"/>
            <a:ext cx="57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000FF"/>
                </a:solidFill>
                <a:latin typeface="Helvetica Neue"/>
                <a:ea typeface="Helvetica Neue"/>
                <a:cs typeface="Helvetica Neue"/>
                <a:sym typeface="Helvetica Neue"/>
              </a:rPr>
              <a:t>Free-form minimization; let              be any non-negative function</a:t>
            </a:r>
            <a:endParaRPr b="1">
              <a:solidFill>
                <a:srgbClr val="0000FF"/>
              </a:solidFill>
              <a:latin typeface="Helvetica Neue"/>
              <a:ea typeface="Helvetica Neue"/>
              <a:cs typeface="Helvetica Neue"/>
              <a:sym typeface="Helvetica Neue"/>
            </a:endParaRPr>
          </a:p>
        </p:txBody>
      </p:sp>
      <p:pic>
        <p:nvPicPr>
          <p:cNvPr id="2069" name="Google Shape;2069;p154"/>
          <p:cNvPicPr preferRelativeResize="0"/>
          <p:nvPr/>
        </p:nvPicPr>
        <p:blipFill>
          <a:blip r:embed="rId3">
            <a:alphaModFix/>
          </a:blip>
          <a:stretch>
            <a:fillRect/>
          </a:stretch>
        </p:blipFill>
        <p:spPr>
          <a:xfrm>
            <a:off x="2920325" y="198850"/>
            <a:ext cx="539675" cy="315450"/>
          </a:xfrm>
          <a:prstGeom prst="rect">
            <a:avLst/>
          </a:prstGeom>
          <a:noFill/>
          <a:ln>
            <a:noFill/>
          </a:ln>
        </p:spPr>
      </p:pic>
      <p:sp>
        <p:nvSpPr>
          <p:cNvPr id="2070" name="Google Shape;2070;p154"/>
          <p:cNvSpPr txBox="1"/>
          <p:nvPr/>
        </p:nvSpPr>
        <p:spPr>
          <a:xfrm>
            <a:off x="4917450" y="1502350"/>
            <a:ext cx="423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000FF"/>
                </a:solidFill>
                <a:latin typeface="Helvetica Neue"/>
                <a:ea typeface="Helvetica Neue"/>
                <a:cs typeface="Helvetica Neue"/>
                <a:sym typeface="Helvetica Neue"/>
              </a:rPr>
              <a:t>Lagrange multiplier: q should integrate to one!</a:t>
            </a:r>
            <a:endParaRPr b="1">
              <a:solidFill>
                <a:srgbClr val="0000FF"/>
              </a:solidFill>
              <a:latin typeface="Helvetica Neue"/>
              <a:ea typeface="Helvetica Neue"/>
              <a:cs typeface="Helvetica Neue"/>
              <a:sym typeface="Helvetica Neue"/>
            </a:endParaRPr>
          </a:p>
        </p:txBody>
      </p:sp>
      <p:sp>
        <p:nvSpPr>
          <p:cNvPr id="2071" name="Google Shape;2071;p154"/>
          <p:cNvSpPr txBox="1"/>
          <p:nvPr/>
        </p:nvSpPr>
        <p:spPr>
          <a:xfrm>
            <a:off x="6993750" y="2190950"/>
            <a:ext cx="21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000FF"/>
                </a:solidFill>
                <a:latin typeface="Helvetica Neue"/>
                <a:ea typeface="Helvetica Neue"/>
                <a:cs typeface="Helvetica Neue"/>
                <a:sym typeface="Helvetica Neue"/>
              </a:rPr>
              <a:t>Functional derivative</a:t>
            </a:r>
            <a:endParaRPr b="1">
              <a:solidFill>
                <a:srgbClr val="0000FF"/>
              </a:solidFill>
              <a:latin typeface="Helvetica Neue"/>
              <a:ea typeface="Helvetica Neue"/>
              <a:cs typeface="Helvetica Neue"/>
              <a:sym typeface="Helvetica Neue"/>
            </a:endParaRPr>
          </a:p>
        </p:txBody>
      </p:sp>
      <p:sp>
        <p:nvSpPr>
          <p:cNvPr id="2072" name="Google Shape;2072;p154"/>
          <p:cNvSpPr txBox="1"/>
          <p:nvPr/>
        </p:nvSpPr>
        <p:spPr>
          <a:xfrm>
            <a:off x="2288350" y="2743900"/>
            <a:ext cx="167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000FF"/>
                </a:solidFill>
                <a:latin typeface="Helvetica Neue"/>
                <a:ea typeface="Helvetica Neue"/>
                <a:cs typeface="Helvetica Neue"/>
                <a:sym typeface="Helvetica Neue"/>
              </a:rPr>
              <a:t>Set to zero…</a:t>
            </a:r>
            <a:endParaRPr b="1">
              <a:solidFill>
                <a:srgbClr val="0000FF"/>
              </a:solidFill>
              <a:latin typeface="Helvetica Neue"/>
              <a:ea typeface="Helvetica Neue"/>
              <a:cs typeface="Helvetica Neue"/>
              <a:sym typeface="Helvetica Neue"/>
            </a:endParaRPr>
          </a:p>
        </p:txBody>
      </p:sp>
      <p:sp>
        <p:nvSpPr>
          <p:cNvPr id="2073" name="Google Shape;2073;p154"/>
          <p:cNvSpPr txBox="1"/>
          <p:nvPr/>
        </p:nvSpPr>
        <p:spPr>
          <a:xfrm>
            <a:off x="5679075" y="4089750"/>
            <a:ext cx="347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000FF"/>
                </a:solidFill>
                <a:latin typeface="Helvetica Neue"/>
                <a:ea typeface="Helvetica Neue"/>
                <a:cs typeface="Helvetica Neue"/>
                <a:sym typeface="Helvetica Neue"/>
              </a:rPr>
              <a:t>Normalization comes from solving for the Lagrange multiplier</a:t>
            </a:r>
            <a:endParaRPr b="1">
              <a:solidFill>
                <a:srgbClr val="0000FF"/>
              </a:solidFill>
              <a:latin typeface="Helvetica Neue"/>
              <a:ea typeface="Helvetica Neue"/>
              <a:cs typeface="Helvetica Neue"/>
              <a:sym typeface="Helvetica Neue"/>
            </a:endParaRPr>
          </a:p>
        </p:txBody>
      </p:sp>
      <p:pic>
        <p:nvPicPr>
          <p:cNvPr id="2074" name="Google Shape;2074;p154"/>
          <p:cNvPicPr preferRelativeResize="0"/>
          <p:nvPr/>
        </p:nvPicPr>
        <p:blipFill>
          <a:blip r:embed="rId4">
            <a:alphaModFix/>
          </a:blip>
          <a:stretch>
            <a:fillRect/>
          </a:stretch>
        </p:blipFill>
        <p:spPr>
          <a:xfrm>
            <a:off x="766875" y="731250"/>
            <a:ext cx="7084452" cy="4078400"/>
          </a:xfrm>
          <a:prstGeom prst="rect">
            <a:avLst/>
          </a:prstGeom>
          <a:noFill/>
          <a:ln>
            <a:noFill/>
          </a:ln>
        </p:spPr>
      </p:pic>
      <p:sp>
        <p:nvSpPr>
          <p:cNvPr id="2075" name="Google Shape;2075;p154"/>
          <p:cNvSpPr/>
          <p:nvPr/>
        </p:nvSpPr>
        <p:spPr>
          <a:xfrm>
            <a:off x="45200" y="2848225"/>
            <a:ext cx="9024600" cy="22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155"/>
          <p:cNvSpPr txBox="1"/>
          <p:nvPr/>
        </p:nvSpPr>
        <p:spPr>
          <a:xfrm>
            <a:off x="441650" y="156475"/>
            <a:ext cx="57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000FF"/>
                </a:solidFill>
                <a:latin typeface="Helvetica Neue"/>
                <a:ea typeface="Helvetica Neue"/>
                <a:cs typeface="Helvetica Neue"/>
                <a:sym typeface="Helvetica Neue"/>
              </a:rPr>
              <a:t>Free-form minimization; let              be any non-negative function</a:t>
            </a:r>
            <a:endParaRPr b="1">
              <a:solidFill>
                <a:srgbClr val="0000FF"/>
              </a:solidFill>
              <a:latin typeface="Helvetica Neue"/>
              <a:ea typeface="Helvetica Neue"/>
              <a:cs typeface="Helvetica Neue"/>
              <a:sym typeface="Helvetica Neue"/>
            </a:endParaRPr>
          </a:p>
        </p:txBody>
      </p:sp>
      <p:pic>
        <p:nvPicPr>
          <p:cNvPr id="2082" name="Google Shape;2082;p155"/>
          <p:cNvPicPr preferRelativeResize="0"/>
          <p:nvPr/>
        </p:nvPicPr>
        <p:blipFill>
          <a:blip r:embed="rId3">
            <a:alphaModFix/>
          </a:blip>
          <a:stretch>
            <a:fillRect/>
          </a:stretch>
        </p:blipFill>
        <p:spPr>
          <a:xfrm>
            <a:off x="2920325" y="198850"/>
            <a:ext cx="539675" cy="315450"/>
          </a:xfrm>
          <a:prstGeom prst="rect">
            <a:avLst/>
          </a:prstGeom>
          <a:noFill/>
          <a:ln>
            <a:noFill/>
          </a:ln>
        </p:spPr>
      </p:pic>
      <p:sp>
        <p:nvSpPr>
          <p:cNvPr id="2083" name="Google Shape;2083;p155"/>
          <p:cNvSpPr txBox="1"/>
          <p:nvPr/>
        </p:nvSpPr>
        <p:spPr>
          <a:xfrm>
            <a:off x="4917450" y="1502350"/>
            <a:ext cx="423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000FF"/>
                </a:solidFill>
                <a:latin typeface="Helvetica Neue"/>
                <a:ea typeface="Helvetica Neue"/>
                <a:cs typeface="Helvetica Neue"/>
                <a:sym typeface="Helvetica Neue"/>
              </a:rPr>
              <a:t>Lagrange multiplier: q should integrate to one!</a:t>
            </a:r>
            <a:endParaRPr b="1">
              <a:solidFill>
                <a:srgbClr val="0000FF"/>
              </a:solidFill>
              <a:latin typeface="Helvetica Neue"/>
              <a:ea typeface="Helvetica Neue"/>
              <a:cs typeface="Helvetica Neue"/>
              <a:sym typeface="Helvetica Neue"/>
            </a:endParaRPr>
          </a:p>
        </p:txBody>
      </p:sp>
      <p:sp>
        <p:nvSpPr>
          <p:cNvPr id="2084" name="Google Shape;2084;p155"/>
          <p:cNvSpPr txBox="1"/>
          <p:nvPr/>
        </p:nvSpPr>
        <p:spPr>
          <a:xfrm>
            <a:off x="6993750" y="2190950"/>
            <a:ext cx="21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000FF"/>
                </a:solidFill>
                <a:latin typeface="Helvetica Neue"/>
                <a:ea typeface="Helvetica Neue"/>
                <a:cs typeface="Helvetica Neue"/>
                <a:sym typeface="Helvetica Neue"/>
              </a:rPr>
              <a:t>Functional derivative</a:t>
            </a:r>
            <a:endParaRPr b="1">
              <a:solidFill>
                <a:srgbClr val="0000FF"/>
              </a:solidFill>
              <a:latin typeface="Helvetica Neue"/>
              <a:ea typeface="Helvetica Neue"/>
              <a:cs typeface="Helvetica Neue"/>
              <a:sym typeface="Helvetica Neue"/>
            </a:endParaRPr>
          </a:p>
        </p:txBody>
      </p:sp>
      <p:sp>
        <p:nvSpPr>
          <p:cNvPr id="2085" name="Google Shape;2085;p155"/>
          <p:cNvSpPr txBox="1"/>
          <p:nvPr/>
        </p:nvSpPr>
        <p:spPr>
          <a:xfrm>
            <a:off x="2288350" y="2743900"/>
            <a:ext cx="167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000FF"/>
                </a:solidFill>
                <a:latin typeface="Helvetica Neue"/>
                <a:ea typeface="Helvetica Neue"/>
                <a:cs typeface="Helvetica Neue"/>
                <a:sym typeface="Helvetica Neue"/>
              </a:rPr>
              <a:t>Set to zero…</a:t>
            </a:r>
            <a:endParaRPr b="1">
              <a:solidFill>
                <a:srgbClr val="0000FF"/>
              </a:solidFill>
              <a:latin typeface="Helvetica Neue"/>
              <a:ea typeface="Helvetica Neue"/>
              <a:cs typeface="Helvetica Neue"/>
              <a:sym typeface="Helvetica Neue"/>
            </a:endParaRPr>
          </a:p>
        </p:txBody>
      </p:sp>
      <p:sp>
        <p:nvSpPr>
          <p:cNvPr id="2086" name="Google Shape;2086;p155"/>
          <p:cNvSpPr txBox="1"/>
          <p:nvPr/>
        </p:nvSpPr>
        <p:spPr>
          <a:xfrm>
            <a:off x="5679075" y="4089750"/>
            <a:ext cx="347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000FF"/>
                </a:solidFill>
                <a:latin typeface="Helvetica Neue"/>
                <a:ea typeface="Helvetica Neue"/>
                <a:cs typeface="Helvetica Neue"/>
                <a:sym typeface="Helvetica Neue"/>
              </a:rPr>
              <a:t>Normalization comes from solving for the Lagrange multiplier</a:t>
            </a:r>
            <a:endParaRPr b="1">
              <a:solidFill>
                <a:srgbClr val="0000FF"/>
              </a:solidFill>
              <a:latin typeface="Helvetica Neue"/>
              <a:ea typeface="Helvetica Neue"/>
              <a:cs typeface="Helvetica Neue"/>
              <a:sym typeface="Helvetica Neue"/>
            </a:endParaRPr>
          </a:p>
        </p:txBody>
      </p:sp>
      <p:pic>
        <p:nvPicPr>
          <p:cNvPr id="2087" name="Google Shape;2087;p155"/>
          <p:cNvPicPr preferRelativeResize="0"/>
          <p:nvPr/>
        </p:nvPicPr>
        <p:blipFill>
          <a:blip r:embed="rId4">
            <a:alphaModFix/>
          </a:blip>
          <a:stretch>
            <a:fillRect/>
          </a:stretch>
        </p:blipFill>
        <p:spPr>
          <a:xfrm>
            <a:off x="766875" y="731250"/>
            <a:ext cx="7084452" cy="4078400"/>
          </a:xfrm>
          <a:prstGeom prst="rect">
            <a:avLst/>
          </a:prstGeom>
          <a:noFill/>
          <a:ln>
            <a:noFill/>
          </a:ln>
        </p:spPr>
      </p:pic>
      <p:sp>
        <p:nvSpPr>
          <p:cNvPr id="2088" name="Google Shape;2088;p155"/>
          <p:cNvSpPr/>
          <p:nvPr/>
        </p:nvSpPr>
        <p:spPr>
          <a:xfrm>
            <a:off x="45200" y="3724600"/>
            <a:ext cx="9024600" cy="141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sp>
        <p:nvSpPr>
          <p:cNvPr id="2094" name="Google Shape;2094;p156"/>
          <p:cNvSpPr txBox="1"/>
          <p:nvPr/>
        </p:nvSpPr>
        <p:spPr>
          <a:xfrm>
            <a:off x="441650" y="156475"/>
            <a:ext cx="57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000FF"/>
                </a:solidFill>
                <a:latin typeface="Helvetica Neue"/>
                <a:ea typeface="Helvetica Neue"/>
                <a:cs typeface="Helvetica Neue"/>
                <a:sym typeface="Helvetica Neue"/>
              </a:rPr>
              <a:t>Free-form minimization; let              be any non-negative function</a:t>
            </a:r>
            <a:endParaRPr b="1">
              <a:solidFill>
                <a:srgbClr val="0000FF"/>
              </a:solidFill>
              <a:latin typeface="Helvetica Neue"/>
              <a:ea typeface="Helvetica Neue"/>
              <a:cs typeface="Helvetica Neue"/>
              <a:sym typeface="Helvetica Neue"/>
            </a:endParaRPr>
          </a:p>
        </p:txBody>
      </p:sp>
      <p:pic>
        <p:nvPicPr>
          <p:cNvPr id="2095" name="Google Shape;2095;p156"/>
          <p:cNvPicPr preferRelativeResize="0"/>
          <p:nvPr/>
        </p:nvPicPr>
        <p:blipFill>
          <a:blip r:embed="rId3">
            <a:alphaModFix/>
          </a:blip>
          <a:stretch>
            <a:fillRect/>
          </a:stretch>
        </p:blipFill>
        <p:spPr>
          <a:xfrm>
            <a:off x="2920325" y="198850"/>
            <a:ext cx="539675" cy="315450"/>
          </a:xfrm>
          <a:prstGeom prst="rect">
            <a:avLst/>
          </a:prstGeom>
          <a:noFill/>
          <a:ln>
            <a:noFill/>
          </a:ln>
        </p:spPr>
      </p:pic>
      <p:sp>
        <p:nvSpPr>
          <p:cNvPr id="2096" name="Google Shape;2096;p156"/>
          <p:cNvSpPr txBox="1"/>
          <p:nvPr/>
        </p:nvSpPr>
        <p:spPr>
          <a:xfrm>
            <a:off x="4917450" y="1502350"/>
            <a:ext cx="423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000FF"/>
                </a:solidFill>
                <a:latin typeface="Helvetica Neue"/>
                <a:ea typeface="Helvetica Neue"/>
                <a:cs typeface="Helvetica Neue"/>
                <a:sym typeface="Helvetica Neue"/>
              </a:rPr>
              <a:t>Lagrange multiplier: q should integrate to one!</a:t>
            </a:r>
            <a:endParaRPr b="1">
              <a:solidFill>
                <a:srgbClr val="0000FF"/>
              </a:solidFill>
              <a:latin typeface="Helvetica Neue"/>
              <a:ea typeface="Helvetica Neue"/>
              <a:cs typeface="Helvetica Neue"/>
              <a:sym typeface="Helvetica Neue"/>
            </a:endParaRPr>
          </a:p>
        </p:txBody>
      </p:sp>
      <p:sp>
        <p:nvSpPr>
          <p:cNvPr id="2097" name="Google Shape;2097;p156"/>
          <p:cNvSpPr txBox="1"/>
          <p:nvPr/>
        </p:nvSpPr>
        <p:spPr>
          <a:xfrm>
            <a:off x="6993750" y="2190950"/>
            <a:ext cx="21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000FF"/>
                </a:solidFill>
                <a:latin typeface="Helvetica Neue"/>
                <a:ea typeface="Helvetica Neue"/>
                <a:cs typeface="Helvetica Neue"/>
                <a:sym typeface="Helvetica Neue"/>
              </a:rPr>
              <a:t>Functional derivative</a:t>
            </a:r>
            <a:endParaRPr b="1">
              <a:solidFill>
                <a:srgbClr val="0000FF"/>
              </a:solidFill>
              <a:latin typeface="Helvetica Neue"/>
              <a:ea typeface="Helvetica Neue"/>
              <a:cs typeface="Helvetica Neue"/>
              <a:sym typeface="Helvetica Neue"/>
            </a:endParaRPr>
          </a:p>
        </p:txBody>
      </p:sp>
      <p:sp>
        <p:nvSpPr>
          <p:cNvPr id="2098" name="Google Shape;2098;p156"/>
          <p:cNvSpPr txBox="1"/>
          <p:nvPr/>
        </p:nvSpPr>
        <p:spPr>
          <a:xfrm>
            <a:off x="2288350" y="2743900"/>
            <a:ext cx="167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000FF"/>
                </a:solidFill>
                <a:latin typeface="Helvetica Neue"/>
                <a:ea typeface="Helvetica Neue"/>
                <a:cs typeface="Helvetica Neue"/>
                <a:sym typeface="Helvetica Neue"/>
              </a:rPr>
              <a:t>Set to zero…</a:t>
            </a:r>
            <a:endParaRPr b="1">
              <a:solidFill>
                <a:srgbClr val="0000FF"/>
              </a:solidFill>
              <a:latin typeface="Helvetica Neue"/>
              <a:ea typeface="Helvetica Neue"/>
              <a:cs typeface="Helvetica Neue"/>
              <a:sym typeface="Helvetica Neue"/>
            </a:endParaRPr>
          </a:p>
        </p:txBody>
      </p:sp>
      <p:sp>
        <p:nvSpPr>
          <p:cNvPr id="2099" name="Google Shape;2099;p156"/>
          <p:cNvSpPr txBox="1"/>
          <p:nvPr/>
        </p:nvSpPr>
        <p:spPr>
          <a:xfrm>
            <a:off x="5679075" y="4089750"/>
            <a:ext cx="347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000FF"/>
                </a:solidFill>
                <a:latin typeface="Helvetica Neue"/>
                <a:ea typeface="Helvetica Neue"/>
                <a:cs typeface="Helvetica Neue"/>
                <a:sym typeface="Helvetica Neue"/>
              </a:rPr>
              <a:t>Normalization comes from solving for the Lagrange multiplier</a:t>
            </a:r>
            <a:endParaRPr b="1">
              <a:solidFill>
                <a:srgbClr val="0000FF"/>
              </a:solidFill>
              <a:latin typeface="Helvetica Neue"/>
              <a:ea typeface="Helvetica Neue"/>
              <a:cs typeface="Helvetica Neue"/>
              <a:sym typeface="Helvetica Neue"/>
            </a:endParaRPr>
          </a:p>
        </p:txBody>
      </p:sp>
      <p:pic>
        <p:nvPicPr>
          <p:cNvPr id="2100" name="Google Shape;2100;p156"/>
          <p:cNvPicPr preferRelativeResize="0"/>
          <p:nvPr/>
        </p:nvPicPr>
        <p:blipFill>
          <a:blip r:embed="rId4">
            <a:alphaModFix/>
          </a:blip>
          <a:stretch>
            <a:fillRect/>
          </a:stretch>
        </p:blipFill>
        <p:spPr>
          <a:xfrm>
            <a:off x="766875" y="731250"/>
            <a:ext cx="7084452" cy="4078400"/>
          </a:xfrm>
          <a:prstGeom prst="rect">
            <a:avLst/>
          </a:prstGeom>
          <a:noFill/>
          <a:ln>
            <a:noFill/>
          </a:ln>
        </p:spPr>
      </p:pic>
      <p:sp>
        <p:nvSpPr>
          <p:cNvPr id="2101" name="Google Shape;2101;p1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1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900">
                <a:solidFill>
                  <a:srgbClr val="0000FF"/>
                </a:solidFill>
              </a:rPr>
              <a:t>(The Lagrange </a:t>
            </a:r>
            <a:r>
              <a:rPr b="1" lang="en-GB" sz="1900">
                <a:solidFill>
                  <a:srgbClr val="0000FF"/>
                </a:solidFill>
              </a:rPr>
              <a:t>multiplier</a:t>
            </a:r>
            <a:r>
              <a:rPr b="1" lang="en-GB" sz="1900">
                <a:solidFill>
                  <a:srgbClr val="0000FF"/>
                </a:solidFill>
              </a:rPr>
              <a:t>)</a:t>
            </a:r>
            <a:endParaRPr b="1" sz="1900">
              <a:solidFill>
                <a:srgbClr val="0000FF"/>
              </a:solidFill>
            </a:endParaRPr>
          </a:p>
        </p:txBody>
      </p:sp>
      <p:pic>
        <p:nvPicPr>
          <p:cNvPr id="2107" name="Google Shape;2107;p157"/>
          <p:cNvPicPr preferRelativeResize="0"/>
          <p:nvPr/>
        </p:nvPicPr>
        <p:blipFill>
          <a:blip r:embed="rId3">
            <a:alphaModFix/>
          </a:blip>
          <a:stretch>
            <a:fillRect/>
          </a:stretch>
        </p:blipFill>
        <p:spPr>
          <a:xfrm>
            <a:off x="491724" y="1228750"/>
            <a:ext cx="8098176" cy="3084299"/>
          </a:xfrm>
          <a:prstGeom prst="rect">
            <a:avLst/>
          </a:prstGeom>
          <a:noFill/>
          <a:ln>
            <a:noFill/>
          </a:ln>
        </p:spPr>
      </p:pic>
      <p:sp>
        <p:nvSpPr>
          <p:cNvPr id="2108" name="Google Shape;2108;p1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2" name="Shape 2112"/>
        <p:cNvGrpSpPr/>
        <p:nvPr/>
      </p:nvGrpSpPr>
      <p:grpSpPr>
        <a:xfrm>
          <a:off x="0" y="0"/>
          <a:ext cx="0" cy="0"/>
          <a:chOff x="0" y="0"/>
          <a:chExt cx="0" cy="0"/>
        </a:xfrm>
      </p:grpSpPr>
      <p:sp>
        <p:nvSpPr>
          <p:cNvPr id="2113" name="Google Shape;2113;p1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Approximation, maximum a posteriori, etc.</a:t>
            </a:r>
            <a:endParaRPr/>
          </a:p>
        </p:txBody>
      </p:sp>
      <p:pic>
        <p:nvPicPr>
          <p:cNvPr id="2114" name="Google Shape;2114;p158"/>
          <p:cNvPicPr preferRelativeResize="0"/>
          <p:nvPr/>
        </p:nvPicPr>
        <p:blipFill>
          <a:blip r:embed="rId3">
            <a:alphaModFix/>
          </a:blip>
          <a:stretch>
            <a:fillRect/>
          </a:stretch>
        </p:blipFill>
        <p:spPr>
          <a:xfrm>
            <a:off x="2230430" y="1238250"/>
            <a:ext cx="3698900" cy="3634000"/>
          </a:xfrm>
          <a:prstGeom prst="rect">
            <a:avLst/>
          </a:prstGeom>
          <a:noFill/>
          <a:ln>
            <a:noFill/>
          </a:ln>
        </p:spPr>
      </p:pic>
      <p:cxnSp>
        <p:nvCxnSpPr>
          <p:cNvPr id="2115" name="Google Shape;2115;p158"/>
          <p:cNvCxnSpPr/>
          <p:nvPr/>
        </p:nvCxnSpPr>
        <p:spPr>
          <a:xfrm>
            <a:off x="1347800" y="3226850"/>
            <a:ext cx="2595600" cy="0"/>
          </a:xfrm>
          <a:prstGeom prst="straightConnector1">
            <a:avLst/>
          </a:prstGeom>
          <a:noFill/>
          <a:ln cap="flat" cmpd="sng" w="9525">
            <a:solidFill>
              <a:srgbClr val="999999"/>
            </a:solidFill>
            <a:prstDash val="solid"/>
            <a:round/>
            <a:headEnd len="med" w="med" type="none"/>
            <a:tailEnd len="med" w="med" type="triangle"/>
          </a:ln>
        </p:spPr>
      </p:cxnSp>
      <p:cxnSp>
        <p:nvCxnSpPr>
          <p:cNvPr id="2116" name="Google Shape;2116;p158"/>
          <p:cNvCxnSpPr/>
          <p:nvPr/>
        </p:nvCxnSpPr>
        <p:spPr>
          <a:xfrm>
            <a:off x="1338275" y="3169800"/>
            <a:ext cx="2662200" cy="0"/>
          </a:xfrm>
          <a:prstGeom prst="straightConnector1">
            <a:avLst/>
          </a:prstGeom>
          <a:noFill/>
          <a:ln cap="flat" cmpd="sng" w="9525">
            <a:solidFill>
              <a:srgbClr val="6AA84F"/>
            </a:solidFill>
            <a:prstDash val="solid"/>
            <a:round/>
            <a:headEnd len="med" w="med" type="none"/>
            <a:tailEnd len="med" w="med" type="triangle"/>
          </a:ln>
        </p:spPr>
      </p:cxnSp>
      <p:sp>
        <p:nvSpPr>
          <p:cNvPr id="2117" name="Google Shape;2117;p158"/>
          <p:cNvSpPr/>
          <p:nvPr/>
        </p:nvSpPr>
        <p:spPr>
          <a:xfrm>
            <a:off x="1071575" y="2862275"/>
            <a:ext cx="995400" cy="64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2"/>
          <p:cNvSpPr txBox="1"/>
          <p:nvPr>
            <p:ph type="title"/>
          </p:nvPr>
        </p:nvSpPr>
        <p:spPr>
          <a:xfrm>
            <a:off x="325406"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GB"/>
              <a:t>Netflix Prize Timeline</a:t>
            </a:r>
            <a:endParaRPr/>
          </a:p>
        </p:txBody>
      </p:sp>
      <p:sp>
        <p:nvSpPr>
          <p:cNvPr id="230" name="Google Shape;230;p42"/>
          <p:cNvSpPr txBox="1"/>
          <p:nvPr>
            <p:ph idx="1" type="body"/>
          </p:nvPr>
        </p:nvSpPr>
        <p:spPr>
          <a:xfrm>
            <a:off x="931894" y="742950"/>
            <a:ext cx="7675800" cy="4229100"/>
          </a:xfrm>
          <a:prstGeom prst="rect">
            <a:avLst/>
          </a:prstGeom>
          <a:noFill/>
          <a:ln>
            <a:noFill/>
          </a:ln>
        </p:spPr>
        <p:txBody>
          <a:bodyPr anchorCtr="0" anchor="t" bIns="34275" lIns="68575" spcFirstLastPara="1" rIns="68575" wrap="square" tIns="34275">
            <a:normAutofit fontScale="62500" lnSpcReduction="20000"/>
          </a:bodyPr>
          <a:lstStyle/>
          <a:p>
            <a:pPr indent="-88900" lvl="0" marL="177800" rtl="0" algn="l">
              <a:lnSpc>
                <a:spcPct val="90000"/>
              </a:lnSpc>
              <a:spcBef>
                <a:spcPts val="0"/>
              </a:spcBef>
              <a:spcAft>
                <a:spcPts val="0"/>
              </a:spcAft>
              <a:buClr>
                <a:schemeClr val="dk1"/>
              </a:buClr>
              <a:buSzPct val="116666"/>
              <a:buNone/>
            </a:pPr>
            <a:r>
              <a:t/>
            </a:r>
            <a:endParaRPr>
              <a:solidFill>
                <a:schemeClr val="dk1"/>
              </a:solidFill>
            </a:endParaRPr>
          </a:p>
          <a:p>
            <a:pPr indent="-172243" lvl="0" marL="177800" rtl="0" algn="l">
              <a:lnSpc>
                <a:spcPct val="90000"/>
              </a:lnSpc>
              <a:spcBef>
                <a:spcPts val="800"/>
              </a:spcBef>
              <a:spcAft>
                <a:spcPts val="0"/>
              </a:spcAft>
              <a:buClr>
                <a:schemeClr val="dk1"/>
              </a:buClr>
              <a:buSzPct val="116666"/>
              <a:buChar char="●"/>
            </a:pPr>
            <a:r>
              <a:rPr b="1" lang="en-GB" u="sng">
                <a:solidFill>
                  <a:schemeClr val="dk1"/>
                </a:solidFill>
              </a:rPr>
              <a:t>October 2, 2006</a:t>
            </a:r>
            <a:r>
              <a:rPr lang="en-GB">
                <a:solidFill>
                  <a:schemeClr val="dk1"/>
                </a:solidFill>
              </a:rPr>
              <a:t> – Competition started</a:t>
            </a:r>
            <a:endParaRPr/>
          </a:p>
          <a:p>
            <a:pPr indent="-173037" lvl="1" marL="520700" rtl="0" algn="l">
              <a:lnSpc>
                <a:spcPct val="90000"/>
              </a:lnSpc>
              <a:spcBef>
                <a:spcPts val="400"/>
              </a:spcBef>
              <a:spcAft>
                <a:spcPts val="0"/>
              </a:spcAft>
              <a:buClr>
                <a:schemeClr val="dk1"/>
              </a:buClr>
              <a:buSzPct val="128571"/>
              <a:buChar char="○"/>
            </a:pPr>
            <a:r>
              <a:rPr lang="en-GB">
                <a:solidFill>
                  <a:schemeClr val="dk1"/>
                </a:solidFill>
              </a:rPr>
              <a:t>After 6 days: Cinematch was beaten</a:t>
            </a:r>
            <a:endParaRPr/>
          </a:p>
          <a:p>
            <a:pPr indent="-173037" lvl="1" marL="520700" rtl="0" algn="l">
              <a:lnSpc>
                <a:spcPct val="90000"/>
              </a:lnSpc>
              <a:spcBef>
                <a:spcPts val="400"/>
              </a:spcBef>
              <a:spcAft>
                <a:spcPts val="0"/>
              </a:spcAft>
              <a:buClr>
                <a:schemeClr val="dk1"/>
              </a:buClr>
              <a:buSzPct val="128571"/>
              <a:buChar char="○"/>
            </a:pPr>
            <a:r>
              <a:rPr lang="en-GB">
                <a:solidFill>
                  <a:schemeClr val="dk1"/>
                </a:solidFill>
              </a:rPr>
              <a:t>After 1 week: First team qualified for the annual progress prize (1% over Cinematch)</a:t>
            </a:r>
            <a:endParaRPr/>
          </a:p>
          <a:p>
            <a:pPr indent="-173037" lvl="1" marL="520700" rtl="0" algn="l">
              <a:lnSpc>
                <a:spcPct val="90000"/>
              </a:lnSpc>
              <a:spcBef>
                <a:spcPts val="400"/>
              </a:spcBef>
              <a:spcAft>
                <a:spcPts val="0"/>
              </a:spcAft>
              <a:buClr>
                <a:schemeClr val="dk1"/>
              </a:buClr>
              <a:buSzPct val="128571"/>
              <a:buChar char="○"/>
            </a:pPr>
            <a:r>
              <a:rPr lang="en-GB">
                <a:solidFill>
                  <a:schemeClr val="dk1"/>
                </a:solidFill>
              </a:rPr>
              <a:t>After 1 year: Over 40,000 teams from 186 countries have joined </a:t>
            </a:r>
            <a:br>
              <a:rPr lang="en-GB">
                <a:solidFill>
                  <a:schemeClr val="dk1"/>
                </a:solidFill>
              </a:rPr>
            </a:br>
            <a:endParaRPr>
              <a:solidFill>
                <a:schemeClr val="dk1"/>
              </a:solidFill>
            </a:endParaRPr>
          </a:p>
          <a:p>
            <a:pPr indent="-172243" lvl="0" marL="177800" rtl="0" algn="l">
              <a:lnSpc>
                <a:spcPct val="90000"/>
              </a:lnSpc>
              <a:spcBef>
                <a:spcPts val="800"/>
              </a:spcBef>
              <a:spcAft>
                <a:spcPts val="0"/>
              </a:spcAft>
              <a:buClr>
                <a:schemeClr val="dk1"/>
              </a:buClr>
              <a:buSzPct val="116666"/>
              <a:buChar char="●"/>
            </a:pPr>
            <a:r>
              <a:rPr b="1" lang="en-GB" u="sng">
                <a:solidFill>
                  <a:schemeClr val="dk1"/>
                </a:solidFill>
              </a:rPr>
              <a:t>November 13, 2007</a:t>
            </a:r>
            <a:r>
              <a:rPr lang="en-GB">
                <a:solidFill>
                  <a:schemeClr val="dk1"/>
                </a:solidFill>
              </a:rPr>
              <a:t> –Yehuda Koren, Robert Bell and Chris Volinsky from AT&amp;T (</a:t>
            </a:r>
            <a:r>
              <a:rPr i="1" lang="en-GB">
                <a:solidFill>
                  <a:schemeClr val="dk1"/>
                </a:solidFill>
              </a:rPr>
              <a:t>BellKor</a:t>
            </a:r>
            <a:r>
              <a:rPr lang="en-GB">
                <a:solidFill>
                  <a:schemeClr val="dk1"/>
                </a:solidFill>
              </a:rPr>
              <a:t>) received the $50,000 progress prize with RMSE=0.8712 (8.43% improvement)</a:t>
            </a:r>
            <a:endParaRPr/>
          </a:p>
          <a:p>
            <a:pPr indent="-172243" lvl="0" marL="177800" rtl="0" algn="l">
              <a:lnSpc>
                <a:spcPct val="90000"/>
              </a:lnSpc>
              <a:spcBef>
                <a:spcPts val="800"/>
              </a:spcBef>
              <a:spcAft>
                <a:spcPts val="0"/>
              </a:spcAft>
              <a:buClr>
                <a:schemeClr val="dk1"/>
              </a:buClr>
              <a:buSzPct val="116666"/>
              <a:buChar char="●"/>
            </a:pPr>
            <a:r>
              <a:rPr lang="en-GB">
                <a:solidFill>
                  <a:schemeClr val="dk1"/>
                </a:solidFill>
              </a:rPr>
              <a:t>The 2008 progress prize was given to a joint solution by </a:t>
            </a:r>
            <a:r>
              <a:rPr i="1" lang="en-GB">
                <a:solidFill>
                  <a:schemeClr val="dk1"/>
                </a:solidFill>
              </a:rPr>
              <a:t>BellKor</a:t>
            </a:r>
            <a:r>
              <a:rPr lang="en-GB">
                <a:solidFill>
                  <a:schemeClr val="dk1"/>
                </a:solidFill>
              </a:rPr>
              <a:t> and </a:t>
            </a:r>
            <a:r>
              <a:rPr i="1" lang="en-GB">
                <a:solidFill>
                  <a:schemeClr val="dk1"/>
                </a:solidFill>
              </a:rPr>
              <a:t>BigChaos</a:t>
            </a:r>
            <a:r>
              <a:rPr lang="en-GB">
                <a:solidFill>
                  <a:schemeClr val="dk1"/>
                </a:solidFill>
              </a:rPr>
              <a:t> (Andreas Toscher and Michael Jahrer). </a:t>
            </a:r>
            <a:br>
              <a:rPr lang="en-GB">
                <a:solidFill>
                  <a:schemeClr val="dk1"/>
                </a:solidFill>
              </a:rPr>
            </a:br>
            <a:r>
              <a:rPr lang="en-GB">
                <a:solidFill>
                  <a:schemeClr val="dk1"/>
                </a:solidFill>
              </a:rPr>
              <a:t>RMSE=0.8616 and an assemble of 207 predictors sets. </a:t>
            </a:r>
            <a:br>
              <a:rPr lang="en-GB">
                <a:solidFill>
                  <a:schemeClr val="dk1"/>
                </a:solidFill>
              </a:rPr>
            </a:br>
            <a:endParaRPr>
              <a:solidFill>
                <a:schemeClr val="dk1"/>
              </a:solidFill>
            </a:endParaRPr>
          </a:p>
          <a:p>
            <a:pPr indent="-172243" lvl="0" marL="177800" rtl="0" algn="l">
              <a:lnSpc>
                <a:spcPct val="90000"/>
              </a:lnSpc>
              <a:spcBef>
                <a:spcPts val="800"/>
              </a:spcBef>
              <a:spcAft>
                <a:spcPts val="0"/>
              </a:spcAft>
              <a:buClr>
                <a:schemeClr val="dk1"/>
              </a:buClr>
              <a:buSzPct val="116666"/>
              <a:buChar char="●"/>
            </a:pPr>
            <a:r>
              <a:rPr b="1" lang="en-GB" u="sng">
                <a:solidFill>
                  <a:schemeClr val="dk1"/>
                </a:solidFill>
              </a:rPr>
              <a:t>June 26, 2009</a:t>
            </a:r>
            <a:r>
              <a:rPr lang="en-GB">
                <a:solidFill>
                  <a:schemeClr val="dk1"/>
                </a:solidFill>
              </a:rPr>
              <a:t> – A merger of </a:t>
            </a:r>
            <a:r>
              <a:rPr i="1" lang="en-GB">
                <a:solidFill>
                  <a:schemeClr val="dk1"/>
                </a:solidFill>
              </a:rPr>
              <a:t>BellKor</a:t>
            </a:r>
            <a:r>
              <a:rPr lang="en-GB">
                <a:solidFill>
                  <a:schemeClr val="dk1"/>
                </a:solidFill>
              </a:rPr>
              <a:t>, </a:t>
            </a:r>
            <a:r>
              <a:rPr i="1" lang="en-GB">
                <a:solidFill>
                  <a:schemeClr val="dk1"/>
                </a:solidFill>
              </a:rPr>
              <a:t>BigChaos</a:t>
            </a:r>
            <a:r>
              <a:rPr lang="en-GB">
                <a:solidFill>
                  <a:schemeClr val="dk1"/>
                </a:solidFill>
              </a:rPr>
              <a:t> and </a:t>
            </a:r>
            <a:r>
              <a:rPr i="1" lang="en-GB">
                <a:solidFill>
                  <a:schemeClr val="dk1"/>
                </a:solidFill>
              </a:rPr>
              <a:t>Pragmatic Theory</a:t>
            </a:r>
            <a:r>
              <a:rPr lang="en-GB">
                <a:solidFill>
                  <a:schemeClr val="dk1"/>
                </a:solidFill>
              </a:rPr>
              <a:t> achieved a 10.05% improvement over Cinematch. </a:t>
            </a:r>
            <a:br>
              <a:rPr lang="en-GB">
                <a:solidFill>
                  <a:schemeClr val="dk1"/>
                </a:solidFill>
              </a:rPr>
            </a:br>
            <a:r>
              <a:rPr lang="en-GB">
                <a:solidFill>
                  <a:schemeClr val="dk1"/>
                </a:solidFill>
              </a:rPr>
              <a:t>The competition entered a 30-days “last call”  period</a:t>
            </a:r>
            <a:br>
              <a:rPr lang="en-GB">
                <a:solidFill>
                  <a:schemeClr val="dk1"/>
                </a:solidFill>
              </a:rPr>
            </a:br>
            <a:endParaRPr>
              <a:solidFill>
                <a:schemeClr val="dk1"/>
              </a:solidFill>
            </a:endParaRPr>
          </a:p>
          <a:p>
            <a:pPr indent="-172243" lvl="0" marL="177800" rtl="0" algn="l">
              <a:lnSpc>
                <a:spcPct val="90000"/>
              </a:lnSpc>
              <a:spcBef>
                <a:spcPts val="800"/>
              </a:spcBef>
              <a:spcAft>
                <a:spcPts val="0"/>
              </a:spcAft>
              <a:buClr>
                <a:schemeClr val="dk1"/>
              </a:buClr>
              <a:buSzPct val="116666"/>
              <a:buChar char="●"/>
            </a:pPr>
            <a:r>
              <a:rPr b="1" lang="en-GB" u="sng">
                <a:solidFill>
                  <a:schemeClr val="dk1"/>
                </a:solidFill>
              </a:rPr>
              <a:t>July 26, 2009</a:t>
            </a:r>
            <a:r>
              <a:rPr lang="en-GB">
                <a:solidFill>
                  <a:schemeClr val="dk1"/>
                </a:solidFill>
              </a:rPr>
              <a:t> – The competition stopped gathering submissions.</a:t>
            </a:r>
            <a:br>
              <a:rPr lang="en-GB">
                <a:solidFill>
                  <a:schemeClr val="dk1"/>
                </a:solidFill>
              </a:rPr>
            </a:br>
            <a:r>
              <a:rPr lang="en-GB">
                <a:solidFill>
                  <a:schemeClr val="dk1"/>
                </a:solidFill>
              </a:rPr>
              <a:t>The leaderboard showed:</a:t>
            </a:r>
            <a:endParaRPr/>
          </a:p>
          <a:p>
            <a:pPr indent="-376237" lvl="1" marL="723900" rtl="0" algn="l">
              <a:lnSpc>
                <a:spcPct val="90000"/>
              </a:lnSpc>
              <a:spcBef>
                <a:spcPts val="400"/>
              </a:spcBef>
              <a:spcAft>
                <a:spcPts val="0"/>
              </a:spcAft>
              <a:buClr>
                <a:schemeClr val="dk1"/>
              </a:buClr>
              <a:buSzPct val="128571"/>
              <a:buFont typeface="Calibri"/>
              <a:buAutoNum type="arabicPeriod"/>
            </a:pPr>
            <a:r>
              <a:rPr i="1" lang="en-GB">
                <a:solidFill>
                  <a:schemeClr val="dk1"/>
                </a:solidFill>
              </a:rPr>
              <a:t>The Ensemble</a:t>
            </a:r>
            <a:r>
              <a:rPr lang="en-GB">
                <a:solidFill>
                  <a:schemeClr val="dk1"/>
                </a:solidFill>
              </a:rPr>
              <a:t> with 10.10% improvement</a:t>
            </a:r>
            <a:endParaRPr/>
          </a:p>
          <a:p>
            <a:pPr indent="-376237" lvl="1" marL="723900" rtl="0" algn="l">
              <a:lnSpc>
                <a:spcPct val="90000"/>
              </a:lnSpc>
              <a:spcBef>
                <a:spcPts val="400"/>
              </a:spcBef>
              <a:spcAft>
                <a:spcPts val="0"/>
              </a:spcAft>
              <a:buClr>
                <a:schemeClr val="dk1"/>
              </a:buClr>
              <a:buSzPct val="128571"/>
              <a:buFont typeface="Calibri"/>
              <a:buAutoNum type="arabicPeriod"/>
            </a:pPr>
            <a:r>
              <a:rPr i="1" lang="en-GB">
                <a:solidFill>
                  <a:schemeClr val="dk1"/>
                </a:solidFill>
              </a:rPr>
              <a:t>BellKor’s Pragmatic Chaos</a:t>
            </a:r>
            <a:r>
              <a:rPr lang="en-GB">
                <a:solidFill>
                  <a:schemeClr val="dk1"/>
                </a:solidFill>
              </a:rPr>
              <a:t> with a 10.9% improvement</a:t>
            </a:r>
            <a:br>
              <a:rPr lang="en-GB">
                <a:solidFill>
                  <a:schemeClr val="dk1"/>
                </a:solidFill>
              </a:rPr>
            </a:br>
            <a:endParaRPr>
              <a:solidFill>
                <a:schemeClr val="dk1"/>
              </a:solidFill>
            </a:endParaRPr>
          </a:p>
          <a:p>
            <a:pPr indent="-172243" lvl="0" marL="177800" rtl="0" algn="l">
              <a:lnSpc>
                <a:spcPct val="90000"/>
              </a:lnSpc>
              <a:spcBef>
                <a:spcPts val="800"/>
              </a:spcBef>
              <a:spcAft>
                <a:spcPts val="1600"/>
              </a:spcAft>
              <a:buClr>
                <a:schemeClr val="dk1"/>
              </a:buClr>
              <a:buSzPct val="116666"/>
              <a:buChar char="●"/>
            </a:pPr>
            <a:r>
              <a:rPr b="1" lang="en-GB" u="sng">
                <a:solidFill>
                  <a:schemeClr val="dk1"/>
                </a:solidFill>
              </a:rPr>
              <a:t>September 18, 2009</a:t>
            </a:r>
            <a:r>
              <a:rPr lang="en-GB">
                <a:solidFill>
                  <a:schemeClr val="dk1"/>
                </a:solidFill>
              </a:rPr>
              <a:t> – Netflix announced </a:t>
            </a:r>
            <a:r>
              <a:rPr i="1" lang="en-GB">
                <a:solidFill>
                  <a:schemeClr val="dk1"/>
                </a:solidFill>
              </a:rPr>
              <a:t>BellKor’s Pragmatic Chaos</a:t>
            </a:r>
            <a:r>
              <a:rPr lang="en-GB">
                <a:solidFill>
                  <a:schemeClr val="dk1"/>
                </a:solidFill>
              </a:rPr>
              <a:t> as the winner of the competition. </a:t>
            </a:r>
            <a:br>
              <a:rPr lang="en-GB">
                <a:solidFill>
                  <a:schemeClr val="dk1"/>
                </a:solidFill>
              </a:rPr>
            </a:br>
            <a:r>
              <a:rPr lang="en-GB">
                <a:solidFill>
                  <a:schemeClr val="dk1"/>
                </a:solidFill>
              </a:rPr>
              <a:t>Their results matched those of </a:t>
            </a:r>
            <a:r>
              <a:rPr i="1" lang="en-GB">
                <a:solidFill>
                  <a:schemeClr val="dk1"/>
                </a:solidFill>
              </a:rPr>
              <a:t>The Ensemble</a:t>
            </a:r>
            <a:r>
              <a:rPr lang="en-GB">
                <a:solidFill>
                  <a:schemeClr val="dk1"/>
                </a:solidFill>
              </a:rPr>
              <a:t> but since they submitted  20 minutes later, the rules awarded the prize to </a:t>
            </a:r>
            <a:r>
              <a:rPr i="1" lang="en-GB">
                <a:solidFill>
                  <a:schemeClr val="dk1"/>
                </a:solidFill>
              </a:rPr>
              <a:t>BellKor</a:t>
            </a:r>
            <a:r>
              <a:rPr lang="en-GB">
                <a:solidFill>
                  <a:schemeClr val="dk1"/>
                </a:solidFill>
              </a:rPr>
              <a:t>.</a:t>
            </a:r>
            <a:endParaRPr/>
          </a:p>
        </p:txBody>
      </p:sp>
      <p:sp>
        <p:nvSpPr>
          <p:cNvPr id="231" name="Google Shape;231;p42"/>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232" name="Google Shape;232;p42"/>
          <p:cNvSpPr/>
          <p:nvPr/>
        </p:nvSpPr>
        <p:spPr>
          <a:xfrm>
            <a:off x="711025" y="2186725"/>
            <a:ext cx="7675800" cy="254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1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variational approximation</a:t>
            </a:r>
            <a:endParaRPr/>
          </a:p>
        </p:txBody>
      </p:sp>
      <p:pic>
        <p:nvPicPr>
          <p:cNvPr id="2124" name="Google Shape;2124;p159"/>
          <p:cNvPicPr preferRelativeResize="0"/>
          <p:nvPr/>
        </p:nvPicPr>
        <p:blipFill>
          <a:blip r:embed="rId3">
            <a:alphaModFix/>
          </a:blip>
          <a:stretch>
            <a:fillRect/>
          </a:stretch>
        </p:blipFill>
        <p:spPr>
          <a:xfrm>
            <a:off x="376913" y="2298350"/>
            <a:ext cx="2714625" cy="2667000"/>
          </a:xfrm>
          <a:prstGeom prst="rect">
            <a:avLst/>
          </a:prstGeom>
          <a:noFill/>
          <a:ln>
            <a:noFill/>
          </a:ln>
        </p:spPr>
      </p:pic>
      <p:pic>
        <p:nvPicPr>
          <p:cNvPr id="2125" name="Google Shape;2125;p159"/>
          <p:cNvPicPr preferRelativeResize="0"/>
          <p:nvPr/>
        </p:nvPicPr>
        <p:blipFill>
          <a:blip r:embed="rId4">
            <a:alphaModFix/>
          </a:blip>
          <a:stretch>
            <a:fillRect/>
          </a:stretch>
        </p:blipFill>
        <p:spPr>
          <a:xfrm>
            <a:off x="1549574" y="1656024"/>
            <a:ext cx="4025125" cy="465950"/>
          </a:xfrm>
          <a:prstGeom prst="rect">
            <a:avLst/>
          </a:prstGeom>
          <a:noFill/>
          <a:ln>
            <a:noFill/>
          </a:ln>
        </p:spPr>
      </p:pic>
      <p:pic>
        <p:nvPicPr>
          <p:cNvPr id="2126" name="Google Shape;2126;p159"/>
          <p:cNvPicPr preferRelativeResize="0"/>
          <p:nvPr/>
        </p:nvPicPr>
        <p:blipFill>
          <a:blip r:embed="rId5">
            <a:alphaModFix/>
          </a:blip>
          <a:stretch>
            <a:fillRect/>
          </a:stretch>
        </p:blipFill>
        <p:spPr>
          <a:xfrm>
            <a:off x="6496376" y="2340168"/>
            <a:ext cx="2240449" cy="787800"/>
          </a:xfrm>
          <a:prstGeom prst="rect">
            <a:avLst/>
          </a:prstGeom>
          <a:noFill/>
          <a:ln>
            <a:noFill/>
          </a:ln>
        </p:spPr>
      </p:pic>
      <p:pic>
        <p:nvPicPr>
          <p:cNvPr id="2127" name="Google Shape;2127;p159"/>
          <p:cNvPicPr preferRelativeResize="0"/>
          <p:nvPr/>
        </p:nvPicPr>
        <p:blipFill>
          <a:blip r:embed="rId6">
            <a:alphaModFix/>
          </a:blip>
          <a:stretch>
            <a:fillRect/>
          </a:stretch>
        </p:blipFill>
        <p:spPr>
          <a:xfrm>
            <a:off x="3579838" y="2298350"/>
            <a:ext cx="2714625" cy="2667000"/>
          </a:xfrm>
          <a:prstGeom prst="rect">
            <a:avLst/>
          </a:prstGeom>
          <a:noFill/>
          <a:ln>
            <a:noFill/>
          </a:ln>
        </p:spPr>
      </p:pic>
      <p:sp>
        <p:nvSpPr>
          <p:cNvPr id="2128" name="Google Shape;2128;p1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2" name="Shape 2132"/>
        <p:cNvGrpSpPr/>
        <p:nvPr/>
      </p:nvGrpSpPr>
      <p:grpSpPr>
        <a:xfrm>
          <a:off x="0" y="0"/>
          <a:ext cx="0" cy="0"/>
          <a:chOff x="0" y="0"/>
          <a:chExt cx="0" cy="0"/>
        </a:xfrm>
      </p:grpSpPr>
      <p:pic>
        <p:nvPicPr>
          <p:cNvPr id="2133" name="Google Shape;2133;p160"/>
          <p:cNvPicPr preferRelativeResize="0"/>
          <p:nvPr/>
        </p:nvPicPr>
        <p:blipFill>
          <a:blip r:embed="rId3">
            <a:alphaModFix/>
          </a:blip>
          <a:stretch>
            <a:fillRect/>
          </a:stretch>
        </p:blipFill>
        <p:spPr>
          <a:xfrm>
            <a:off x="313373" y="375625"/>
            <a:ext cx="2226900" cy="2187850"/>
          </a:xfrm>
          <a:prstGeom prst="rect">
            <a:avLst/>
          </a:prstGeom>
          <a:noFill/>
          <a:ln>
            <a:noFill/>
          </a:ln>
        </p:spPr>
      </p:pic>
      <p:pic>
        <p:nvPicPr>
          <p:cNvPr id="2134" name="Google Shape;2134;p160"/>
          <p:cNvPicPr preferRelativeResize="0"/>
          <p:nvPr/>
        </p:nvPicPr>
        <p:blipFill>
          <a:blip r:embed="rId4">
            <a:alphaModFix/>
          </a:blip>
          <a:stretch>
            <a:fillRect/>
          </a:stretch>
        </p:blipFill>
        <p:spPr>
          <a:xfrm>
            <a:off x="2989898" y="375625"/>
            <a:ext cx="2226900" cy="2187828"/>
          </a:xfrm>
          <a:prstGeom prst="rect">
            <a:avLst/>
          </a:prstGeom>
          <a:noFill/>
          <a:ln>
            <a:noFill/>
          </a:ln>
        </p:spPr>
      </p:pic>
      <p:pic>
        <p:nvPicPr>
          <p:cNvPr id="2135" name="Google Shape;2135;p160"/>
          <p:cNvPicPr preferRelativeResize="0"/>
          <p:nvPr/>
        </p:nvPicPr>
        <p:blipFill>
          <a:blip r:embed="rId5">
            <a:alphaModFix/>
          </a:blip>
          <a:stretch>
            <a:fillRect/>
          </a:stretch>
        </p:blipFill>
        <p:spPr>
          <a:xfrm>
            <a:off x="5666423" y="375625"/>
            <a:ext cx="2226900" cy="2187832"/>
          </a:xfrm>
          <a:prstGeom prst="rect">
            <a:avLst/>
          </a:prstGeom>
          <a:noFill/>
          <a:ln>
            <a:noFill/>
          </a:ln>
        </p:spPr>
      </p:pic>
      <p:pic>
        <p:nvPicPr>
          <p:cNvPr id="2136" name="Google Shape;2136;p160"/>
          <p:cNvPicPr preferRelativeResize="0"/>
          <p:nvPr/>
        </p:nvPicPr>
        <p:blipFill>
          <a:blip r:embed="rId6">
            <a:alphaModFix/>
          </a:blip>
          <a:stretch>
            <a:fillRect/>
          </a:stretch>
        </p:blipFill>
        <p:spPr>
          <a:xfrm>
            <a:off x="313375" y="2868275"/>
            <a:ext cx="2226900" cy="2187840"/>
          </a:xfrm>
          <a:prstGeom prst="rect">
            <a:avLst/>
          </a:prstGeom>
          <a:noFill/>
          <a:ln>
            <a:noFill/>
          </a:ln>
        </p:spPr>
      </p:pic>
      <p:pic>
        <p:nvPicPr>
          <p:cNvPr id="2137" name="Google Shape;2137;p160"/>
          <p:cNvPicPr preferRelativeResize="0"/>
          <p:nvPr/>
        </p:nvPicPr>
        <p:blipFill>
          <a:blip r:embed="rId7">
            <a:alphaModFix/>
          </a:blip>
          <a:stretch>
            <a:fillRect/>
          </a:stretch>
        </p:blipFill>
        <p:spPr>
          <a:xfrm>
            <a:off x="2989901" y="2868288"/>
            <a:ext cx="2226900" cy="2187814"/>
          </a:xfrm>
          <a:prstGeom prst="rect">
            <a:avLst/>
          </a:prstGeom>
          <a:noFill/>
          <a:ln>
            <a:noFill/>
          </a:ln>
        </p:spPr>
      </p:pic>
      <p:pic>
        <p:nvPicPr>
          <p:cNvPr id="2138" name="Google Shape;2138;p160"/>
          <p:cNvPicPr preferRelativeResize="0"/>
          <p:nvPr/>
        </p:nvPicPr>
        <p:blipFill>
          <a:blip r:embed="rId8">
            <a:alphaModFix/>
          </a:blip>
          <a:stretch>
            <a:fillRect/>
          </a:stretch>
        </p:blipFill>
        <p:spPr>
          <a:xfrm>
            <a:off x="6462150" y="2868275"/>
            <a:ext cx="2226900" cy="2187841"/>
          </a:xfrm>
          <a:prstGeom prst="rect">
            <a:avLst/>
          </a:prstGeom>
          <a:noFill/>
          <a:ln>
            <a:noFill/>
          </a:ln>
        </p:spPr>
      </p:pic>
      <p:cxnSp>
        <p:nvCxnSpPr>
          <p:cNvPr id="2139" name="Google Shape;2139;p160"/>
          <p:cNvCxnSpPr/>
          <p:nvPr/>
        </p:nvCxnSpPr>
        <p:spPr>
          <a:xfrm>
            <a:off x="2429850" y="1491900"/>
            <a:ext cx="531600" cy="0"/>
          </a:xfrm>
          <a:prstGeom prst="straightConnector1">
            <a:avLst/>
          </a:prstGeom>
          <a:noFill/>
          <a:ln cap="flat" cmpd="sng" w="19050">
            <a:solidFill>
              <a:srgbClr val="0000FF"/>
            </a:solidFill>
            <a:prstDash val="solid"/>
            <a:round/>
            <a:headEnd len="med" w="med" type="none"/>
            <a:tailEnd len="med" w="med" type="triangle"/>
          </a:ln>
        </p:spPr>
      </p:cxnSp>
      <p:cxnSp>
        <p:nvCxnSpPr>
          <p:cNvPr id="2140" name="Google Shape;2140;p160"/>
          <p:cNvCxnSpPr/>
          <p:nvPr/>
        </p:nvCxnSpPr>
        <p:spPr>
          <a:xfrm>
            <a:off x="5096850" y="1491900"/>
            <a:ext cx="531600" cy="0"/>
          </a:xfrm>
          <a:prstGeom prst="straightConnector1">
            <a:avLst/>
          </a:prstGeom>
          <a:noFill/>
          <a:ln cap="flat" cmpd="sng" w="19050">
            <a:solidFill>
              <a:srgbClr val="0000FF"/>
            </a:solidFill>
            <a:prstDash val="solid"/>
            <a:round/>
            <a:headEnd len="med" w="med" type="none"/>
            <a:tailEnd len="med" w="med" type="triangle"/>
          </a:ln>
        </p:spPr>
      </p:cxnSp>
      <p:cxnSp>
        <p:nvCxnSpPr>
          <p:cNvPr id="2141" name="Google Shape;2141;p160"/>
          <p:cNvCxnSpPr/>
          <p:nvPr/>
        </p:nvCxnSpPr>
        <p:spPr>
          <a:xfrm>
            <a:off x="7763850" y="1491900"/>
            <a:ext cx="531600" cy="0"/>
          </a:xfrm>
          <a:prstGeom prst="straightConnector1">
            <a:avLst/>
          </a:prstGeom>
          <a:noFill/>
          <a:ln cap="flat" cmpd="sng" w="19050">
            <a:solidFill>
              <a:srgbClr val="0000FF"/>
            </a:solidFill>
            <a:prstDash val="solid"/>
            <a:round/>
            <a:headEnd len="med" w="med" type="none"/>
            <a:tailEnd len="med" w="med" type="triangle"/>
          </a:ln>
        </p:spPr>
      </p:cxnSp>
      <p:cxnSp>
        <p:nvCxnSpPr>
          <p:cNvPr id="2142" name="Google Shape;2142;p160"/>
          <p:cNvCxnSpPr/>
          <p:nvPr/>
        </p:nvCxnSpPr>
        <p:spPr>
          <a:xfrm>
            <a:off x="2406300" y="3924563"/>
            <a:ext cx="531600" cy="0"/>
          </a:xfrm>
          <a:prstGeom prst="straightConnector1">
            <a:avLst/>
          </a:prstGeom>
          <a:noFill/>
          <a:ln cap="flat" cmpd="sng" w="19050">
            <a:solidFill>
              <a:srgbClr val="0000FF"/>
            </a:solidFill>
            <a:prstDash val="solid"/>
            <a:round/>
            <a:headEnd len="med" w="med" type="none"/>
            <a:tailEnd len="med" w="med" type="triangle"/>
          </a:ln>
        </p:spPr>
      </p:cxnSp>
      <p:cxnSp>
        <p:nvCxnSpPr>
          <p:cNvPr id="2143" name="Google Shape;2143;p160"/>
          <p:cNvCxnSpPr/>
          <p:nvPr/>
        </p:nvCxnSpPr>
        <p:spPr>
          <a:xfrm>
            <a:off x="5378200" y="3924564"/>
            <a:ext cx="951600" cy="0"/>
          </a:xfrm>
          <a:prstGeom prst="straightConnector1">
            <a:avLst/>
          </a:prstGeom>
          <a:noFill/>
          <a:ln cap="flat" cmpd="sng" w="19050">
            <a:solidFill>
              <a:srgbClr val="0000FF"/>
            </a:solidFill>
            <a:prstDash val="dash"/>
            <a:round/>
            <a:headEnd len="med" w="med" type="none"/>
            <a:tailEnd len="med" w="med" type="triangle"/>
          </a:ln>
        </p:spPr>
      </p:cxnSp>
      <p:sp>
        <p:nvSpPr>
          <p:cNvPr id="2144" name="Google Shape;2144;p1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1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Pitchfork bifurcations</a:t>
            </a:r>
            <a:endParaRPr/>
          </a:p>
        </p:txBody>
      </p:sp>
      <p:sp>
        <p:nvSpPr>
          <p:cNvPr id="2150" name="Google Shape;2150;p161"/>
          <p:cNvSpPr/>
          <p:nvPr/>
        </p:nvSpPr>
        <p:spPr>
          <a:xfrm>
            <a:off x="4676066" y="1199425"/>
            <a:ext cx="1690250" cy="2639550"/>
          </a:xfrm>
          <a:custGeom>
            <a:rect b="b" l="l" r="r" t="t"/>
            <a:pathLst>
              <a:path extrusionOk="0" h="105582" w="67610">
                <a:moveTo>
                  <a:pt x="67610" y="0"/>
                </a:moveTo>
                <a:cubicBezTo>
                  <a:pt x="56342" y="8833"/>
                  <a:pt x="74" y="35403"/>
                  <a:pt x="4" y="53000"/>
                </a:cubicBezTo>
                <a:cubicBezTo>
                  <a:pt x="-65" y="70597"/>
                  <a:pt x="55995" y="96818"/>
                  <a:pt x="67193" y="105582"/>
                </a:cubicBezTo>
              </a:path>
            </a:pathLst>
          </a:custGeom>
          <a:noFill/>
          <a:ln cap="flat" cmpd="sng" w="38100">
            <a:solidFill>
              <a:srgbClr val="0000FF"/>
            </a:solidFill>
            <a:prstDash val="solid"/>
            <a:round/>
            <a:headEnd len="med" w="med" type="none"/>
            <a:tailEnd len="med" w="med" type="none"/>
          </a:ln>
        </p:spPr>
      </p:sp>
      <p:cxnSp>
        <p:nvCxnSpPr>
          <p:cNvPr id="2151" name="Google Shape;2151;p161"/>
          <p:cNvCxnSpPr/>
          <p:nvPr/>
        </p:nvCxnSpPr>
        <p:spPr>
          <a:xfrm rot="10800000">
            <a:off x="2599950" y="2540075"/>
            <a:ext cx="2078400" cy="0"/>
          </a:xfrm>
          <a:prstGeom prst="straightConnector1">
            <a:avLst/>
          </a:prstGeom>
          <a:noFill/>
          <a:ln cap="flat" cmpd="sng" w="38100">
            <a:solidFill>
              <a:srgbClr val="0000FF"/>
            </a:solidFill>
            <a:prstDash val="solid"/>
            <a:round/>
            <a:headEnd len="med" w="med" type="none"/>
            <a:tailEnd len="med" w="med" type="none"/>
          </a:ln>
        </p:spPr>
      </p:cxnSp>
      <p:pic>
        <p:nvPicPr>
          <p:cNvPr id="2152" name="Google Shape;2152;p161"/>
          <p:cNvPicPr preferRelativeResize="0"/>
          <p:nvPr/>
        </p:nvPicPr>
        <p:blipFill>
          <a:blip r:embed="rId3">
            <a:alphaModFix/>
          </a:blip>
          <a:stretch>
            <a:fillRect/>
          </a:stretch>
        </p:blipFill>
        <p:spPr>
          <a:xfrm>
            <a:off x="6528537" y="293750"/>
            <a:ext cx="1857650" cy="1825050"/>
          </a:xfrm>
          <a:prstGeom prst="rect">
            <a:avLst/>
          </a:prstGeom>
          <a:noFill/>
          <a:ln>
            <a:noFill/>
          </a:ln>
        </p:spPr>
      </p:pic>
      <p:cxnSp>
        <p:nvCxnSpPr>
          <p:cNvPr id="2153" name="Google Shape;2153;p161"/>
          <p:cNvCxnSpPr/>
          <p:nvPr/>
        </p:nvCxnSpPr>
        <p:spPr>
          <a:xfrm>
            <a:off x="1286725" y="1491550"/>
            <a:ext cx="0" cy="2055300"/>
          </a:xfrm>
          <a:prstGeom prst="straightConnector1">
            <a:avLst/>
          </a:prstGeom>
          <a:noFill/>
          <a:ln cap="flat" cmpd="sng" w="38100">
            <a:solidFill>
              <a:srgbClr val="6AA84F"/>
            </a:solidFill>
            <a:prstDash val="solid"/>
            <a:round/>
            <a:headEnd len="med" w="med" type="stealth"/>
            <a:tailEnd len="med" w="med" type="stealth"/>
          </a:ln>
        </p:spPr>
      </p:cxnSp>
      <p:sp>
        <p:nvSpPr>
          <p:cNvPr id="2154" name="Google Shape;2154;p161"/>
          <p:cNvSpPr txBox="1"/>
          <p:nvPr/>
        </p:nvSpPr>
        <p:spPr>
          <a:xfrm rot="-5400000">
            <a:off x="-646425" y="2279250"/>
            <a:ext cx="2879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6AA84F"/>
                </a:solidFill>
                <a:latin typeface="Helvetica Neue"/>
                <a:ea typeface="Helvetica Neue"/>
                <a:cs typeface="Helvetica Neue"/>
                <a:sym typeface="Helvetica Neue"/>
              </a:rPr>
              <a:t>solutions</a:t>
            </a:r>
            <a:r>
              <a:rPr lang="en-GB">
                <a:solidFill>
                  <a:srgbClr val="6AA84F"/>
                </a:solidFill>
                <a:latin typeface="Helvetica Neue"/>
                <a:ea typeface="Helvetica Neue"/>
                <a:cs typeface="Helvetica Neue"/>
                <a:sym typeface="Helvetica Neue"/>
              </a:rPr>
              <a:t> </a:t>
            </a:r>
            <a:r>
              <a:rPr b="1" lang="en-GB">
                <a:solidFill>
                  <a:srgbClr val="6AA84F"/>
                </a:solidFill>
                <a:latin typeface="Helvetica Neue"/>
                <a:ea typeface="Helvetica Neue"/>
                <a:cs typeface="Helvetica Neue"/>
                <a:sym typeface="Helvetica Neue"/>
              </a:rPr>
              <a:t>axis</a:t>
            </a:r>
            <a:endParaRPr b="1">
              <a:solidFill>
                <a:srgbClr val="6AA84F"/>
              </a:solidFill>
              <a:latin typeface="Helvetica Neue"/>
              <a:ea typeface="Helvetica Neue"/>
              <a:cs typeface="Helvetica Neue"/>
              <a:sym typeface="Helvetica Neue"/>
            </a:endParaRPr>
          </a:p>
          <a:p>
            <a:pPr indent="0" lvl="0" marL="0" rtl="0" algn="ctr">
              <a:spcBef>
                <a:spcPts val="0"/>
              </a:spcBef>
              <a:spcAft>
                <a:spcPts val="0"/>
              </a:spcAft>
              <a:buNone/>
            </a:pPr>
            <a:r>
              <a:rPr lang="en-GB" sz="1200">
                <a:solidFill>
                  <a:srgbClr val="6AA84F"/>
                </a:solidFill>
                <a:latin typeface="Helvetica Neue"/>
                <a:ea typeface="Helvetica Neue"/>
                <a:cs typeface="Helvetica Neue"/>
                <a:sym typeface="Helvetica Neue"/>
              </a:rPr>
              <a:t>(e.g. approximation means)</a:t>
            </a:r>
            <a:endParaRPr sz="1200">
              <a:solidFill>
                <a:srgbClr val="6AA84F"/>
              </a:solidFill>
              <a:latin typeface="Helvetica Neue"/>
              <a:ea typeface="Helvetica Neue"/>
              <a:cs typeface="Helvetica Neue"/>
              <a:sym typeface="Helvetica Neue"/>
            </a:endParaRPr>
          </a:p>
        </p:txBody>
      </p:sp>
      <p:cxnSp>
        <p:nvCxnSpPr>
          <p:cNvPr id="2155" name="Google Shape;2155;p161"/>
          <p:cNvCxnSpPr/>
          <p:nvPr/>
        </p:nvCxnSpPr>
        <p:spPr>
          <a:xfrm>
            <a:off x="2632600" y="4569675"/>
            <a:ext cx="3505500" cy="0"/>
          </a:xfrm>
          <a:prstGeom prst="straightConnector1">
            <a:avLst/>
          </a:prstGeom>
          <a:noFill/>
          <a:ln cap="flat" cmpd="sng" w="28575">
            <a:solidFill>
              <a:srgbClr val="3D85C6"/>
            </a:solidFill>
            <a:prstDash val="solid"/>
            <a:round/>
            <a:headEnd len="med" w="med" type="stealth"/>
            <a:tailEnd len="med" w="med" type="stealth"/>
          </a:ln>
        </p:spPr>
      </p:cxnSp>
      <p:sp>
        <p:nvSpPr>
          <p:cNvPr id="2156" name="Google Shape;2156;p161"/>
          <p:cNvSpPr txBox="1"/>
          <p:nvPr/>
        </p:nvSpPr>
        <p:spPr>
          <a:xfrm>
            <a:off x="2924500" y="4642700"/>
            <a:ext cx="292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45818E"/>
                </a:solidFill>
                <a:latin typeface="Helvetica Neue"/>
                <a:ea typeface="Helvetica Neue"/>
                <a:cs typeface="Helvetica Neue"/>
                <a:sym typeface="Helvetica Neue"/>
              </a:rPr>
              <a:t>parameter axis</a:t>
            </a:r>
            <a:r>
              <a:rPr lang="en-GB">
                <a:solidFill>
                  <a:srgbClr val="45818E"/>
                </a:solidFill>
                <a:latin typeface="Helvetica Neue"/>
                <a:ea typeface="Helvetica Neue"/>
                <a:cs typeface="Helvetica Neue"/>
                <a:sym typeface="Helvetica Neue"/>
              </a:rPr>
              <a:t>, (e.g. </a:t>
            </a:r>
            <a:r>
              <a:rPr i="1" lang="en-GB">
                <a:solidFill>
                  <a:srgbClr val="45818E"/>
                </a:solidFill>
                <a:latin typeface="Helvetica Neue"/>
                <a:ea typeface="Helvetica Neue"/>
                <a:cs typeface="Helvetica Neue"/>
                <a:sym typeface="Helvetica Neue"/>
              </a:rPr>
              <a:t>r</a:t>
            </a:r>
            <a:r>
              <a:rPr lang="en-GB">
                <a:solidFill>
                  <a:srgbClr val="45818E"/>
                </a:solidFill>
                <a:latin typeface="Helvetica Neue"/>
                <a:ea typeface="Helvetica Neue"/>
                <a:cs typeface="Helvetica Neue"/>
                <a:sym typeface="Helvetica Neue"/>
              </a:rPr>
              <a:t>)</a:t>
            </a:r>
            <a:endParaRPr>
              <a:solidFill>
                <a:srgbClr val="45818E"/>
              </a:solidFill>
              <a:latin typeface="Helvetica Neue"/>
              <a:ea typeface="Helvetica Neue"/>
              <a:cs typeface="Helvetica Neue"/>
              <a:sym typeface="Helvetica Neue"/>
            </a:endParaRPr>
          </a:p>
        </p:txBody>
      </p:sp>
      <p:pic>
        <p:nvPicPr>
          <p:cNvPr id="2157" name="Google Shape;2157;p161"/>
          <p:cNvPicPr preferRelativeResize="0"/>
          <p:nvPr/>
        </p:nvPicPr>
        <p:blipFill>
          <a:blip r:embed="rId4">
            <a:alphaModFix/>
          </a:blip>
          <a:stretch>
            <a:fillRect/>
          </a:stretch>
        </p:blipFill>
        <p:spPr>
          <a:xfrm>
            <a:off x="1640325" y="2665272"/>
            <a:ext cx="1553650" cy="1526400"/>
          </a:xfrm>
          <a:prstGeom prst="rect">
            <a:avLst/>
          </a:prstGeom>
          <a:noFill/>
          <a:ln>
            <a:noFill/>
          </a:ln>
        </p:spPr>
      </p:pic>
      <p:pic>
        <p:nvPicPr>
          <p:cNvPr id="2158" name="Google Shape;2158;p161"/>
          <p:cNvPicPr preferRelativeResize="0"/>
          <p:nvPr/>
        </p:nvPicPr>
        <p:blipFill>
          <a:blip r:embed="rId5">
            <a:alphaModFix/>
          </a:blip>
          <a:stretch>
            <a:fillRect/>
          </a:stretch>
        </p:blipFill>
        <p:spPr>
          <a:xfrm>
            <a:off x="6528537" y="3004261"/>
            <a:ext cx="1857650" cy="1825065"/>
          </a:xfrm>
          <a:prstGeom prst="rect">
            <a:avLst/>
          </a:prstGeom>
          <a:noFill/>
          <a:ln>
            <a:noFill/>
          </a:ln>
        </p:spPr>
      </p:pic>
      <p:sp>
        <p:nvSpPr>
          <p:cNvPr id="2159" name="Google Shape;2159;p1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1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variational update</a:t>
            </a:r>
            <a:endParaRPr/>
          </a:p>
        </p:txBody>
      </p:sp>
      <p:pic>
        <p:nvPicPr>
          <p:cNvPr id="2165" name="Google Shape;2165;p162"/>
          <p:cNvPicPr preferRelativeResize="0"/>
          <p:nvPr/>
        </p:nvPicPr>
        <p:blipFill>
          <a:blip r:embed="rId3">
            <a:alphaModFix/>
          </a:blip>
          <a:stretch>
            <a:fillRect/>
          </a:stretch>
        </p:blipFill>
        <p:spPr>
          <a:xfrm>
            <a:off x="882725" y="1232725"/>
            <a:ext cx="7169948" cy="3820975"/>
          </a:xfrm>
          <a:prstGeom prst="rect">
            <a:avLst/>
          </a:prstGeom>
          <a:noFill/>
          <a:ln>
            <a:noFill/>
          </a:ln>
        </p:spPr>
      </p:pic>
      <p:sp>
        <p:nvSpPr>
          <p:cNvPr id="2166" name="Google Shape;2166;p162"/>
          <p:cNvSpPr/>
          <p:nvPr/>
        </p:nvSpPr>
        <p:spPr>
          <a:xfrm>
            <a:off x="231175" y="1675975"/>
            <a:ext cx="8102400" cy="3398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p1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variational update</a:t>
            </a:r>
            <a:endParaRPr/>
          </a:p>
        </p:txBody>
      </p:sp>
      <p:pic>
        <p:nvPicPr>
          <p:cNvPr id="2173" name="Google Shape;2173;p163"/>
          <p:cNvPicPr preferRelativeResize="0"/>
          <p:nvPr/>
        </p:nvPicPr>
        <p:blipFill>
          <a:blip r:embed="rId3">
            <a:alphaModFix/>
          </a:blip>
          <a:stretch>
            <a:fillRect/>
          </a:stretch>
        </p:blipFill>
        <p:spPr>
          <a:xfrm>
            <a:off x="882725" y="1232725"/>
            <a:ext cx="7169948" cy="3820975"/>
          </a:xfrm>
          <a:prstGeom prst="rect">
            <a:avLst/>
          </a:prstGeom>
          <a:noFill/>
          <a:ln>
            <a:noFill/>
          </a:ln>
        </p:spPr>
      </p:pic>
      <p:sp>
        <p:nvSpPr>
          <p:cNvPr id="2174" name="Google Shape;2174;p163"/>
          <p:cNvSpPr/>
          <p:nvPr/>
        </p:nvSpPr>
        <p:spPr>
          <a:xfrm>
            <a:off x="231175" y="2115200"/>
            <a:ext cx="8102400" cy="295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9" name="Shape 2179"/>
        <p:cNvGrpSpPr/>
        <p:nvPr/>
      </p:nvGrpSpPr>
      <p:grpSpPr>
        <a:xfrm>
          <a:off x="0" y="0"/>
          <a:ext cx="0" cy="0"/>
          <a:chOff x="0" y="0"/>
          <a:chExt cx="0" cy="0"/>
        </a:xfrm>
      </p:grpSpPr>
      <p:sp>
        <p:nvSpPr>
          <p:cNvPr id="2180" name="Google Shape;2180;p1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variational update</a:t>
            </a:r>
            <a:endParaRPr/>
          </a:p>
        </p:txBody>
      </p:sp>
      <p:pic>
        <p:nvPicPr>
          <p:cNvPr id="2181" name="Google Shape;2181;p164"/>
          <p:cNvPicPr preferRelativeResize="0"/>
          <p:nvPr/>
        </p:nvPicPr>
        <p:blipFill>
          <a:blip r:embed="rId3">
            <a:alphaModFix/>
          </a:blip>
          <a:stretch>
            <a:fillRect/>
          </a:stretch>
        </p:blipFill>
        <p:spPr>
          <a:xfrm>
            <a:off x="882725" y="1232725"/>
            <a:ext cx="7169948" cy="3820975"/>
          </a:xfrm>
          <a:prstGeom prst="rect">
            <a:avLst/>
          </a:prstGeom>
          <a:noFill/>
          <a:ln>
            <a:noFill/>
          </a:ln>
        </p:spPr>
      </p:pic>
      <p:sp>
        <p:nvSpPr>
          <p:cNvPr id="2182" name="Google Shape;2182;p164"/>
          <p:cNvSpPr/>
          <p:nvPr/>
        </p:nvSpPr>
        <p:spPr>
          <a:xfrm>
            <a:off x="231175" y="2577525"/>
            <a:ext cx="8102400" cy="249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1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variational update</a:t>
            </a:r>
            <a:endParaRPr/>
          </a:p>
        </p:txBody>
      </p:sp>
      <p:pic>
        <p:nvPicPr>
          <p:cNvPr id="2189" name="Google Shape;2189;p165"/>
          <p:cNvPicPr preferRelativeResize="0"/>
          <p:nvPr/>
        </p:nvPicPr>
        <p:blipFill>
          <a:blip r:embed="rId3">
            <a:alphaModFix/>
          </a:blip>
          <a:stretch>
            <a:fillRect/>
          </a:stretch>
        </p:blipFill>
        <p:spPr>
          <a:xfrm>
            <a:off x="882725" y="1232725"/>
            <a:ext cx="7169948" cy="3820975"/>
          </a:xfrm>
          <a:prstGeom prst="rect">
            <a:avLst/>
          </a:prstGeom>
          <a:noFill/>
          <a:ln>
            <a:noFill/>
          </a:ln>
        </p:spPr>
      </p:pic>
      <p:sp>
        <p:nvSpPr>
          <p:cNvPr id="2190" name="Google Shape;2190;p165"/>
          <p:cNvSpPr/>
          <p:nvPr/>
        </p:nvSpPr>
        <p:spPr>
          <a:xfrm>
            <a:off x="231175" y="3236350"/>
            <a:ext cx="8102400" cy="183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1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variational update</a:t>
            </a:r>
            <a:endParaRPr/>
          </a:p>
        </p:txBody>
      </p:sp>
      <p:pic>
        <p:nvPicPr>
          <p:cNvPr id="2197" name="Google Shape;2197;p166"/>
          <p:cNvPicPr preferRelativeResize="0"/>
          <p:nvPr/>
        </p:nvPicPr>
        <p:blipFill>
          <a:blip r:embed="rId3">
            <a:alphaModFix/>
          </a:blip>
          <a:stretch>
            <a:fillRect/>
          </a:stretch>
        </p:blipFill>
        <p:spPr>
          <a:xfrm>
            <a:off x="882725" y="1232725"/>
            <a:ext cx="7169948" cy="3820975"/>
          </a:xfrm>
          <a:prstGeom prst="rect">
            <a:avLst/>
          </a:prstGeom>
          <a:noFill/>
          <a:ln>
            <a:noFill/>
          </a:ln>
        </p:spPr>
      </p:pic>
      <p:sp>
        <p:nvSpPr>
          <p:cNvPr id="2198" name="Google Shape;2198;p166"/>
          <p:cNvSpPr/>
          <p:nvPr/>
        </p:nvSpPr>
        <p:spPr>
          <a:xfrm>
            <a:off x="231175" y="4080125"/>
            <a:ext cx="81024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1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variational update</a:t>
            </a:r>
            <a:endParaRPr/>
          </a:p>
        </p:txBody>
      </p:sp>
      <p:pic>
        <p:nvPicPr>
          <p:cNvPr id="2205" name="Google Shape;2205;p167"/>
          <p:cNvPicPr preferRelativeResize="0"/>
          <p:nvPr/>
        </p:nvPicPr>
        <p:blipFill>
          <a:blip r:embed="rId3">
            <a:alphaModFix/>
          </a:blip>
          <a:stretch>
            <a:fillRect/>
          </a:stretch>
        </p:blipFill>
        <p:spPr>
          <a:xfrm>
            <a:off x="882725" y="1232725"/>
            <a:ext cx="7169948" cy="3820975"/>
          </a:xfrm>
          <a:prstGeom prst="rect">
            <a:avLst/>
          </a:prstGeom>
          <a:noFill/>
          <a:ln>
            <a:noFill/>
          </a:ln>
        </p:spPr>
      </p:pic>
      <p:sp>
        <p:nvSpPr>
          <p:cNvPr id="2206" name="Google Shape;2206;p1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1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variational update</a:t>
            </a:r>
            <a:endParaRPr/>
          </a:p>
        </p:txBody>
      </p:sp>
      <p:pic>
        <p:nvPicPr>
          <p:cNvPr id="2212" name="Google Shape;2212;p168"/>
          <p:cNvPicPr preferRelativeResize="0"/>
          <p:nvPr/>
        </p:nvPicPr>
        <p:blipFill>
          <a:blip r:embed="rId3">
            <a:alphaModFix/>
          </a:blip>
          <a:stretch>
            <a:fillRect/>
          </a:stretch>
        </p:blipFill>
        <p:spPr>
          <a:xfrm>
            <a:off x="1745800" y="1170125"/>
            <a:ext cx="6113774" cy="2156750"/>
          </a:xfrm>
          <a:prstGeom prst="rect">
            <a:avLst/>
          </a:prstGeom>
          <a:noFill/>
          <a:ln>
            <a:noFill/>
          </a:ln>
        </p:spPr>
      </p:pic>
      <p:sp>
        <p:nvSpPr>
          <p:cNvPr id="2213" name="Google Shape;2213;p1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3"/>
          <p:cNvSpPr txBox="1"/>
          <p:nvPr>
            <p:ph type="title"/>
          </p:nvPr>
        </p:nvSpPr>
        <p:spPr>
          <a:xfrm>
            <a:off x="325406"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GB"/>
              <a:t>Netflix Prize Timeline</a:t>
            </a:r>
            <a:endParaRPr/>
          </a:p>
        </p:txBody>
      </p:sp>
      <p:sp>
        <p:nvSpPr>
          <p:cNvPr id="239" name="Google Shape;239;p43"/>
          <p:cNvSpPr txBox="1"/>
          <p:nvPr>
            <p:ph idx="1" type="body"/>
          </p:nvPr>
        </p:nvSpPr>
        <p:spPr>
          <a:xfrm>
            <a:off x="931894" y="742950"/>
            <a:ext cx="7675800" cy="4229100"/>
          </a:xfrm>
          <a:prstGeom prst="rect">
            <a:avLst/>
          </a:prstGeom>
          <a:noFill/>
          <a:ln>
            <a:noFill/>
          </a:ln>
        </p:spPr>
        <p:txBody>
          <a:bodyPr anchorCtr="0" anchor="t" bIns="34275" lIns="68575" spcFirstLastPara="1" rIns="68575" wrap="square" tIns="34275">
            <a:normAutofit fontScale="55000"/>
          </a:bodyPr>
          <a:lstStyle/>
          <a:p>
            <a:pPr indent="-88900" lvl="0" marL="177800" rtl="0" algn="l">
              <a:lnSpc>
                <a:spcPct val="100000"/>
              </a:lnSpc>
              <a:spcBef>
                <a:spcPts val="0"/>
              </a:spcBef>
              <a:spcAft>
                <a:spcPts val="0"/>
              </a:spcAft>
              <a:buClr>
                <a:schemeClr val="dk1"/>
              </a:buClr>
              <a:buSzPct val="116666"/>
              <a:buNone/>
            </a:pPr>
            <a:r>
              <a:t/>
            </a:r>
            <a:endParaRPr>
              <a:solidFill>
                <a:schemeClr val="dk1"/>
              </a:solidFill>
            </a:endParaRPr>
          </a:p>
          <a:p>
            <a:pPr indent="-162242" lvl="0" marL="177800" rtl="0" algn="l">
              <a:lnSpc>
                <a:spcPct val="100000"/>
              </a:lnSpc>
              <a:spcBef>
                <a:spcPts val="800"/>
              </a:spcBef>
              <a:spcAft>
                <a:spcPts val="0"/>
              </a:spcAft>
              <a:buClr>
                <a:schemeClr val="dk1"/>
              </a:buClr>
              <a:buSzPct val="116666"/>
              <a:buChar char="●"/>
            </a:pPr>
            <a:r>
              <a:rPr b="1" lang="en-GB" u="sng">
                <a:solidFill>
                  <a:schemeClr val="dk1"/>
                </a:solidFill>
              </a:rPr>
              <a:t>October 2, 2006</a:t>
            </a:r>
            <a:r>
              <a:rPr lang="en-GB">
                <a:solidFill>
                  <a:schemeClr val="dk1"/>
                </a:solidFill>
              </a:rPr>
              <a:t> – Competition started</a:t>
            </a:r>
            <a:endParaRPr/>
          </a:p>
          <a:p>
            <a:pPr indent="-164465" lvl="1" marL="520700" rtl="0" algn="l">
              <a:lnSpc>
                <a:spcPct val="100000"/>
              </a:lnSpc>
              <a:spcBef>
                <a:spcPts val="400"/>
              </a:spcBef>
              <a:spcAft>
                <a:spcPts val="0"/>
              </a:spcAft>
              <a:buClr>
                <a:schemeClr val="dk1"/>
              </a:buClr>
              <a:buSzPct val="128571"/>
              <a:buChar char="○"/>
            </a:pPr>
            <a:r>
              <a:rPr lang="en-GB">
                <a:solidFill>
                  <a:schemeClr val="dk1"/>
                </a:solidFill>
              </a:rPr>
              <a:t>After 6 days: Cinematch was beaten</a:t>
            </a:r>
            <a:endParaRPr/>
          </a:p>
          <a:p>
            <a:pPr indent="-164465" lvl="1" marL="520700" rtl="0" algn="l">
              <a:lnSpc>
                <a:spcPct val="100000"/>
              </a:lnSpc>
              <a:spcBef>
                <a:spcPts val="400"/>
              </a:spcBef>
              <a:spcAft>
                <a:spcPts val="0"/>
              </a:spcAft>
              <a:buClr>
                <a:schemeClr val="dk1"/>
              </a:buClr>
              <a:buSzPct val="128571"/>
              <a:buChar char="○"/>
            </a:pPr>
            <a:r>
              <a:rPr lang="en-GB">
                <a:solidFill>
                  <a:schemeClr val="dk1"/>
                </a:solidFill>
              </a:rPr>
              <a:t>After 1 week: First team qualified for the annual progress prize (1% over Cinematch)</a:t>
            </a:r>
            <a:endParaRPr/>
          </a:p>
          <a:p>
            <a:pPr indent="-164465" lvl="1" marL="520700" rtl="0" algn="l">
              <a:lnSpc>
                <a:spcPct val="100000"/>
              </a:lnSpc>
              <a:spcBef>
                <a:spcPts val="400"/>
              </a:spcBef>
              <a:spcAft>
                <a:spcPts val="0"/>
              </a:spcAft>
              <a:buClr>
                <a:schemeClr val="dk1"/>
              </a:buClr>
              <a:buSzPct val="128571"/>
              <a:buChar char="○"/>
            </a:pPr>
            <a:r>
              <a:rPr lang="en-GB">
                <a:solidFill>
                  <a:schemeClr val="dk1"/>
                </a:solidFill>
                <a:highlight>
                  <a:schemeClr val="accent6"/>
                </a:highlight>
              </a:rPr>
              <a:t>After 1 year: Over 40,000 teams from 186 countries have joined</a:t>
            </a:r>
            <a:r>
              <a:rPr lang="en-GB">
                <a:solidFill>
                  <a:schemeClr val="dk1"/>
                </a:solidFill>
              </a:rPr>
              <a:t> </a:t>
            </a:r>
            <a:br>
              <a:rPr lang="en-GB">
                <a:solidFill>
                  <a:schemeClr val="dk1"/>
                </a:solidFill>
              </a:rPr>
            </a:br>
            <a:endParaRPr>
              <a:solidFill>
                <a:schemeClr val="dk1"/>
              </a:solidFill>
            </a:endParaRPr>
          </a:p>
          <a:p>
            <a:pPr indent="-162242" lvl="0" marL="177800" rtl="0" algn="l">
              <a:lnSpc>
                <a:spcPct val="100000"/>
              </a:lnSpc>
              <a:spcBef>
                <a:spcPts val="800"/>
              </a:spcBef>
              <a:spcAft>
                <a:spcPts val="0"/>
              </a:spcAft>
              <a:buClr>
                <a:schemeClr val="dk1"/>
              </a:buClr>
              <a:buSzPct val="116666"/>
              <a:buChar char="●"/>
            </a:pPr>
            <a:r>
              <a:rPr b="1" lang="en-GB" u="sng">
                <a:solidFill>
                  <a:schemeClr val="dk1"/>
                </a:solidFill>
              </a:rPr>
              <a:t>November 13, 2007</a:t>
            </a:r>
            <a:r>
              <a:rPr lang="en-GB">
                <a:solidFill>
                  <a:schemeClr val="dk1"/>
                </a:solidFill>
              </a:rPr>
              <a:t> –Yehuda Koren, Robert Bell and Chris Volinsky from AT&amp;T (</a:t>
            </a:r>
            <a:r>
              <a:rPr i="1" lang="en-GB">
                <a:solidFill>
                  <a:schemeClr val="dk1"/>
                </a:solidFill>
              </a:rPr>
              <a:t>BellKor</a:t>
            </a:r>
            <a:r>
              <a:rPr lang="en-GB">
                <a:solidFill>
                  <a:schemeClr val="dk1"/>
                </a:solidFill>
              </a:rPr>
              <a:t>) received the $50,000 progress prize with RMSE=0.8712 (8.43% improvement)</a:t>
            </a:r>
            <a:endParaRPr/>
          </a:p>
          <a:p>
            <a:pPr indent="-162242" lvl="0" marL="177800" rtl="0" algn="l">
              <a:lnSpc>
                <a:spcPct val="100000"/>
              </a:lnSpc>
              <a:spcBef>
                <a:spcPts val="800"/>
              </a:spcBef>
              <a:spcAft>
                <a:spcPts val="0"/>
              </a:spcAft>
              <a:buClr>
                <a:schemeClr val="dk1"/>
              </a:buClr>
              <a:buSzPct val="116666"/>
              <a:buChar char="●"/>
            </a:pPr>
            <a:r>
              <a:rPr lang="en-GB">
                <a:solidFill>
                  <a:schemeClr val="dk1"/>
                </a:solidFill>
              </a:rPr>
              <a:t>The 2008 progress prize was given to a joint solution by </a:t>
            </a:r>
            <a:r>
              <a:rPr i="1" lang="en-GB">
                <a:solidFill>
                  <a:schemeClr val="dk1"/>
                </a:solidFill>
              </a:rPr>
              <a:t>BellKor</a:t>
            </a:r>
            <a:r>
              <a:rPr lang="en-GB">
                <a:solidFill>
                  <a:schemeClr val="dk1"/>
                </a:solidFill>
              </a:rPr>
              <a:t> and </a:t>
            </a:r>
            <a:r>
              <a:rPr i="1" lang="en-GB">
                <a:solidFill>
                  <a:schemeClr val="dk1"/>
                </a:solidFill>
              </a:rPr>
              <a:t>BigChaos</a:t>
            </a:r>
            <a:r>
              <a:rPr lang="en-GB">
                <a:solidFill>
                  <a:schemeClr val="dk1"/>
                </a:solidFill>
              </a:rPr>
              <a:t> (Andreas Toscher and Michael Jahrer). </a:t>
            </a:r>
            <a:br>
              <a:rPr lang="en-GB">
                <a:solidFill>
                  <a:schemeClr val="dk1"/>
                </a:solidFill>
              </a:rPr>
            </a:br>
            <a:r>
              <a:rPr lang="en-GB">
                <a:solidFill>
                  <a:schemeClr val="dk1"/>
                </a:solidFill>
              </a:rPr>
              <a:t>RMSE=0.8616 and </a:t>
            </a:r>
            <a:r>
              <a:rPr lang="en-GB">
                <a:solidFill>
                  <a:schemeClr val="dk1"/>
                </a:solidFill>
                <a:highlight>
                  <a:schemeClr val="accent6"/>
                </a:highlight>
              </a:rPr>
              <a:t>an assemble of 207 predictors sets</a:t>
            </a:r>
            <a:r>
              <a:rPr lang="en-GB">
                <a:solidFill>
                  <a:schemeClr val="dk1"/>
                </a:solidFill>
              </a:rPr>
              <a:t>. </a:t>
            </a:r>
            <a:br>
              <a:rPr lang="en-GB">
                <a:solidFill>
                  <a:schemeClr val="dk1"/>
                </a:solidFill>
              </a:rPr>
            </a:br>
            <a:endParaRPr>
              <a:solidFill>
                <a:schemeClr val="dk1"/>
              </a:solidFill>
            </a:endParaRPr>
          </a:p>
          <a:p>
            <a:pPr indent="-162242" lvl="0" marL="177800" rtl="0" algn="l">
              <a:lnSpc>
                <a:spcPct val="100000"/>
              </a:lnSpc>
              <a:spcBef>
                <a:spcPts val="800"/>
              </a:spcBef>
              <a:spcAft>
                <a:spcPts val="0"/>
              </a:spcAft>
              <a:buClr>
                <a:schemeClr val="dk1"/>
              </a:buClr>
              <a:buSzPct val="116666"/>
              <a:buChar char="●"/>
            </a:pPr>
            <a:r>
              <a:rPr b="1" lang="en-GB" u="sng">
                <a:solidFill>
                  <a:schemeClr val="dk1"/>
                </a:solidFill>
              </a:rPr>
              <a:t>June 26, 2009</a:t>
            </a:r>
            <a:r>
              <a:rPr lang="en-GB">
                <a:solidFill>
                  <a:schemeClr val="dk1"/>
                </a:solidFill>
              </a:rPr>
              <a:t> – A merger of </a:t>
            </a:r>
            <a:r>
              <a:rPr i="1" lang="en-GB">
                <a:solidFill>
                  <a:schemeClr val="dk1"/>
                </a:solidFill>
              </a:rPr>
              <a:t>BellKor</a:t>
            </a:r>
            <a:r>
              <a:rPr lang="en-GB">
                <a:solidFill>
                  <a:schemeClr val="dk1"/>
                </a:solidFill>
              </a:rPr>
              <a:t>, </a:t>
            </a:r>
            <a:r>
              <a:rPr i="1" lang="en-GB">
                <a:solidFill>
                  <a:schemeClr val="dk1"/>
                </a:solidFill>
              </a:rPr>
              <a:t>BigChaos</a:t>
            </a:r>
            <a:r>
              <a:rPr lang="en-GB">
                <a:solidFill>
                  <a:schemeClr val="dk1"/>
                </a:solidFill>
              </a:rPr>
              <a:t> and </a:t>
            </a:r>
            <a:r>
              <a:rPr i="1" lang="en-GB">
                <a:solidFill>
                  <a:schemeClr val="dk1"/>
                </a:solidFill>
              </a:rPr>
              <a:t>Pragmatic Theory</a:t>
            </a:r>
            <a:r>
              <a:rPr lang="en-GB">
                <a:solidFill>
                  <a:schemeClr val="dk1"/>
                </a:solidFill>
              </a:rPr>
              <a:t> achieved a 10.05% improvement over Cinematch. </a:t>
            </a:r>
            <a:br>
              <a:rPr lang="en-GB">
                <a:solidFill>
                  <a:schemeClr val="dk1"/>
                </a:solidFill>
              </a:rPr>
            </a:br>
            <a:r>
              <a:rPr lang="en-GB">
                <a:solidFill>
                  <a:schemeClr val="dk1"/>
                </a:solidFill>
              </a:rPr>
              <a:t>The competition entered a 30-days “last call”  period</a:t>
            </a:r>
            <a:br>
              <a:rPr lang="en-GB">
                <a:solidFill>
                  <a:schemeClr val="dk1"/>
                </a:solidFill>
              </a:rPr>
            </a:br>
            <a:endParaRPr>
              <a:solidFill>
                <a:schemeClr val="dk1"/>
              </a:solidFill>
            </a:endParaRPr>
          </a:p>
          <a:p>
            <a:pPr indent="-162242" lvl="0" marL="177800" rtl="0" algn="l">
              <a:lnSpc>
                <a:spcPct val="100000"/>
              </a:lnSpc>
              <a:spcBef>
                <a:spcPts val="800"/>
              </a:spcBef>
              <a:spcAft>
                <a:spcPts val="0"/>
              </a:spcAft>
              <a:buClr>
                <a:schemeClr val="dk1"/>
              </a:buClr>
              <a:buSzPct val="116666"/>
              <a:buChar char="●"/>
            </a:pPr>
            <a:r>
              <a:rPr b="1" lang="en-GB" u="sng">
                <a:solidFill>
                  <a:schemeClr val="dk1"/>
                </a:solidFill>
              </a:rPr>
              <a:t>July 26, 2009</a:t>
            </a:r>
            <a:r>
              <a:rPr lang="en-GB">
                <a:solidFill>
                  <a:schemeClr val="dk1"/>
                </a:solidFill>
              </a:rPr>
              <a:t> – The competition stopped gathering submissions.</a:t>
            </a:r>
            <a:br>
              <a:rPr lang="en-GB">
                <a:solidFill>
                  <a:schemeClr val="dk1"/>
                </a:solidFill>
              </a:rPr>
            </a:br>
            <a:r>
              <a:rPr lang="en-GB">
                <a:solidFill>
                  <a:schemeClr val="dk1"/>
                </a:solidFill>
              </a:rPr>
              <a:t>The leaderboard showed:</a:t>
            </a:r>
            <a:endParaRPr/>
          </a:p>
          <a:p>
            <a:pPr indent="-367665" lvl="1" marL="723900" rtl="0" algn="l">
              <a:lnSpc>
                <a:spcPct val="100000"/>
              </a:lnSpc>
              <a:spcBef>
                <a:spcPts val="400"/>
              </a:spcBef>
              <a:spcAft>
                <a:spcPts val="0"/>
              </a:spcAft>
              <a:buClr>
                <a:schemeClr val="dk1"/>
              </a:buClr>
              <a:buSzPct val="128571"/>
              <a:buFont typeface="Calibri"/>
              <a:buAutoNum type="arabicPeriod"/>
            </a:pPr>
            <a:r>
              <a:rPr i="1" lang="en-GB">
                <a:solidFill>
                  <a:schemeClr val="dk1"/>
                </a:solidFill>
              </a:rPr>
              <a:t>The Ensemble</a:t>
            </a:r>
            <a:r>
              <a:rPr lang="en-GB">
                <a:solidFill>
                  <a:schemeClr val="dk1"/>
                </a:solidFill>
              </a:rPr>
              <a:t> with 10.10% improvement</a:t>
            </a:r>
            <a:endParaRPr/>
          </a:p>
          <a:p>
            <a:pPr indent="-367665" lvl="1" marL="723900" rtl="0" algn="l">
              <a:lnSpc>
                <a:spcPct val="100000"/>
              </a:lnSpc>
              <a:spcBef>
                <a:spcPts val="400"/>
              </a:spcBef>
              <a:spcAft>
                <a:spcPts val="0"/>
              </a:spcAft>
              <a:buClr>
                <a:schemeClr val="dk1"/>
              </a:buClr>
              <a:buSzPct val="128571"/>
              <a:buFont typeface="Calibri"/>
              <a:buAutoNum type="arabicPeriod"/>
            </a:pPr>
            <a:r>
              <a:rPr i="1" lang="en-GB">
                <a:solidFill>
                  <a:schemeClr val="dk1"/>
                </a:solidFill>
              </a:rPr>
              <a:t>BellKor’s Pragmatic Chaos</a:t>
            </a:r>
            <a:r>
              <a:rPr lang="en-GB">
                <a:solidFill>
                  <a:schemeClr val="dk1"/>
                </a:solidFill>
              </a:rPr>
              <a:t> with a 10.9% improvement</a:t>
            </a:r>
            <a:br>
              <a:rPr lang="en-GB">
                <a:solidFill>
                  <a:schemeClr val="dk1"/>
                </a:solidFill>
              </a:rPr>
            </a:br>
            <a:endParaRPr>
              <a:solidFill>
                <a:schemeClr val="dk1"/>
              </a:solidFill>
            </a:endParaRPr>
          </a:p>
          <a:p>
            <a:pPr indent="-162242" lvl="0" marL="177800" rtl="0" algn="l">
              <a:lnSpc>
                <a:spcPct val="100000"/>
              </a:lnSpc>
              <a:spcBef>
                <a:spcPts val="800"/>
              </a:spcBef>
              <a:spcAft>
                <a:spcPts val="1600"/>
              </a:spcAft>
              <a:buClr>
                <a:schemeClr val="dk1"/>
              </a:buClr>
              <a:buSzPct val="116666"/>
              <a:buChar char="●"/>
            </a:pPr>
            <a:r>
              <a:rPr b="1" lang="en-GB" u="sng">
                <a:solidFill>
                  <a:schemeClr val="dk1"/>
                </a:solidFill>
              </a:rPr>
              <a:t>September 18, 2009</a:t>
            </a:r>
            <a:r>
              <a:rPr lang="en-GB">
                <a:solidFill>
                  <a:schemeClr val="dk1"/>
                </a:solidFill>
              </a:rPr>
              <a:t> – Netflix announced </a:t>
            </a:r>
            <a:r>
              <a:rPr i="1" lang="en-GB">
                <a:solidFill>
                  <a:schemeClr val="dk1"/>
                </a:solidFill>
              </a:rPr>
              <a:t>BellKor’s Pragmatic Chaos</a:t>
            </a:r>
            <a:r>
              <a:rPr lang="en-GB">
                <a:solidFill>
                  <a:schemeClr val="dk1"/>
                </a:solidFill>
              </a:rPr>
              <a:t> as the winner of the competition. </a:t>
            </a:r>
            <a:br>
              <a:rPr lang="en-GB">
                <a:solidFill>
                  <a:schemeClr val="dk1"/>
                </a:solidFill>
              </a:rPr>
            </a:br>
            <a:r>
              <a:rPr lang="en-GB">
                <a:solidFill>
                  <a:schemeClr val="dk1"/>
                </a:solidFill>
              </a:rPr>
              <a:t>Their results matched those of </a:t>
            </a:r>
            <a:r>
              <a:rPr i="1" lang="en-GB">
                <a:solidFill>
                  <a:schemeClr val="dk1"/>
                </a:solidFill>
              </a:rPr>
              <a:t>The Ensemble</a:t>
            </a:r>
            <a:r>
              <a:rPr lang="en-GB">
                <a:solidFill>
                  <a:schemeClr val="dk1"/>
                </a:solidFill>
              </a:rPr>
              <a:t> but since they submitted  20 minutes later, the rules awarded the prize to </a:t>
            </a:r>
            <a:r>
              <a:rPr i="1" lang="en-GB">
                <a:solidFill>
                  <a:schemeClr val="dk1"/>
                </a:solidFill>
              </a:rPr>
              <a:t>BellKor</a:t>
            </a:r>
            <a:r>
              <a:rPr lang="en-GB">
                <a:solidFill>
                  <a:schemeClr val="dk1"/>
                </a:solidFill>
              </a:rPr>
              <a:t>.</a:t>
            </a:r>
            <a:endParaRPr/>
          </a:p>
        </p:txBody>
      </p:sp>
      <p:sp>
        <p:nvSpPr>
          <p:cNvPr id="240" name="Google Shape;240;p43"/>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169"/>
          <p:cNvSpPr/>
          <p:nvPr/>
        </p:nvSpPr>
        <p:spPr>
          <a:xfrm>
            <a:off x="671200" y="3453350"/>
            <a:ext cx="7668300" cy="15024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variational update</a:t>
            </a:r>
            <a:endParaRPr/>
          </a:p>
        </p:txBody>
      </p:sp>
      <p:pic>
        <p:nvPicPr>
          <p:cNvPr id="2220" name="Google Shape;2220;p169"/>
          <p:cNvPicPr preferRelativeResize="0"/>
          <p:nvPr/>
        </p:nvPicPr>
        <p:blipFill>
          <a:blip r:embed="rId3">
            <a:alphaModFix/>
          </a:blip>
          <a:stretch>
            <a:fillRect/>
          </a:stretch>
        </p:blipFill>
        <p:spPr>
          <a:xfrm>
            <a:off x="1745800" y="1170125"/>
            <a:ext cx="6113774" cy="2156750"/>
          </a:xfrm>
          <a:prstGeom prst="rect">
            <a:avLst/>
          </a:prstGeom>
          <a:noFill/>
          <a:ln>
            <a:noFill/>
          </a:ln>
        </p:spPr>
      </p:pic>
      <p:sp>
        <p:nvSpPr>
          <p:cNvPr id="2221" name="Google Shape;2221;p169"/>
          <p:cNvSpPr/>
          <p:nvPr/>
        </p:nvSpPr>
        <p:spPr>
          <a:xfrm>
            <a:off x="3352475" y="2535225"/>
            <a:ext cx="386100" cy="3861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69"/>
          <p:cNvSpPr/>
          <p:nvPr/>
        </p:nvSpPr>
        <p:spPr>
          <a:xfrm>
            <a:off x="5929425" y="2535225"/>
            <a:ext cx="386100" cy="3861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69"/>
          <p:cNvSpPr/>
          <p:nvPr/>
        </p:nvSpPr>
        <p:spPr>
          <a:xfrm>
            <a:off x="285175" y="3286425"/>
            <a:ext cx="1314600" cy="333900"/>
          </a:xfrm>
          <a:prstGeom prst="roundRect">
            <a:avLst>
              <a:gd fmla="val 16667" name="adj"/>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Helvetica Neue"/>
                <a:ea typeface="Helvetica Neue"/>
                <a:cs typeface="Helvetica Neue"/>
                <a:sym typeface="Helvetica Neue"/>
              </a:rPr>
              <a:t>Compare to</a:t>
            </a:r>
            <a:endParaRPr b="1">
              <a:solidFill>
                <a:schemeClr val="lt1"/>
              </a:solidFill>
              <a:latin typeface="Helvetica Neue"/>
              <a:ea typeface="Helvetica Neue"/>
              <a:cs typeface="Helvetica Neue"/>
              <a:sym typeface="Helvetica Neue"/>
            </a:endParaRPr>
          </a:p>
        </p:txBody>
      </p:sp>
      <p:pic>
        <p:nvPicPr>
          <p:cNvPr id="2224" name="Google Shape;2224;p169"/>
          <p:cNvPicPr preferRelativeResize="0"/>
          <p:nvPr/>
        </p:nvPicPr>
        <p:blipFill>
          <a:blip r:embed="rId4">
            <a:alphaModFix/>
          </a:blip>
          <a:stretch>
            <a:fillRect/>
          </a:stretch>
        </p:blipFill>
        <p:spPr>
          <a:xfrm>
            <a:off x="1666400" y="3729424"/>
            <a:ext cx="5450801" cy="931125"/>
          </a:xfrm>
          <a:prstGeom prst="rect">
            <a:avLst/>
          </a:prstGeom>
          <a:noFill/>
          <a:ln>
            <a:noFill/>
          </a:ln>
        </p:spPr>
      </p:pic>
      <p:sp>
        <p:nvSpPr>
          <p:cNvPr id="2225" name="Google Shape;2225;p169"/>
          <p:cNvSpPr/>
          <p:nvPr/>
        </p:nvSpPr>
        <p:spPr>
          <a:xfrm>
            <a:off x="3041475" y="2383850"/>
            <a:ext cx="2607000" cy="9027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69"/>
          <p:cNvSpPr/>
          <p:nvPr/>
        </p:nvSpPr>
        <p:spPr>
          <a:xfrm>
            <a:off x="2724400" y="3904475"/>
            <a:ext cx="1421100" cy="832200"/>
          </a:xfrm>
          <a:prstGeom prst="rect">
            <a:avLst/>
          </a:prstGeom>
          <a:noFill/>
          <a:ln cap="flat" cmpd="sng" w="38100">
            <a:solidFill>
              <a:srgbClr val="B45F0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p170"/>
          <p:cNvSpPr/>
          <p:nvPr/>
        </p:nvSpPr>
        <p:spPr>
          <a:xfrm>
            <a:off x="671200" y="3453350"/>
            <a:ext cx="7668300" cy="15024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variational update</a:t>
            </a:r>
            <a:endParaRPr/>
          </a:p>
        </p:txBody>
      </p:sp>
      <p:pic>
        <p:nvPicPr>
          <p:cNvPr id="2234" name="Google Shape;2234;p170"/>
          <p:cNvPicPr preferRelativeResize="0"/>
          <p:nvPr/>
        </p:nvPicPr>
        <p:blipFill>
          <a:blip r:embed="rId3">
            <a:alphaModFix/>
          </a:blip>
          <a:stretch>
            <a:fillRect/>
          </a:stretch>
        </p:blipFill>
        <p:spPr>
          <a:xfrm>
            <a:off x="1745800" y="1170125"/>
            <a:ext cx="6113774" cy="2156750"/>
          </a:xfrm>
          <a:prstGeom prst="rect">
            <a:avLst/>
          </a:prstGeom>
          <a:noFill/>
          <a:ln>
            <a:noFill/>
          </a:ln>
        </p:spPr>
      </p:pic>
      <p:pic>
        <p:nvPicPr>
          <p:cNvPr id="2235" name="Google Shape;2235;p170"/>
          <p:cNvPicPr preferRelativeResize="0"/>
          <p:nvPr/>
        </p:nvPicPr>
        <p:blipFill>
          <a:blip r:embed="rId4">
            <a:alphaModFix/>
          </a:blip>
          <a:stretch>
            <a:fillRect/>
          </a:stretch>
        </p:blipFill>
        <p:spPr>
          <a:xfrm>
            <a:off x="921300" y="3494975"/>
            <a:ext cx="7305675" cy="1343725"/>
          </a:xfrm>
          <a:prstGeom prst="rect">
            <a:avLst/>
          </a:prstGeom>
          <a:noFill/>
          <a:ln>
            <a:noFill/>
          </a:ln>
        </p:spPr>
      </p:pic>
      <p:sp>
        <p:nvSpPr>
          <p:cNvPr id="2236" name="Google Shape;2236;p170"/>
          <p:cNvSpPr/>
          <p:nvPr/>
        </p:nvSpPr>
        <p:spPr>
          <a:xfrm>
            <a:off x="3352475" y="2535225"/>
            <a:ext cx="386100" cy="3861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70"/>
          <p:cNvSpPr/>
          <p:nvPr/>
        </p:nvSpPr>
        <p:spPr>
          <a:xfrm>
            <a:off x="5929425" y="2535225"/>
            <a:ext cx="386100" cy="3861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70"/>
          <p:cNvSpPr/>
          <p:nvPr/>
        </p:nvSpPr>
        <p:spPr>
          <a:xfrm>
            <a:off x="285175" y="3286425"/>
            <a:ext cx="1314600" cy="333900"/>
          </a:xfrm>
          <a:prstGeom prst="roundRect">
            <a:avLst>
              <a:gd fmla="val 16667" name="adj"/>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Helvetica Neue"/>
                <a:ea typeface="Helvetica Neue"/>
                <a:cs typeface="Helvetica Neue"/>
                <a:sym typeface="Helvetica Neue"/>
              </a:rPr>
              <a:t>Compare to</a:t>
            </a:r>
            <a:endParaRPr b="1">
              <a:solidFill>
                <a:schemeClr val="lt1"/>
              </a:solidFill>
              <a:latin typeface="Helvetica Neue"/>
              <a:ea typeface="Helvetica Neue"/>
              <a:cs typeface="Helvetica Neue"/>
              <a:sym typeface="Helvetica Neue"/>
            </a:endParaRPr>
          </a:p>
        </p:txBody>
      </p:sp>
      <p:sp>
        <p:nvSpPr>
          <p:cNvPr id="2239" name="Google Shape;2239;p1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sp>
        <p:nvSpPr>
          <p:cNvPr id="2244" name="Google Shape;2244;p1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Gibbs sampling (Markov chain Monte Carlo)</a:t>
            </a:r>
            <a:endParaRPr/>
          </a:p>
        </p:txBody>
      </p:sp>
      <p:sp>
        <p:nvSpPr>
          <p:cNvPr id="2245" name="Google Shape;2245;p1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Repeat:</a:t>
            </a:r>
            <a:endParaRPr/>
          </a:p>
          <a:p>
            <a:pPr indent="0" lvl="0" marL="0" rtl="0" algn="l">
              <a:spcBef>
                <a:spcPts val="1600"/>
              </a:spcBef>
              <a:spcAft>
                <a:spcPts val="0"/>
              </a:spcAft>
              <a:buNone/>
            </a:pPr>
            <a:r>
              <a:rPr lang="en-GB"/>
              <a:t>	Sample</a:t>
            </a:r>
            <a:endParaRPr/>
          </a:p>
          <a:p>
            <a:pPr indent="0" lvl="0" marL="0" rtl="0" algn="l">
              <a:spcBef>
                <a:spcPts val="1600"/>
              </a:spcBef>
              <a:spcAft>
                <a:spcPts val="0"/>
              </a:spcAft>
              <a:buNone/>
            </a:pPr>
            <a:r>
              <a:rPr lang="en-GB"/>
              <a:t>	Sample</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GB"/>
              <a:t>Use samples in </a:t>
            </a:r>
            <a:r>
              <a:rPr b="1" lang="en-GB"/>
              <a:t>empirical average</a:t>
            </a:r>
            <a:endParaRPr b="1"/>
          </a:p>
        </p:txBody>
      </p:sp>
      <p:pic>
        <p:nvPicPr>
          <p:cNvPr id="2246" name="Google Shape;2246;p171"/>
          <p:cNvPicPr preferRelativeResize="0"/>
          <p:nvPr/>
        </p:nvPicPr>
        <p:blipFill>
          <a:blip r:embed="rId3">
            <a:alphaModFix/>
          </a:blip>
          <a:stretch>
            <a:fillRect/>
          </a:stretch>
        </p:blipFill>
        <p:spPr>
          <a:xfrm>
            <a:off x="1724388" y="2206944"/>
            <a:ext cx="2358442" cy="442875"/>
          </a:xfrm>
          <a:prstGeom prst="rect">
            <a:avLst/>
          </a:prstGeom>
          <a:noFill/>
          <a:ln>
            <a:noFill/>
          </a:ln>
        </p:spPr>
      </p:pic>
      <p:pic>
        <p:nvPicPr>
          <p:cNvPr id="2247" name="Google Shape;2247;p171"/>
          <p:cNvPicPr preferRelativeResize="0"/>
          <p:nvPr/>
        </p:nvPicPr>
        <p:blipFill>
          <a:blip r:embed="rId4">
            <a:alphaModFix/>
          </a:blip>
          <a:stretch>
            <a:fillRect/>
          </a:stretch>
        </p:blipFill>
        <p:spPr>
          <a:xfrm>
            <a:off x="1724400" y="1677224"/>
            <a:ext cx="2358425" cy="442875"/>
          </a:xfrm>
          <a:prstGeom prst="rect">
            <a:avLst/>
          </a:prstGeom>
          <a:noFill/>
          <a:ln>
            <a:noFill/>
          </a:ln>
        </p:spPr>
      </p:pic>
      <p:sp>
        <p:nvSpPr>
          <p:cNvPr id="2248" name="Google Shape;2248;p1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2" name="Shape 2252"/>
        <p:cNvGrpSpPr/>
        <p:nvPr/>
      </p:nvGrpSpPr>
      <p:grpSpPr>
        <a:xfrm>
          <a:off x="0" y="0"/>
          <a:ext cx="0" cy="0"/>
          <a:chOff x="0" y="0"/>
          <a:chExt cx="0" cy="0"/>
        </a:xfrm>
      </p:grpSpPr>
      <p:pic>
        <p:nvPicPr>
          <p:cNvPr id="2253" name="Google Shape;2253;p172"/>
          <p:cNvPicPr preferRelativeResize="0"/>
          <p:nvPr/>
        </p:nvPicPr>
        <p:blipFill>
          <a:blip r:embed="rId3">
            <a:alphaModFix/>
          </a:blip>
          <a:stretch>
            <a:fillRect/>
          </a:stretch>
        </p:blipFill>
        <p:spPr>
          <a:xfrm>
            <a:off x="1524000" y="0"/>
            <a:ext cx="5235353" cy="5143500"/>
          </a:xfrm>
          <a:prstGeom prst="rect">
            <a:avLst/>
          </a:prstGeom>
          <a:noFill/>
          <a:ln>
            <a:noFill/>
          </a:ln>
        </p:spPr>
      </p:pic>
      <p:sp>
        <p:nvSpPr>
          <p:cNvPr id="2254" name="Google Shape;2254;p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pic>
        <p:nvPicPr>
          <p:cNvPr id="2259" name="Google Shape;2259;p173"/>
          <p:cNvPicPr preferRelativeResize="0"/>
          <p:nvPr/>
        </p:nvPicPr>
        <p:blipFill>
          <a:blip r:embed="rId3">
            <a:alphaModFix/>
          </a:blip>
          <a:stretch>
            <a:fillRect/>
          </a:stretch>
        </p:blipFill>
        <p:spPr>
          <a:xfrm>
            <a:off x="1523988" y="0"/>
            <a:ext cx="5235387" cy="5143500"/>
          </a:xfrm>
          <a:prstGeom prst="rect">
            <a:avLst/>
          </a:prstGeom>
          <a:noFill/>
          <a:ln>
            <a:noFill/>
          </a:ln>
        </p:spPr>
      </p:pic>
      <p:sp>
        <p:nvSpPr>
          <p:cNvPr id="2260" name="Google Shape;2260;p1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4" name="Shape 2264"/>
        <p:cNvGrpSpPr/>
        <p:nvPr/>
      </p:nvGrpSpPr>
      <p:grpSpPr>
        <a:xfrm>
          <a:off x="0" y="0"/>
          <a:ext cx="0" cy="0"/>
          <a:chOff x="0" y="0"/>
          <a:chExt cx="0" cy="0"/>
        </a:xfrm>
      </p:grpSpPr>
      <p:pic>
        <p:nvPicPr>
          <p:cNvPr id="2265" name="Google Shape;2265;p174"/>
          <p:cNvPicPr preferRelativeResize="0"/>
          <p:nvPr/>
        </p:nvPicPr>
        <p:blipFill>
          <a:blip r:embed="rId3">
            <a:alphaModFix/>
          </a:blip>
          <a:stretch>
            <a:fillRect/>
          </a:stretch>
        </p:blipFill>
        <p:spPr>
          <a:xfrm>
            <a:off x="1524000" y="0"/>
            <a:ext cx="5235375" cy="5143500"/>
          </a:xfrm>
          <a:prstGeom prst="rect">
            <a:avLst/>
          </a:prstGeom>
          <a:noFill/>
          <a:ln>
            <a:noFill/>
          </a:ln>
        </p:spPr>
      </p:pic>
      <p:sp>
        <p:nvSpPr>
          <p:cNvPr id="2266" name="Google Shape;2266;p1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pic>
        <p:nvPicPr>
          <p:cNvPr id="2271" name="Google Shape;2271;p175"/>
          <p:cNvPicPr preferRelativeResize="0"/>
          <p:nvPr/>
        </p:nvPicPr>
        <p:blipFill>
          <a:blip r:embed="rId3">
            <a:alphaModFix/>
          </a:blip>
          <a:stretch>
            <a:fillRect/>
          </a:stretch>
        </p:blipFill>
        <p:spPr>
          <a:xfrm>
            <a:off x="1524000" y="0"/>
            <a:ext cx="5235383" cy="5143500"/>
          </a:xfrm>
          <a:prstGeom prst="rect">
            <a:avLst/>
          </a:prstGeom>
          <a:noFill/>
          <a:ln>
            <a:noFill/>
          </a:ln>
        </p:spPr>
      </p:pic>
      <p:sp>
        <p:nvSpPr>
          <p:cNvPr id="2272" name="Google Shape;2272;p1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17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Going back to a</a:t>
            </a:r>
            <a:endParaRPr/>
          </a:p>
          <a:p>
            <a:pPr indent="0" lvl="0" marL="0" rtl="0" algn="ctr">
              <a:spcBef>
                <a:spcPts val="0"/>
              </a:spcBef>
              <a:spcAft>
                <a:spcPts val="0"/>
              </a:spcAft>
              <a:buNone/>
            </a:pPr>
            <a:r>
              <a:rPr lang="en-GB"/>
              <a:t>production system…</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GB">
                <a:solidFill>
                  <a:srgbClr val="0000FF"/>
                </a:solidFill>
              </a:rPr>
              <a:t>Implicit feedback</a:t>
            </a:r>
            <a:endParaRPr b="1">
              <a:solidFill>
                <a:srgbClr val="0000FF"/>
              </a:solidFill>
            </a:endParaRPr>
          </a:p>
        </p:txBody>
      </p:sp>
      <p:sp>
        <p:nvSpPr>
          <p:cNvPr id="2278" name="Google Shape;2278;p1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2" name="Shape 2282"/>
        <p:cNvGrpSpPr/>
        <p:nvPr/>
      </p:nvGrpSpPr>
      <p:grpSpPr>
        <a:xfrm>
          <a:off x="0" y="0"/>
          <a:ext cx="0" cy="0"/>
          <a:chOff x="0" y="0"/>
          <a:chExt cx="0" cy="0"/>
        </a:xfrm>
      </p:grpSpPr>
      <p:cxnSp>
        <p:nvCxnSpPr>
          <p:cNvPr id="2283" name="Google Shape;2283;p177"/>
          <p:cNvCxnSpPr>
            <a:stCxn id="2284" idx="1"/>
            <a:endCxn id="2285" idx="3"/>
          </p:cNvCxnSpPr>
          <p:nvPr/>
        </p:nvCxnSpPr>
        <p:spPr>
          <a:xfrm flipH="1">
            <a:off x="3909500" y="616738"/>
            <a:ext cx="1389600" cy="269400"/>
          </a:xfrm>
          <a:prstGeom prst="straightConnector1">
            <a:avLst/>
          </a:prstGeom>
          <a:noFill/>
          <a:ln cap="flat" cmpd="sng" w="19050">
            <a:solidFill>
              <a:srgbClr val="6D9EEB"/>
            </a:solidFill>
            <a:prstDash val="solid"/>
            <a:round/>
            <a:headEnd len="med" w="med" type="none"/>
            <a:tailEnd len="med" w="med" type="none"/>
          </a:ln>
        </p:spPr>
      </p:cxnSp>
      <p:cxnSp>
        <p:nvCxnSpPr>
          <p:cNvPr id="2286" name="Google Shape;2286;p177"/>
          <p:cNvCxnSpPr>
            <a:stCxn id="2287" idx="1"/>
            <a:endCxn id="2285" idx="3"/>
          </p:cNvCxnSpPr>
          <p:nvPr/>
        </p:nvCxnSpPr>
        <p:spPr>
          <a:xfrm rot="10800000">
            <a:off x="3909572" y="885850"/>
            <a:ext cx="1404300" cy="686100"/>
          </a:xfrm>
          <a:prstGeom prst="straightConnector1">
            <a:avLst/>
          </a:prstGeom>
          <a:noFill/>
          <a:ln cap="flat" cmpd="sng" w="19050">
            <a:solidFill>
              <a:srgbClr val="0000FF"/>
            </a:solidFill>
            <a:prstDash val="solid"/>
            <a:round/>
            <a:headEnd len="med" w="med" type="none"/>
            <a:tailEnd len="med" w="med" type="none"/>
          </a:ln>
        </p:spPr>
      </p:cxnSp>
      <p:sp>
        <p:nvSpPr>
          <p:cNvPr id="2288" name="Google Shape;2288;p177"/>
          <p:cNvSpPr/>
          <p:nvPr/>
        </p:nvSpPr>
        <p:spPr>
          <a:xfrm>
            <a:off x="4440377" y="556450"/>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t>
            </a:r>
            <a:endParaRPr/>
          </a:p>
        </p:txBody>
      </p:sp>
      <p:pic>
        <p:nvPicPr>
          <p:cNvPr id="2284" name="Google Shape;2284;p177"/>
          <p:cNvPicPr preferRelativeResize="0"/>
          <p:nvPr/>
        </p:nvPicPr>
        <p:blipFill>
          <a:blip r:embed="rId3">
            <a:alphaModFix/>
          </a:blip>
          <a:stretch>
            <a:fillRect/>
          </a:stretch>
        </p:blipFill>
        <p:spPr>
          <a:xfrm>
            <a:off x="5299100" y="187650"/>
            <a:ext cx="631600" cy="858175"/>
          </a:xfrm>
          <a:prstGeom prst="rect">
            <a:avLst/>
          </a:prstGeom>
          <a:noFill/>
          <a:ln>
            <a:noFill/>
          </a:ln>
        </p:spPr>
      </p:pic>
      <p:pic>
        <p:nvPicPr>
          <p:cNvPr id="2287" name="Google Shape;2287;p177"/>
          <p:cNvPicPr preferRelativeResize="0"/>
          <p:nvPr/>
        </p:nvPicPr>
        <p:blipFill>
          <a:blip r:embed="rId4">
            <a:alphaModFix/>
          </a:blip>
          <a:stretch>
            <a:fillRect/>
          </a:stretch>
        </p:blipFill>
        <p:spPr>
          <a:xfrm>
            <a:off x="5313872" y="1140325"/>
            <a:ext cx="618725" cy="863250"/>
          </a:xfrm>
          <a:prstGeom prst="rect">
            <a:avLst/>
          </a:prstGeom>
          <a:noFill/>
          <a:ln>
            <a:noFill/>
          </a:ln>
        </p:spPr>
      </p:pic>
      <p:pic>
        <p:nvPicPr>
          <p:cNvPr id="2289" name="Google Shape;2289;p177"/>
          <p:cNvPicPr preferRelativeResize="0"/>
          <p:nvPr/>
        </p:nvPicPr>
        <p:blipFill>
          <a:blip r:embed="rId5">
            <a:alphaModFix/>
          </a:blip>
          <a:stretch>
            <a:fillRect/>
          </a:stretch>
        </p:blipFill>
        <p:spPr>
          <a:xfrm>
            <a:off x="5299100" y="3083625"/>
            <a:ext cx="657525" cy="902150"/>
          </a:xfrm>
          <a:prstGeom prst="rect">
            <a:avLst/>
          </a:prstGeom>
          <a:noFill/>
          <a:ln>
            <a:noFill/>
          </a:ln>
        </p:spPr>
      </p:pic>
      <p:pic>
        <p:nvPicPr>
          <p:cNvPr id="2290" name="Google Shape;2290;p177"/>
          <p:cNvPicPr preferRelativeResize="0"/>
          <p:nvPr/>
        </p:nvPicPr>
        <p:blipFill>
          <a:blip r:embed="rId6">
            <a:alphaModFix/>
          </a:blip>
          <a:stretch>
            <a:fillRect/>
          </a:stretch>
        </p:blipFill>
        <p:spPr>
          <a:xfrm>
            <a:off x="5299097" y="2098075"/>
            <a:ext cx="654425" cy="891050"/>
          </a:xfrm>
          <a:prstGeom prst="rect">
            <a:avLst/>
          </a:prstGeom>
          <a:noFill/>
          <a:ln>
            <a:noFill/>
          </a:ln>
        </p:spPr>
      </p:pic>
      <p:pic>
        <p:nvPicPr>
          <p:cNvPr id="2291" name="Google Shape;2291;p177"/>
          <p:cNvPicPr preferRelativeResize="0"/>
          <p:nvPr/>
        </p:nvPicPr>
        <p:blipFill>
          <a:blip r:embed="rId7">
            <a:alphaModFix/>
          </a:blip>
          <a:stretch>
            <a:fillRect/>
          </a:stretch>
        </p:blipFill>
        <p:spPr>
          <a:xfrm>
            <a:off x="5297937" y="4080275"/>
            <a:ext cx="659850" cy="896575"/>
          </a:xfrm>
          <a:prstGeom prst="rect">
            <a:avLst/>
          </a:prstGeom>
          <a:noFill/>
          <a:ln>
            <a:noFill/>
          </a:ln>
        </p:spPr>
      </p:pic>
      <p:pic>
        <p:nvPicPr>
          <p:cNvPr id="2292" name="Google Shape;2292;p177"/>
          <p:cNvPicPr preferRelativeResize="0"/>
          <p:nvPr/>
        </p:nvPicPr>
        <p:blipFill>
          <a:blip r:embed="rId8">
            <a:alphaModFix/>
          </a:blip>
          <a:stretch>
            <a:fillRect/>
          </a:stretch>
        </p:blipFill>
        <p:spPr>
          <a:xfrm>
            <a:off x="3166184" y="3718400"/>
            <a:ext cx="754025" cy="851025"/>
          </a:xfrm>
          <a:prstGeom prst="rect">
            <a:avLst/>
          </a:prstGeom>
          <a:noFill/>
          <a:ln>
            <a:noFill/>
          </a:ln>
        </p:spPr>
      </p:pic>
      <p:pic>
        <p:nvPicPr>
          <p:cNvPr id="2293" name="Google Shape;2293;p177"/>
          <p:cNvPicPr preferRelativeResize="0"/>
          <p:nvPr/>
        </p:nvPicPr>
        <p:blipFill>
          <a:blip r:embed="rId9">
            <a:alphaModFix/>
          </a:blip>
          <a:stretch>
            <a:fillRect/>
          </a:stretch>
        </p:blipFill>
        <p:spPr>
          <a:xfrm>
            <a:off x="3210203" y="1614889"/>
            <a:ext cx="665975" cy="680775"/>
          </a:xfrm>
          <a:prstGeom prst="rect">
            <a:avLst/>
          </a:prstGeom>
          <a:noFill/>
          <a:ln>
            <a:noFill/>
          </a:ln>
        </p:spPr>
      </p:pic>
      <p:pic>
        <p:nvPicPr>
          <p:cNvPr id="2285" name="Google Shape;2285;p177"/>
          <p:cNvPicPr preferRelativeResize="0"/>
          <p:nvPr/>
        </p:nvPicPr>
        <p:blipFill>
          <a:blip r:embed="rId10">
            <a:alphaModFix/>
          </a:blip>
          <a:stretch>
            <a:fillRect/>
          </a:stretch>
        </p:blipFill>
        <p:spPr>
          <a:xfrm>
            <a:off x="3176825" y="517770"/>
            <a:ext cx="732700" cy="736450"/>
          </a:xfrm>
          <a:prstGeom prst="rect">
            <a:avLst/>
          </a:prstGeom>
          <a:noFill/>
          <a:ln>
            <a:noFill/>
          </a:ln>
        </p:spPr>
      </p:pic>
      <p:pic>
        <p:nvPicPr>
          <p:cNvPr id="2294" name="Google Shape;2294;p177"/>
          <p:cNvPicPr preferRelativeResize="0"/>
          <p:nvPr/>
        </p:nvPicPr>
        <p:blipFill>
          <a:blip r:embed="rId11">
            <a:alphaModFix/>
          </a:blip>
          <a:stretch>
            <a:fillRect/>
          </a:stretch>
        </p:blipFill>
        <p:spPr>
          <a:xfrm>
            <a:off x="3211325" y="2656332"/>
            <a:ext cx="663700" cy="701400"/>
          </a:xfrm>
          <a:prstGeom prst="rect">
            <a:avLst/>
          </a:prstGeom>
          <a:noFill/>
          <a:ln>
            <a:noFill/>
          </a:ln>
        </p:spPr>
      </p:pic>
      <p:cxnSp>
        <p:nvCxnSpPr>
          <p:cNvPr id="2295" name="Google Shape;2295;p177"/>
          <p:cNvCxnSpPr>
            <a:stCxn id="2291" idx="1"/>
            <a:endCxn id="2293" idx="3"/>
          </p:cNvCxnSpPr>
          <p:nvPr/>
        </p:nvCxnSpPr>
        <p:spPr>
          <a:xfrm rot="10800000">
            <a:off x="3876237" y="1955163"/>
            <a:ext cx="1421700" cy="2573400"/>
          </a:xfrm>
          <a:prstGeom prst="straightConnector1">
            <a:avLst/>
          </a:prstGeom>
          <a:noFill/>
          <a:ln cap="flat" cmpd="sng" w="19050">
            <a:solidFill>
              <a:srgbClr val="A64D79"/>
            </a:solidFill>
            <a:prstDash val="solid"/>
            <a:round/>
            <a:headEnd len="med" w="med" type="none"/>
            <a:tailEnd len="med" w="med" type="none"/>
          </a:ln>
        </p:spPr>
      </p:cxnSp>
      <p:cxnSp>
        <p:nvCxnSpPr>
          <p:cNvPr id="2296" name="Google Shape;2296;p177"/>
          <p:cNvCxnSpPr>
            <a:stCxn id="2290" idx="1"/>
            <a:endCxn id="2292" idx="3"/>
          </p:cNvCxnSpPr>
          <p:nvPr/>
        </p:nvCxnSpPr>
        <p:spPr>
          <a:xfrm flipH="1">
            <a:off x="3920297" y="2543600"/>
            <a:ext cx="1378800" cy="1600200"/>
          </a:xfrm>
          <a:prstGeom prst="straightConnector1">
            <a:avLst/>
          </a:prstGeom>
          <a:noFill/>
          <a:ln cap="flat" cmpd="sng" w="19050">
            <a:solidFill>
              <a:srgbClr val="1C4587"/>
            </a:solidFill>
            <a:prstDash val="solid"/>
            <a:round/>
            <a:headEnd len="med" w="med" type="none"/>
            <a:tailEnd len="med" w="med" type="none"/>
          </a:ln>
        </p:spPr>
      </p:cxnSp>
      <p:cxnSp>
        <p:nvCxnSpPr>
          <p:cNvPr id="2297" name="Google Shape;2297;p177"/>
          <p:cNvCxnSpPr>
            <a:stCxn id="2289" idx="1"/>
            <a:endCxn id="2292" idx="3"/>
          </p:cNvCxnSpPr>
          <p:nvPr/>
        </p:nvCxnSpPr>
        <p:spPr>
          <a:xfrm flipH="1">
            <a:off x="3920300" y="3534700"/>
            <a:ext cx="1378800" cy="609300"/>
          </a:xfrm>
          <a:prstGeom prst="straightConnector1">
            <a:avLst/>
          </a:prstGeom>
          <a:noFill/>
          <a:ln cap="flat" cmpd="sng" w="19050">
            <a:solidFill>
              <a:srgbClr val="6AA84F"/>
            </a:solidFill>
            <a:prstDash val="solid"/>
            <a:round/>
            <a:headEnd len="med" w="med" type="none"/>
            <a:tailEnd len="med" w="med" type="none"/>
          </a:ln>
        </p:spPr>
      </p:cxnSp>
      <p:cxnSp>
        <p:nvCxnSpPr>
          <p:cNvPr id="2298" name="Google Shape;2298;p177"/>
          <p:cNvCxnSpPr>
            <a:stCxn id="2290" idx="1"/>
            <a:endCxn id="2294"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cxnSp>
        <p:nvCxnSpPr>
          <p:cNvPr id="2299" name="Google Shape;2299;p177"/>
          <p:cNvCxnSpPr>
            <a:stCxn id="2291" idx="1"/>
            <a:endCxn id="2294" idx="3"/>
          </p:cNvCxnSpPr>
          <p:nvPr/>
        </p:nvCxnSpPr>
        <p:spPr>
          <a:xfrm rot="10800000">
            <a:off x="3875037" y="3006963"/>
            <a:ext cx="1422900" cy="1521600"/>
          </a:xfrm>
          <a:prstGeom prst="straightConnector1">
            <a:avLst/>
          </a:prstGeom>
          <a:noFill/>
          <a:ln cap="flat" cmpd="sng" w="19050">
            <a:solidFill>
              <a:srgbClr val="6D9EEB"/>
            </a:solidFill>
            <a:prstDash val="solid"/>
            <a:round/>
            <a:headEnd len="med" w="med" type="none"/>
            <a:tailEnd len="med" w="med" type="none"/>
          </a:ln>
        </p:spPr>
      </p:cxnSp>
      <p:sp>
        <p:nvSpPr>
          <p:cNvPr id="2300" name="Google Shape;2300;p177"/>
          <p:cNvSpPr/>
          <p:nvPr/>
        </p:nvSpPr>
        <p:spPr>
          <a:xfrm>
            <a:off x="4440365" y="1140313"/>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sp>
        <p:nvSpPr>
          <p:cNvPr id="2301" name="Google Shape;2301;p177"/>
          <p:cNvSpPr/>
          <p:nvPr/>
        </p:nvSpPr>
        <p:spPr>
          <a:xfrm>
            <a:off x="3930227" y="2261363"/>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sp>
        <p:nvSpPr>
          <p:cNvPr id="2302" name="Google Shape;2302;p177"/>
          <p:cNvSpPr/>
          <p:nvPr/>
        </p:nvSpPr>
        <p:spPr>
          <a:xfrm>
            <a:off x="4614665" y="2407038"/>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sp>
        <p:nvSpPr>
          <p:cNvPr id="2303" name="Google Shape;2303;p177"/>
          <p:cNvSpPr/>
          <p:nvPr/>
        </p:nvSpPr>
        <p:spPr>
          <a:xfrm>
            <a:off x="3922652" y="3106188"/>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sp>
        <p:nvSpPr>
          <p:cNvPr id="2304" name="Google Shape;2304;p177"/>
          <p:cNvSpPr/>
          <p:nvPr/>
        </p:nvSpPr>
        <p:spPr>
          <a:xfrm>
            <a:off x="4754377" y="2875163"/>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sp>
        <p:nvSpPr>
          <p:cNvPr id="2305" name="Google Shape;2305;p177"/>
          <p:cNvSpPr/>
          <p:nvPr/>
        </p:nvSpPr>
        <p:spPr>
          <a:xfrm>
            <a:off x="4133640" y="3915950"/>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sp>
        <p:nvSpPr>
          <p:cNvPr id="2306" name="Google Shape;2306;p177"/>
          <p:cNvSpPr txBox="1"/>
          <p:nvPr/>
        </p:nvSpPr>
        <p:spPr>
          <a:xfrm>
            <a:off x="301450" y="536950"/>
            <a:ext cx="5426100" cy="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
        <p:nvSpPr>
          <p:cNvPr id="2307" name="Google Shape;2307;p1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Practical point</a:t>
            </a:r>
            <a:endParaRPr b="1" sz="1400">
              <a:solidFill>
                <a:srgbClr val="0000FF"/>
              </a:solidFill>
            </a:endParaRPr>
          </a:p>
        </p:txBody>
      </p:sp>
      <p:sp>
        <p:nvSpPr>
          <p:cNvPr id="2308" name="Google Shape;2308;p177"/>
          <p:cNvSpPr/>
          <p:nvPr/>
        </p:nvSpPr>
        <p:spPr>
          <a:xfrm>
            <a:off x="2152088" y="3842150"/>
            <a:ext cx="892500" cy="1282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77"/>
          <p:cNvSpPr/>
          <p:nvPr/>
        </p:nvSpPr>
        <p:spPr>
          <a:xfrm>
            <a:off x="723900" y="1615825"/>
            <a:ext cx="1900200" cy="1163100"/>
          </a:xfrm>
          <a:prstGeom prst="roundRect">
            <a:avLst>
              <a:gd fmla="val 16667" name="adj"/>
            </a:avLst>
          </a:prstGeom>
          <a:solidFill>
            <a:srgbClr val="C9DAF8"/>
          </a:solidFill>
          <a:ln cap="flat" cmpd="sng" w="285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666666"/>
                </a:solidFill>
              </a:rPr>
              <a:t>Implicit feedback</a:t>
            </a:r>
            <a:endParaRPr b="1">
              <a:solidFill>
                <a:srgbClr val="666666"/>
              </a:solidFill>
            </a:endParaRPr>
          </a:p>
          <a:p>
            <a:pPr indent="0" lvl="0" marL="0" rtl="0" algn="ctr">
              <a:spcBef>
                <a:spcPts val="0"/>
              </a:spcBef>
              <a:spcAft>
                <a:spcPts val="0"/>
              </a:spcAft>
              <a:buNone/>
            </a:pPr>
            <a:r>
              <a:t/>
            </a:r>
            <a:endParaRPr b="1">
              <a:solidFill>
                <a:srgbClr val="666666"/>
              </a:solidFill>
            </a:endParaRPr>
          </a:p>
          <a:p>
            <a:pPr indent="0" lvl="0" marL="0" rtl="0" algn="ctr">
              <a:spcBef>
                <a:spcPts val="0"/>
              </a:spcBef>
              <a:spcAft>
                <a:spcPts val="0"/>
              </a:spcAft>
              <a:buNone/>
            </a:pPr>
            <a:r>
              <a:rPr b="1" lang="en-GB">
                <a:solidFill>
                  <a:srgbClr val="666666"/>
                </a:solidFill>
              </a:rPr>
              <a:t>“One-class collaborative filtering” </a:t>
            </a:r>
            <a:endParaRPr b="1">
              <a:solidFill>
                <a:srgbClr val="666666"/>
              </a:solidFill>
            </a:endParaRPr>
          </a:p>
        </p:txBody>
      </p:sp>
      <p:sp>
        <p:nvSpPr>
          <p:cNvPr id="2310" name="Google Shape;2310;p177"/>
          <p:cNvSpPr/>
          <p:nvPr/>
        </p:nvSpPr>
        <p:spPr>
          <a:xfrm>
            <a:off x="6641900" y="3292225"/>
            <a:ext cx="2078100" cy="1163100"/>
          </a:xfrm>
          <a:prstGeom prst="roundRect">
            <a:avLst>
              <a:gd fmla="val 16667" name="adj"/>
            </a:avLst>
          </a:prstGeom>
          <a:noFill/>
          <a:ln cap="flat" cmpd="sng" w="285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GB">
                <a:solidFill>
                  <a:srgbClr val="666666"/>
                </a:solidFill>
              </a:rPr>
              <a:t>There are many other signals (count; temporal; contextual features) which we’ll ignore until later...</a:t>
            </a:r>
            <a:endParaRPr i="1">
              <a:solidFill>
                <a:srgbClr val="666666"/>
              </a:solidFill>
            </a:endParaRPr>
          </a:p>
        </p:txBody>
      </p:sp>
      <p:sp>
        <p:nvSpPr>
          <p:cNvPr id="2311" name="Google Shape;2311;p1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1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Practical point</a:t>
            </a:r>
            <a:endParaRPr b="1" sz="1400">
              <a:solidFill>
                <a:srgbClr val="0000FF"/>
              </a:solidFill>
            </a:endParaRPr>
          </a:p>
        </p:txBody>
      </p:sp>
      <p:pic>
        <p:nvPicPr>
          <p:cNvPr id="2317" name="Google Shape;2317;p178"/>
          <p:cNvPicPr preferRelativeResize="0"/>
          <p:nvPr/>
        </p:nvPicPr>
        <p:blipFill>
          <a:blip r:embed="rId3">
            <a:alphaModFix/>
          </a:blip>
          <a:stretch>
            <a:fillRect/>
          </a:stretch>
        </p:blipFill>
        <p:spPr>
          <a:xfrm>
            <a:off x="5299097" y="2098075"/>
            <a:ext cx="654425" cy="891050"/>
          </a:xfrm>
          <a:prstGeom prst="rect">
            <a:avLst/>
          </a:prstGeom>
          <a:noFill/>
          <a:ln>
            <a:noFill/>
          </a:ln>
        </p:spPr>
      </p:pic>
      <p:pic>
        <p:nvPicPr>
          <p:cNvPr id="2318" name="Google Shape;2318;p178"/>
          <p:cNvPicPr preferRelativeResize="0"/>
          <p:nvPr/>
        </p:nvPicPr>
        <p:blipFill>
          <a:blip r:embed="rId4">
            <a:alphaModFix/>
          </a:blip>
          <a:stretch>
            <a:fillRect/>
          </a:stretch>
        </p:blipFill>
        <p:spPr>
          <a:xfrm>
            <a:off x="3211325" y="2656332"/>
            <a:ext cx="663700" cy="701400"/>
          </a:xfrm>
          <a:prstGeom prst="rect">
            <a:avLst/>
          </a:prstGeom>
          <a:noFill/>
          <a:ln>
            <a:noFill/>
          </a:ln>
        </p:spPr>
      </p:pic>
      <p:cxnSp>
        <p:nvCxnSpPr>
          <p:cNvPr id="2319" name="Google Shape;2319;p178"/>
          <p:cNvCxnSpPr>
            <a:stCxn id="2317" idx="1"/>
            <a:endCxn id="2318"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sp>
        <p:nvSpPr>
          <p:cNvPr id="2320" name="Google Shape;2320;p178"/>
          <p:cNvSpPr/>
          <p:nvPr/>
        </p:nvSpPr>
        <p:spPr>
          <a:xfrm>
            <a:off x="4614665" y="2407038"/>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sp>
        <p:nvSpPr>
          <p:cNvPr id="2321" name="Google Shape;2321;p178"/>
          <p:cNvSpPr/>
          <p:nvPr/>
        </p:nvSpPr>
        <p:spPr>
          <a:xfrm>
            <a:off x="1083350" y="2590775"/>
            <a:ext cx="1812600" cy="1395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78"/>
          <p:cNvSpPr/>
          <p:nvPr/>
        </p:nvSpPr>
        <p:spPr>
          <a:xfrm>
            <a:off x="2152088" y="3842150"/>
            <a:ext cx="892500" cy="1282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3" name="Google Shape;2323;p178"/>
          <p:cNvPicPr preferRelativeResize="0"/>
          <p:nvPr/>
        </p:nvPicPr>
        <p:blipFill>
          <a:blip r:embed="rId5">
            <a:alphaModFix/>
          </a:blip>
          <a:stretch>
            <a:fillRect/>
          </a:stretch>
        </p:blipFill>
        <p:spPr>
          <a:xfrm>
            <a:off x="5313872" y="1140325"/>
            <a:ext cx="618725" cy="863250"/>
          </a:xfrm>
          <a:prstGeom prst="rect">
            <a:avLst/>
          </a:prstGeom>
          <a:noFill/>
          <a:ln>
            <a:noFill/>
          </a:ln>
        </p:spPr>
      </p:pic>
      <p:cxnSp>
        <p:nvCxnSpPr>
          <p:cNvPr id="2324" name="Google Shape;2324;p178"/>
          <p:cNvCxnSpPr>
            <a:stCxn id="2323" idx="1"/>
            <a:endCxn id="2318" idx="3"/>
          </p:cNvCxnSpPr>
          <p:nvPr/>
        </p:nvCxnSpPr>
        <p:spPr>
          <a:xfrm flipH="1">
            <a:off x="3875072" y="1571950"/>
            <a:ext cx="1438800" cy="1435200"/>
          </a:xfrm>
          <a:prstGeom prst="straightConnector1">
            <a:avLst/>
          </a:prstGeom>
          <a:noFill/>
          <a:ln cap="flat" cmpd="sng" w="19050">
            <a:solidFill>
              <a:srgbClr val="1155CC"/>
            </a:solidFill>
            <a:prstDash val="dot"/>
            <a:round/>
            <a:headEnd len="med" w="med" type="none"/>
            <a:tailEnd len="med" w="med" type="none"/>
          </a:ln>
        </p:spPr>
      </p:cxnSp>
      <p:sp>
        <p:nvSpPr>
          <p:cNvPr id="2325" name="Google Shape;2325;p178"/>
          <p:cNvSpPr/>
          <p:nvPr/>
        </p:nvSpPr>
        <p:spPr>
          <a:xfrm>
            <a:off x="4543902" y="1721250"/>
            <a:ext cx="5271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pic>
        <p:nvPicPr>
          <p:cNvPr id="2326" name="Google Shape;2326;p178"/>
          <p:cNvPicPr preferRelativeResize="0"/>
          <p:nvPr/>
        </p:nvPicPr>
        <p:blipFill>
          <a:blip r:embed="rId6">
            <a:alphaModFix/>
          </a:blip>
          <a:stretch>
            <a:fillRect/>
          </a:stretch>
        </p:blipFill>
        <p:spPr>
          <a:xfrm>
            <a:off x="2037425" y="3445000"/>
            <a:ext cx="5201576" cy="1599200"/>
          </a:xfrm>
          <a:prstGeom prst="rect">
            <a:avLst/>
          </a:prstGeom>
          <a:noFill/>
          <a:ln>
            <a:noFill/>
          </a:ln>
        </p:spPr>
      </p:pic>
      <p:sp>
        <p:nvSpPr>
          <p:cNvPr id="2327" name="Google Shape;2327;p1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a:t>
            </a:r>
            <a:r>
              <a:rPr lang="en-GB"/>
              <a:t>   |   </a:t>
            </a:r>
            <a:r>
              <a:rPr b="1" lang="en-GB">
                <a:solidFill>
                  <a:srgbClr val="A61C00"/>
                </a:solidFill>
                <a:latin typeface="Helvetica Neue"/>
                <a:ea typeface="Helvetica Neue"/>
                <a:cs typeface="Helvetica Neue"/>
                <a:sym typeface="Helvetica Neue"/>
              </a:rPr>
              <a:t>Reading list</a:t>
            </a:r>
            <a:endParaRPr b="1">
              <a:solidFill>
                <a:srgbClr val="A61C00"/>
              </a:solidFill>
              <a:latin typeface="Helvetica Neue"/>
              <a:ea typeface="Helvetica Neue"/>
              <a:cs typeface="Helvetica Neue"/>
              <a:sym typeface="Helvetica Neue"/>
            </a:endParaRPr>
          </a:p>
        </p:txBody>
      </p:sp>
      <p:sp>
        <p:nvSpPr>
          <p:cNvPr id="246" name="Google Shape;246;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Yehuda Koren’s </a:t>
            </a:r>
            <a:r>
              <a:rPr lang="en-GB" u="sng">
                <a:solidFill>
                  <a:schemeClr val="hlink"/>
                </a:solidFill>
                <a:hlinkClick r:id="rId3"/>
              </a:rPr>
              <a:t>Matrix Factorization Techniques for Recommender Systems</a:t>
            </a:r>
            <a:endParaRPr/>
          </a:p>
          <a:p>
            <a:pPr indent="0" lvl="0" marL="0" rtl="0" algn="l">
              <a:spcBef>
                <a:spcPts val="1200"/>
              </a:spcBef>
              <a:spcAft>
                <a:spcPts val="0"/>
              </a:spcAft>
              <a:buNone/>
            </a:pPr>
            <a:r>
              <a:rPr lang="en-GB"/>
              <a:t>Step by step: </a:t>
            </a:r>
            <a:r>
              <a:rPr lang="en-GB" u="sng">
                <a:solidFill>
                  <a:schemeClr val="hlink"/>
                </a:solidFill>
                <a:hlinkClick r:id="rId4"/>
              </a:rPr>
              <a:t>Yahoo! Music Recommendations: Modeling Music Ratings with Temporal Dynamics and Item Taxonomy</a:t>
            </a:r>
            <a:endParaRPr/>
          </a:p>
          <a:p>
            <a:pPr indent="0" lvl="0" marL="0" rtl="0" algn="l">
              <a:spcBef>
                <a:spcPts val="1200"/>
              </a:spcBef>
              <a:spcAft>
                <a:spcPts val="1200"/>
              </a:spcAft>
              <a:buNone/>
            </a:pPr>
            <a:r>
              <a:rPr lang="en-GB" u="sng">
                <a:solidFill>
                  <a:schemeClr val="hlink"/>
                </a:solidFill>
                <a:hlinkClick r:id="rId5"/>
              </a:rPr>
              <a:t>The Xbox Recommender System</a:t>
            </a:r>
            <a:endParaRPr/>
          </a:p>
        </p:txBody>
      </p:sp>
      <p:sp>
        <p:nvSpPr>
          <p:cNvPr id="247" name="Google Shape;247;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sp>
        <p:nvSpPr>
          <p:cNvPr id="2332" name="Google Shape;2332;p1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Practical point</a:t>
            </a:r>
            <a:endParaRPr b="1" sz="1400">
              <a:solidFill>
                <a:srgbClr val="0000FF"/>
              </a:solidFill>
            </a:endParaRPr>
          </a:p>
        </p:txBody>
      </p:sp>
      <p:pic>
        <p:nvPicPr>
          <p:cNvPr id="2333" name="Google Shape;2333;p179"/>
          <p:cNvPicPr preferRelativeResize="0"/>
          <p:nvPr/>
        </p:nvPicPr>
        <p:blipFill>
          <a:blip r:embed="rId3">
            <a:alphaModFix/>
          </a:blip>
          <a:stretch>
            <a:fillRect/>
          </a:stretch>
        </p:blipFill>
        <p:spPr>
          <a:xfrm>
            <a:off x="5299097" y="2098075"/>
            <a:ext cx="654425" cy="891050"/>
          </a:xfrm>
          <a:prstGeom prst="rect">
            <a:avLst/>
          </a:prstGeom>
          <a:noFill/>
          <a:ln>
            <a:noFill/>
          </a:ln>
        </p:spPr>
      </p:pic>
      <p:pic>
        <p:nvPicPr>
          <p:cNvPr id="2334" name="Google Shape;2334;p179"/>
          <p:cNvPicPr preferRelativeResize="0"/>
          <p:nvPr/>
        </p:nvPicPr>
        <p:blipFill>
          <a:blip r:embed="rId4">
            <a:alphaModFix/>
          </a:blip>
          <a:stretch>
            <a:fillRect/>
          </a:stretch>
        </p:blipFill>
        <p:spPr>
          <a:xfrm>
            <a:off x="3211325" y="2656332"/>
            <a:ext cx="663700" cy="701400"/>
          </a:xfrm>
          <a:prstGeom prst="rect">
            <a:avLst/>
          </a:prstGeom>
          <a:noFill/>
          <a:ln>
            <a:noFill/>
          </a:ln>
        </p:spPr>
      </p:pic>
      <p:cxnSp>
        <p:nvCxnSpPr>
          <p:cNvPr id="2335" name="Google Shape;2335;p179"/>
          <p:cNvCxnSpPr>
            <a:stCxn id="2333" idx="1"/>
            <a:endCxn id="2334"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sp>
        <p:nvSpPr>
          <p:cNvPr id="2336" name="Google Shape;2336;p179"/>
          <p:cNvSpPr/>
          <p:nvPr/>
        </p:nvSpPr>
        <p:spPr>
          <a:xfrm>
            <a:off x="4614665" y="2407038"/>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sp>
        <p:nvSpPr>
          <p:cNvPr id="2337" name="Google Shape;2337;p179"/>
          <p:cNvSpPr/>
          <p:nvPr/>
        </p:nvSpPr>
        <p:spPr>
          <a:xfrm>
            <a:off x="2152088" y="3842150"/>
            <a:ext cx="892500" cy="1282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8" name="Google Shape;2338;p179"/>
          <p:cNvPicPr preferRelativeResize="0"/>
          <p:nvPr/>
        </p:nvPicPr>
        <p:blipFill>
          <a:blip r:embed="rId5">
            <a:alphaModFix/>
          </a:blip>
          <a:stretch>
            <a:fillRect/>
          </a:stretch>
        </p:blipFill>
        <p:spPr>
          <a:xfrm>
            <a:off x="5313872" y="1140325"/>
            <a:ext cx="618725" cy="863250"/>
          </a:xfrm>
          <a:prstGeom prst="rect">
            <a:avLst/>
          </a:prstGeom>
          <a:noFill/>
          <a:ln>
            <a:noFill/>
          </a:ln>
        </p:spPr>
      </p:pic>
      <p:cxnSp>
        <p:nvCxnSpPr>
          <p:cNvPr id="2339" name="Google Shape;2339;p179"/>
          <p:cNvCxnSpPr>
            <a:stCxn id="2338" idx="1"/>
            <a:endCxn id="2334" idx="3"/>
          </p:cNvCxnSpPr>
          <p:nvPr/>
        </p:nvCxnSpPr>
        <p:spPr>
          <a:xfrm flipH="1">
            <a:off x="3875072" y="1571950"/>
            <a:ext cx="1438800" cy="1435200"/>
          </a:xfrm>
          <a:prstGeom prst="straightConnector1">
            <a:avLst/>
          </a:prstGeom>
          <a:noFill/>
          <a:ln cap="flat" cmpd="sng" w="19050">
            <a:solidFill>
              <a:srgbClr val="1155CC"/>
            </a:solidFill>
            <a:prstDash val="dot"/>
            <a:round/>
            <a:headEnd len="med" w="med" type="none"/>
            <a:tailEnd len="med" w="med" type="none"/>
          </a:ln>
        </p:spPr>
      </p:cxnSp>
      <p:sp>
        <p:nvSpPr>
          <p:cNvPr id="2340" name="Google Shape;2340;p179"/>
          <p:cNvSpPr/>
          <p:nvPr/>
        </p:nvSpPr>
        <p:spPr>
          <a:xfrm>
            <a:off x="4543902" y="1721250"/>
            <a:ext cx="5271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sp>
        <p:nvSpPr>
          <p:cNvPr id="2341" name="Google Shape;2341;p179"/>
          <p:cNvSpPr txBox="1"/>
          <p:nvPr/>
        </p:nvSpPr>
        <p:spPr>
          <a:xfrm>
            <a:off x="880675" y="3517075"/>
            <a:ext cx="7617000" cy="16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666666"/>
                </a:solidFill>
              </a:rPr>
              <a:t>Random unobserved “negative” </a:t>
            </a:r>
            <a:r>
              <a:rPr b="1" lang="en-GB" sz="1800">
                <a:solidFill>
                  <a:srgbClr val="0000FF"/>
                </a:solidFill>
              </a:rPr>
              <a:t>graph</a:t>
            </a:r>
            <a:r>
              <a:rPr lang="en-GB" sz="1800">
                <a:solidFill>
                  <a:srgbClr val="666666"/>
                </a:solidFill>
              </a:rPr>
              <a:t>: the content that a user dislikes</a:t>
            </a:r>
            <a:endParaRPr sz="1800">
              <a:solidFill>
                <a:srgbClr val="666666"/>
              </a:solidFill>
            </a:endParaRPr>
          </a:p>
          <a:p>
            <a:pPr indent="0" lvl="0" marL="457200" rtl="0" algn="l">
              <a:spcBef>
                <a:spcPts val="0"/>
              </a:spcBef>
              <a:spcAft>
                <a:spcPts val="0"/>
              </a:spcAft>
              <a:buNone/>
            </a:pPr>
            <a:r>
              <a:t/>
            </a:r>
            <a:endParaRPr sz="1200">
              <a:solidFill>
                <a:srgbClr val="666666"/>
              </a:solidFill>
            </a:endParaRPr>
          </a:p>
          <a:p>
            <a:pPr indent="0" lvl="0" marL="0" rtl="0" algn="l">
              <a:spcBef>
                <a:spcPts val="0"/>
              </a:spcBef>
              <a:spcAft>
                <a:spcPts val="0"/>
              </a:spcAft>
              <a:buNone/>
            </a:pPr>
            <a:r>
              <a:rPr lang="en-GB" sz="1200">
                <a:solidFill>
                  <a:srgbClr val="666666"/>
                </a:solidFill>
              </a:rPr>
              <a:t>(We write the likelihood as an expectation over all possible negative graphs, where the “negative graph” follows the same power law distribution as the observed graph)</a:t>
            </a:r>
            <a:endParaRPr sz="1200">
              <a:solidFill>
                <a:srgbClr val="666666"/>
              </a:solidFill>
            </a:endParaRPr>
          </a:p>
          <a:p>
            <a:pPr indent="0" lvl="0" marL="0" rtl="0" algn="l">
              <a:spcBef>
                <a:spcPts val="0"/>
              </a:spcBef>
              <a:spcAft>
                <a:spcPts val="0"/>
              </a:spcAft>
              <a:buNone/>
            </a:pPr>
            <a:r>
              <a:t/>
            </a:r>
            <a:endParaRPr sz="1200">
              <a:solidFill>
                <a:srgbClr val="666666"/>
              </a:solidFill>
            </a:endParaRPr>
          </a:p>
          <a:p>
            <a:pPr indent="0" lvl="0" marL="0" rtl="0" algn="l">
              <a:spcBef>
                <a:spcPts val="0"/>
              </a:spcBef>
              <a:spcAft>
                <a:spcPts val="0"/>
              </a:spcAft>
              <a:buNone/>
            </a:pPr>
            <a:r>
              <a:rPr lang="en-GB" sz="1800">
                <a:solidFill>
                  <a:srgbClr val="666666"/>
                </a:solidFill>
              </a:rPr>
              <a:t>Stochastic gradient descent over samples from such graphs</a:t>
            </a:r>
            <a:endParaRPr sz="1800">
              <a:solidFill>
                <a:srgbClr val="666666"/>
              </a:solidFill>
            </a:endParaRPr>
          </a:p>
        </p:txBody>
      </p:sp>
      <p:sp>
        <p:nvSpPr>
          <p:cNvPr id="2342" name="Google Shape;2342;p1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6" name="Shape 2346"/>
        <p:cNvGrpSpPr/>
        <p:nvPr/>
      </p:nvGrpSpPr>
      <p:grpSpPr>
        <a:xfrm>
          <a:off x="0" y="0"/>
          <a:ext cx="0" cy="0"/>
          <a:chOff x="0" y="0"/>
          <a:chExt cx="0" cy="0"/>
        </a:xfrm>
      </p:grpSpPr>
      <p:sp>
        <p:nvSpPr>
          <p:cNvPr id="2347" name="Google Shape;2347;p1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Practical point</a:t>
            </a:r>
            <a:endParaRPr b="1" sz="1400">
              <a:solidFill>
                <a:srgbClr val="0000FF"/>
              </a:solidFill>
            </a:endParaRPr>
          </a:p>
        </p:txBody>
      </p:sp>
      <p:pic>
        <p:nvPicPr>
          <p:cNvPr id="2348" name="Google Shape;2348;p180"/>
          <p:cNvPicPr preferRelativeResize="0"/>
          <p:nvPr/>
        </p:nvPicPr>
        <p:blipFill>
          <a:blip r:embed="rId3">
            <a:alphaModFix/>
          </a:blip>
          <a:stretch>
            <a:fillRect/>
          </a:stretch>
        </p:blipFill>
        <p:spPr>
          <a:xfrm>
            <a:off x="5299097" y="2098075"/>
            <a:ext cx="654425" cy="891050"/>
          </a:xfrm>
          <a:prstGeom prst="rect">
            <a:avLst/>
          </a:prstGeom>
          <a:noFill/>
          <a:ln>
            <a:noFill/>
          </a:ln>
        </p:spPr>
      </p:pic>
      <p:pic>
        <p:nvPicPr>
          <p:cNvPr id="2349" name="Google Shape;2349;p180"/>
          <p:cNvPicPr preferRelativeResize="0"/>
          <p:nvPr/>
        </p:nvPicPr>
        <p:blipFill>
          <a:blip r:embed="rId4">
            <a:alphaModFix/>
          </a:blip>
          <a:stretch>
            <a:fillRect/>
          </a:stretch>
        </p:blipFill>
        <p:spPr>
          <a:xfrm>
            <a:off x="3211325" y="2656332"/>
            <a:ext cx="663700" cy="701400"/>
          </a:xfrm>
          <a:prstGeom prst="rect">
            <a:avLst/>
          </a:prstGeom>
          <a:noFill/>
          <a:ln>
            <a:noFill/>
          </a:ln>
        </p:spPr>
      </p:pic>
      <p:cxnSp>
        <p:nvCxnSpPr>
          <p:cNvPr id="2350" name="Google Shape;2350;p180"/>
          <p:cNvCxnSpPr>
            <a:stCxn id="2348" idx="1"/>
            <a:endCxn id="2349"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sp>
        <p:nvSpPr>
          <p:cNvPr id="2351" name="Google Shape;2351;p180"/>
          <p:cNvSpPr/>
          <p:nvPr/>
        </p:nvSpPr>
        <p:spPr>
          <a:xfrm>
            <a:off x="4614665" y="2407038"/>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sp>
        <p:nvSpPr>
          <p:cNvPr id="2352" name="Google Shape;2352;p180"/>
          <p:cNvSpPr/>
          <p:nvPr/>
        </p:nvSpPr>
        <p:spPr>
          <a:xfrm>
            <a:off x="1083350" y="2590775"/>
            <a:ext cx="1812600" cy="1395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80"/>
          <p:cNvSpPr/>
          <p:nvPr/>
        </p:nvSpPr>
        <p:spPr>
          <a:xfrm>
            <a:off x="2152088" y="3842150"/>
            <a:ext cx="892500" cy="1282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4" name="Google Shape;2354;p180"/>
          <p:cNvCxnSpPr>
            <a:stCxn id="2355" idx="1"/>
            <a:endCxn id="2349" idx="3"/>
          </p:cNvCxnSpPr>
          <p:nvPr/>
        </p:nvCxnSpPr>
        <p:spPr>
          <a:xfrm rot="10800000">
            <a:off x="3875000" y="3007000"/>
            <a:ext cx="1424100" cy="527700"/>
          </a:xfrm>
          <a:prstGeom prst="straightConnector1">
            <a:avLst/>
          </a:prstGeom>
          <a:noFill/>
          <a:ln cap="flat" cmpd="sng" w="19050">
            <a:solidFill>
              <a:srgbClr val="1155CC"/>
            </a:solidFill>
            <a:prstDash val="dot"/>
            <a:round/>
            <a:headEnd len="med" w="med" type="none"/>
            <a:tailEnd len="med" w="med" type="none"/>
          </a:ln>
        </p:spPr>
      </p:cxnSp>
      <p:sp>
        <p:nvSpPr>
          <p:cNvPr id="2356" name="Google Shape;2356;p180"/>
          <p:cNvSpPr/>
          <p:nvPr/>
        </p:nvSpPr>
        <p:spPr>
          <a:xfrm>
            <a:off x="4543902" y="3169050"/>
            <a:ext cx="5271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pic>
        <p:nvPicPr>
          <p:cNvPr id="2355" name="Google Shape;2355;p180"/>
          <p:cNvPicPr preferRelativeResize="0"/>
          <p:nvPr/>
        </p:nvPicPr>
        <p:blipFill>
          <a:blip r:embed="rId5">
            <a:alphaModFix/>
          </a:blip>
          <a:stretch>
            <a:fillRect/>
          </a:stretch>
        </p:blipFill>
        <p:spPr>
          <a:xfrm>
            <a:off x="5299100" y="3083625"/>
            <a:ext cx="657525" cy="902150"/>
          </a:xfrm>
          <a:prstGeom prst="rect">
            <a:avLst/>
          </a:prstGeom>
          <a:noFill/>
          <a:ln>
            <a:noFill/>
          </a:ln>
        </p:spPr>
      </p:pic>
      <p:sp>
        <p:nvSpPr>
          <p:cNvPr id="2357" name="Google Shape;2357;p180"/>
          <p:cNvSpPr/>
          <p:nvPr/>
        </p:nvSpPr>
        <p:spPr>
          <a:xfrm>
            <a:off x="6641900" y="3292225"/>
            <a:ext cx="2078100" cy="1129800"/>
          </a:xfrm>
          <a:prstGeom prst="roundRect">
            <a:avLst>
              <a:gd fmla="val 16667" name="adj"/>
            </a:avLst>
          </a:prstGeom>
          <a:noFill/>
          <a:ln cap="flat" cmpd="sng" w="285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666666"/>
                </a:solidFill>
              </a:rPr>
              <a:t>Stochastic gradient descent step 1</a:t>
            </a:r>
            <a:endParaRPr sz="1800">
              <a:solidFill>
                <a:srgbClr val="666666"/>
              </a:solidFill>
            </a:endParaRPr>
          </a:p>
        </p:txBody>
      </p:sp>
      <p:sp>
        <p:nvSpPr>
          <p:cNvPr id="2358" name="Google Shape;2358;p1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sp>
        <p:nvSpPr>
          <p:cNvPr id="2363" name="Google Shape;2363;p1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Practical point</a:t>
            </a:r>
            <a:endParaRPr b="1" sz="1400">
              <a:solidFill>
                <a:srgbClr val="0000FF"/>
              </a:solidFill>
            </a:endParaRPr>
          </a:p>
        </p:txBody>
      </p:sp>
      <p:pic>
        <p:nvPicPr>
          <p:cNvPr id="2364" name="Google Shape;2364;p181"/>
          <p:cNvPicPr preferRelativeResize="0"/>
          <p:nvPr/>
        </p:nvPicPr>
        <p:blipFill>
          <a:blip r:embed="rId3">
            <a:alphaModFix/>
          </a:blip>
          <a:stretch>
            <a:fillRect/>
          </a:stretch>
        </p:blipFill>
        <p:spPr>
          <a:xfrm>
            <a:off x="5299097" y="2098075"/>
            <a:ext cx="654425" cy="891050"/>
          </a:xfrm>
          <a:prstGeom prst="rect">
            <a:avLst/>
          </a:prstGeom>
          <a:noFill/>
          <a:ln>
            <a:noFill/>
          </a:ln>
        </p:spPr>
      </p:pic>
      <p:pic>
        <p:nvPicPr>
          <p:cNvPr id="2365" name="Google Shape;2365;p181"/>
          <p:cNvPicPr preferRelativeResize="0"/>
          <p:nvPr/>
        </p:nvPicPr>
        <p:blipFill>
          <a:blip r:embed="rId4">
            <a:alphaModFix/>
          </a:blip>
          <a:stretch>
            <a:fillRect/>
          </a:stretch>
        </p:blipFill>
        <p:spPr>
          <a:xfrm>
            <a:off x="3211325" y="2656332"/>
            <a:ext cx="663700" cy="701400"/>
          </a:xfrm>
          <a:prstGeom prst="rect">
            <a:avLst/>
          </a:prstGeom>
          <a:noFill/>
          <a:ln>
            <a:noFill/>
          </a:ln>
        </p:spPr>
      </p:pic>
      <p:cxnSp>
        <p:nvCxnSpPr>
          <p:cNvPr id="2366" name="Google Shape;2366;p181"/>
          <p:cNvCxnSpPr>
            <a:stCxn id="2364" idx="1"/>
            <a:endCxn id="2365"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sp>
        <p:nvSpPr>
          <p:cNvPr id="2367" name="Google Shape;2367;p181"/>
          <p:cNvSpPr/>
          <p:nvPr/>
        </p:nvSpPr>
        <p:spPr>
          <a:xfrm>
            <a:off x="4614665" y="2407038"/>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sp>
        <p:nvSpPr>
          <p:cNvPr id="2368" name="Google Shape;2368;p181"/>
          <p:cNvSpPr/>
          <p:nvPr/>
        </p:nvSpPr>
        <p:spPr>
          <a:xfrm>
            <a:off x="1083350" y="2590775"/>
            <a:ext cx="1812600" cy="1395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81"/>
          <p:cNvSpPr/>
          <p:nvPr/>
        </p:nvSpPr>
        <p:spPr>
          <a:xfrm>
            <a:off x="2152088" y="3842150"/>
            <a:ext cx="892500" cy="1282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0" name="Google Shape;2370;p181"/>
          <p:cNvCxnSpPr>
            <a:stCxn id="2371" idx="1"/>
            <a:endCxn id="2365" idx="3"/>
          </p:cNvCxnSpPr>
          <p:nvPr/>
        </p:nvCxnSpPr>
        <p:spPr>
          <a:xfrm flipH="1">
            <a:off x="3875000" y="616738"/>
            <a:ext cx="1424100" cy="2390400"/>
          </a:xfrm>
          <a:prstGeom prst="straightConnector1">
            <a:avLst/>
          </a:prstGeom>
          <a:noFill/>
          <a:ln cap="flat" cmpd="sng" w="19050">
            <a:solidFill>
              <a:srgbClr val="1155CC"/>
            </a:solidFill>
            <a:prstDash val="dot"/>
            <a:round/>
            <a:headEnd len="med" w="med" type="none"/>
            <a:tailEnd len="med" w="med" type="none"/>
          </a:ln>
        </p:spPr>
      </p:cxnSp>
      <p:sp>
        <p:nvSpPr>
          <p:cNvPr id="2372" name="Google Shape;2372;p181"/>
          <p:cNvSpPr/>
          <p:nvPr/>
        </p:nvSpPr>
        <p:spPr>
          <a:xfrm>
            <a:off x="4543902" y="1492650"/>
            <a:ext cx="5271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pic>
        <p:nvPicPr>
          <p:cNvPr id="2371" name="Google Shape;2371;p181"/>
          <p:cNvPicPr preferRelativeResize="0"/>
          <p:nvPr/>
        </p:nvPicPr>
        <p:blipFill>
          <a:blip r:embed="rId5">
            <a:alphaModFix/>
          </a:blip>
          <a:stretch>
            <a:fillRect/>
          </a:stretch>
        </p:blipFill>
        <p:spPr>
          <a:xfrm>
            <a:off x="5299100" y="187650"/>
            <a:ext cx="631600" cy="858175"/>
          </a:xfrm>
          <a:prstGeom prst="rect">
            <a:avLst/>
          </a:prstGeom>
          <a:noFill/>
          <a:ln>
            <a:noFill/>
          </a:ln>
        </p:spPr>
      </p:pic>
      <p:sp>
        <p:nvSpPr>
          <p:cNvPr id="2373" name="Google Shape;2373;p181"/>
          <p:cNvSpPr/>
          <p:nvPr/>
        </p:nvSpPr>
        <p:spPr>
          <a:xfrm>
            <a:off x="6641900" y="3292225"/>
            <a:ext cx="2078100" cy="1129800"/>
          </a:xfrm>
          <a:prstGeom prst="roundRect">
            <a:avLst>
              <a:gd fmla="val 16667" name="adj"/>
            </a:avLst>
          </a:prstGeom>
          <a:noFill/>
          <a:ln cap="flat" cmpd="sng" w="285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666666"/>
                </a:solidFill>
              </a:rPr>
              <a:t>Stochastic gradient descent step 2</a:t>
            </a:r>
            <a:endParaRPr sz="1800">
              <a:solidFill>
                <a:srgbClr val="666666"/>
              </a:solidFill>
            </a:endParaRPr>
          </a:p>
        </p:txBody>
      </p:sp>
      <p:sp>
        <p:nvSpPr>
          <p:cNvPr id="2374" name="Google Shape;2374;p181"/>
          <p:cNvSpPr/>
          <p:nvPr/>
        </p:nvSpPr>
        <p:spPr>
          <a:xfrm>
            <a:off x="6641900" y="4549825"/>
            <a:ext cx="2078100" cy="329400"/>
          </a:xfrm>
          <a:prstGeom prst="roundRect">
            <a:avLst>
              <a:gd fmla="val 16667" name="adj"/>
            </a:avLst>
          </a:prstGeom>
          <a:noFill/>
          <a:ln cap="flat" cmpd="sng" w="285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666666"/>
                </a:solidFill>
              </a:rPr>
              <a:t>etc...</a:t>
            </a:r>
            <a:endParaRPr sz="1800">
              <a:solidFill>
                <a:srgbClr val="666666"/>
              </a:solidFill>
            </a:endParaRPr>
          </a:p>
        </p:txBody>
      </p:sp>
      <p:sp>
        <p:nvSpPr>
          <p:cNvPr id="2375" name="Google Shape;2375;p1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9" name="Shape 2379"/>
        <p:cNvGrpSpPr/>
        <p:nvPr/>
      </p:nvGrpSpPr>
      <p:grpSpPr>
        <a:xfrm>
          <a:off x="0" y="0"/>
          <a:ext cx="0" cy="0"/>
          <a:chOff x="0" y="0"/>
          <a:chExt cx="0" cy="0"/>
        </a:xfrm>
      </p:grpSpPr>
      <p:sp>
        <p:nvSpPr>
          <p:cNvPr id="2380" name="Google Shape;2380;p1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basic version is (almost) production-ready!</a:t>
            </a:r>
            <a:endParaRPr/>
          </a:p>
        </p:txBody>
      </p:sp>
      <p:sp>
        <p:nvSpPr>
          <p:cNvPr id="2381" name="Google Shape;2381;p1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In the </a:t>
            </a:r>
            <a:r>
              <a:rPr i="1" lang="en-GB"/>
              <a:t>first-cut</a:t>
            </a:r>
            <a:r>
              <a:rPr lang="en-GB"/>
              <a:t> version, we only need to</a:t>
            </a:r>
            <a:endParaRPr/>
          </a:p>
          <a:p>
            <a:pPr indent="-317500" lvl="1" marL="914400" rtl="0" algn="l">
              <a:spcBef>
                <a:spcPts val="0"/>
              </a:spcBef>
              <a:spcAft>
                <a:spcPts val="0"/>
              </a:spcAft>
              <a:buSzPts val="1400"/>
              <a:buChar char="○"/>
            </a:pPr>
            <a:r>
              <a:rPr lang="en-GB"/>
              <a:t>store a mean and variance vector for each user, plus biases</a:t>
            </a:r>
            <a:endParaRPr/>
          </a:p>
          <a:p>
            <a:pPr indent="-317500" lvl="1" marL="914400" rtl="0" algn="l">
              <a:spcBef>
                <a:spcPts val="0"/>
              </a:spcBef>
              <a:spcAft>
                <a:spcPts val="0"/>
              </a:spcAft>
              <a:buSzPts val="1400"/>
              <a:buChar char="○"/>
            </a:pPr>
            <a:r>
              <a:rPr lang="en-GB"/>
              <a:t>store </a:t>
            </a:r>
            <a:r>
              <a:rPr lang="en-GB"/>
              <a:t>a mean and variance</a:t>
            </a:r>
            <a:r>
              <a:rPr lang="en-GB"/>
              <a:t> vector for each item, plus biases</a:t>
            </a:r>
            <a:endParaRPr/>
          </a:p>
          <a:p>
            <a:pPr indent="-317500" lvl="1" marL="914400" rtl="0" algn="l">
              <a:spcBef>
                <a:spcPts val="0"/>
              </a:spcBef>
              <a:spcAft>
                <a:spcPts val="0"/>
              </a:spcAft>
              <a:buSzPts val="1400"/>
              <a:buChar char="○"/>
            </a:pPr>
            <a:r>
              <a:rPr lang="en-GB"/>
              <a:t>load a user’s vector at runtime</a:t>
            </a:r>
            <a:endParaRPr/>
          </a:p>
          <a:p>
            <a:pPr indent="-317500" lvl="1" marL="914400" rtl="0" algn="l">
              <a:spcBef>
                <a:spcPts val="0"/>
              </a:spcBef>
              <a:spcAft>
                <a:spcPts val="0"/>
              </a:spcAft>
              <a:buSzPts val="1400"/>
              <a:buChar char="○"/>
            </a:pPr>
            <a:r>
              <a:rPr lang="en-GB"/>
              <a:t>compute predictions over all items</a:t>
            </a:r>
            <a:endParaRPr/>
          </a:p>
          <a:p>
            <a:pPr indent="-317500" lvl="1" marL="914400" rtl="0" algn="l">
              <a:spcBef>
                <a:spcPts val="0"/>
              </a:spcBef>
              <a:spcAft>
                <a:spcPts val="0"/>
              </a:spcAft>
              <a:buSzPts val="1400"/>
              <a:buChar char="○"/>
            </a:pPr>
            <a:r>
              <a:rPr lang="en-GB"/>
              <a:t>...and return something (like the top)</a:t>
            </a:r>
            <a:endParaRPr/>
          </a:p>
        </p:txBody>
      </p:sp>
      <p:pic>
        <p:nvPicPr>
          <p:cNvPr id="2382" name="Google Shape;2382;p182"/>
          <p:cNvPicPr preferRelativeResize="0"/>
          <p:nvPr/>
        </p:nvPicPr>
        <p:blipFill>
          <a:blip r:embed="rId3">
            <a:alphaModFix/>
          </a:blip>
          <a:stretch>
            <a:fillRect/>
          </a:stretch>
        </p:blipFill>
        <p:spPr>
          <a:xfrm>
            <a:off x="6023402" y="2612650"/>
            <a:ext cx="2634576" cy="2302251"/>
          </a:xfrm>
          <a:prstGeom prst="rect">
            <a:avLst/>
          </a:prstGeom>
          <a:noFill/>
          <a:ln>
            <a:noFill/>
          </a:ln>
        </p:spPr>
      </p:pic>
      <p:sp>
        <p:nvSpPr>
          <p:cNvPr id="2383" name="Google Shape;2383;p182"/>
          <p:cNvSpPr txBox="1"/>
          <p:nvPr/>
        </p:nvSpPr>
        <p:spPr>
          <a:xfrm>
            <a:off x="421600" y="4440825"/>
            <a:ext cx="53964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GB" sz="1100">
                <a:solidFill>
                  <a:srgbClr val="999999"/>
                </a:solidFill>
              </a:rPr>
              <a:t>One-class Collaborative Filtering with Random Graphs</a:t>
            </a:r>
            <a:endParaRPr i="1" sz="1100">
              <a:solidFill>
                <a:srgbClr val="999999"/>
              </a:solidFill>
            </a:endParaRPr>
          </a:p>
          <a:p>
            <a:pPr indent="0" lvl="0" marL="0" rtl="0" algn="l">
              <a:spcBef>
                <a:spcPts val="0"/>
              </a:spcBef>
              <a:spcAft>
                <a:spcPts val="0"/>
              </a:spcAft>
              <a:buNone/>
            </a:pPr>
            <a:r>
              <a:rPr i="1" lang="en-GB" sz="1100">
                <a:solidFill>
                  <a:srgbClr val="999999"/>
                </a:solidFill>
              </a:rPr>
              <a:t>Paquet + Koenigstein, WWW 2013</a:t>
            </a:r>
            <a:endParaRPr i="1" sz="1100">
              <a:solidFill>
                <a:srgbClr val="999999"/>
              </a:solidFill>
            </a:endParaRPr>
          </a:p>
        </p:txBody>
      </p:sp>
      <p:sp>
        <p:nvSpPr>
          <p:cNvPr id="2384" name="Google Shape;2384;p1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8" name="Shape 2388"/>
        <p:cNvGrpSpPr/>
        <p:nvPr/>
      </p:nvGrpSpPr>
      <p:grpSpPr>
        <a:xfrm>
          <a:off x="0" y="0"/>
          <a:ext cx="0" cy="0"/>
          <a:chOff x="0" y="0"/>
          <a:chExt cx="0" cy="0"/>
        </a:xfrm>
      </p:grpSpPr>
      <p:sp>
        <p:nvSpPr>
          <p:cNvPr id="2389" name="Google Shape;2389;p18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Adding Features</a:t>
            </a:r>
            <a:endParaRPr/>
          </a:p>
        </p:txBody>
      </p:sp>
      <p:sp>
        <p:nvSpPr>
          <p:cNvPr id="2390" name="Google Shape;2390;p1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4" name="Shape 2394"/>
        <p:cNvGrpSpPr/>
        <p:nvPr/>
      </p:nvGrpSpPr>
      <p:grpSpPr>
        <a:xfrm>
          <a:off x="0" y="0"/>
          <a:ext cx="0" cy="0"/>
          <a:chOff x="0" y="0"/>
          <a:chExt cx="0" cy="0"/>
        </a:xfrm>
      </p:grpSpPr>
      <p:pic>
        <p:nvPicPr>
          <p:cNvPr id="2395" name="Google Shape;2395;p184"/>
          <p:cNvPicPr preferRelativeResize="0"/>
          <p:nvPr/>
        </p:nvPicPr>
        <p:blipFill>
          <a:blip r:embed="rId3">
            <a:alphaModFix/>
          </a:blip>
          <a:stretch>
            <a:fillRect/>
          </a:stretch>
        </p:blipFill>
        <p:spPr>
          <a:xfrm>
            <a:off x="5299100" y="187650"/>
            <a:ext cx="631600" cy="858175"/>
          </a:xfrm>
          <a:prstGeom prst="rect">
            <a:avLst/>
          </a:prstGeom>
          <a:noFill/>
          <a:ln>
            <a:noFill/>
          </a:ln>
        </p:spPr>
      </p:pic>
      <p:pic>
        <p:nvPicPr>
          <p:cNvPr id="2396" name="Google Shape;2396;p184"/>
          <p:cNvPicPr preferRelativeResize="0"/>
          <p:nvPr/>
        </p:nvPicPr>
        <p:blipFill>
          <a:blip r:embed="rId4">
            <a:alphaModFix/>
          </a:blip>
          <a:stretch>
            <a:fillRect/>
          </a:stretch>
        </p:blipFill>
        <p:spPr>
          <a:xfrm>
            <a:off x="5313872" y="1140325"/>
            <a:ext cx="618725" cy="863250"/>
          </a:xfrm>
          <a:prstGeom prst="rect">
            <a:avLst/>
          </a:prstGeom>
          <a:noFill/>
          <a:ln>
            <a:noFill/>
          </a:ln>
        </p:spPr>
      </p:pic>
      <p:pic>
        <p:nvPicPr>
          <p:cNvPr id="2397" name="Google Shape;2397;p184"/>
          <p:cNvPicPr preferRelativeResize="0"/>
          <p:nvPr/>
        </p:nvPicPr>
        <p:blipFill>
          <a:blip r:embed="rId5">
            <a:alphaModFix/>
          </a:blip>
          <a:stretch>
            <a:fillRect/>
          </a:stretch>
        </p:blipFill>
        <p:spPr>
          <a:xfrm>
            <a:off x="3176825" y="517770"/>
            <a:ext cx="732700" cy="736450"/>
          </a:xfrm>
          <a:prstGeom prst="rect">
            <a:avLst/>
          </a:prstGeom>
          <a:noFill/>
          <a:ln>
            <a:noFill/>
          </a:ln>
        </p:spPr>
      </p:pic>
      <p:cxnSp>
        <p:nvCxnSpPr>
          <p:cNvPr id="2398" name="Google Shape;2398;p184"/>
          <p:cNvCxnSpPr>
            <a:stCxn id="2395" idx="1"/>
            <a:endCxn id="2397" idx="3"/>
          </p:cNvCxnSpPr>
          <p:nvPr/>
        </p:nvCxnSpPr>
        <p:spPr>
          <a:xfrm flipH="1">
            <a:off x="3909500" y="616738"/>
            <a:ext cx="1389600" cy="269400"/>
          </a:xfrm>
          <a:prstGeom prst="straightConnector1">
            <a:avLst/>
          </a:prstGeom>
          <a:noFill/>
          <a:ln cap="flat" cmpd="sng" w="19050">
            <a:solidFill>
              <a:srgbClr val="6D9EEB"/>
            </a:solidFill>
            <a:prstDash val="solid"/>
            <a:round/>
            <a:headEnd len="med" w="med" type="none"/>
            <a:tailEnd len="med" w="med" type="none"/>
          </a:ln>
        </p:spPr>
      </p:cxnSp>
      <p:cxnSp>
        <p:nvCxnSpPr>
          <p:cNvPr id="2399" name="Google Shape;2399;p184"/>
          <p:cNvCxnSpPr>
            <a:stCxn id="2396" idx="1"/>
            <a:endCxn id="2397" idx="3"/>
          </p:cNvCxnSpPr>
          <p:nvPr/>
        </p:nvCxnSpPr>
        <p:spPr>
          <a:xfrm rot="10800000">
            <a:off x="3909572" y="885850"/>
            <a:ext cx="1404300" cy="686100"/>
          </a:xfrm>
          <a:prstGeom prst="straightConnector1">
            <a:avLst/>
          </a:prstGeom>
          <a:noFill/>
          <a:ln cap="flat" cmpd="sng" w="19050">
            <a:solidFill>
              <a:srgbClr val="0000FF"/>
            </a:solidFill>
            <a:prstDash val="solid"/>
            <a:round/>
            <a:headEnd len="med" w="med" type="none"/>
            <a:tailEnd len="med" w="med" type="none"/>
          </a:ln>
        </p:spPr>
      </p:cxnSp>
      <p:sp>
        <p:nvSpPr>
          <p:cNvPr id="2400" name="Google Shape;2400;p1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Better priors</a:t>
            </a:r>
            <a:endParaRPr/>
          </a:p>
        </p:txBody>
      </p:sp>
      <p:sp>
        <p:nvSpPr>
          <p:cNvPr id="2401" name="Google Shape;2401;p184"/>
          <p:cNvSpPr txBox="1"/>
          <p:nvPr>
            <p:ph idx="1" type="body"/>
          </p:nvPr>
        </p:nvSpPr>
        <p:spPr>
          <a:xfrm>
            <a:off x="311700" y="1152475"/>
            <a:ext cx="4802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we have features for some content, and there might be some correlation between features and usage patterns:</a:t>
            </a:r>
            <a:endParaRPr/>
          </a:p>
          <a:p>
            <a:pPr indent="-342900" lvl="0" marL="457200" rtl="0" algn="l">
              <a:spcBef>
                <a:spcPts val="1600"/>
              </a:spcBef>
              <a:spcAft>
                <a:spcPts val="0"/>
              </a:spcAft>
              <a:buSzPts val="1800"/>
              <a:buChar char="●"/>
            </a:pPr>
            <a:r>
              <a:rPr lang="en-GB"/>
              <a:t>Learn which features are useful for predictions</a:t>
            </a:r>
            <a:endParaRPr/>
          </a:p>
          <a:p>
            <a:pPr indent="0" lvl="0" marL="0" rtl="0" algn="l">
              <a:spcBef>
                <a:spcPts val="1600"/>
              </a:spcBef>
              <a:spcAft>
                <a:spcPts val="1600"/>
              </a:spcAft>
              <a:buNone/>
            </a:pPr>
            <a:r>
              <a:rPr lang="en-GB"/>
              <a:t>H</a:t>
            </a:r>
            <a:r>
              <a:rPr lang="en-GB"/>
              <a:t>ierarchical </a:t>
            </a:r>
            <a:r>
              <a:rPr lang="en-GB"/>
              <a:t>Bayesian model:</a:t>
            </a:r>
            <a:endParaRPr/>
          </a:p>
        </p:txBody>
      </p:sp>
      <p:sp>
        <p:nvSpPr>
          <p:cNvPr id="2402" name="Google Shape;2402;p184"/>
          <p:cNvSpPr txBox="1"/>
          <p:nvPr/>
        </p:nvSpPr>
        <p:spPr>
          <a:xfrm>
            <a:off x="6132625" y="423925"/>
            <a:ext cx="5426100" cy="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a:ea typeface="Helvetica Neue"/>
                <a:cs typeface="Helvetica Neue"/>
                <a:sym typeface="Helvetica Neue"/>
              </a:rPr>
              <a:t>[ </a:t>
            </a:r>
            <a:r>
              <a:rPr lang="en-GB" sz="1200">
                <a:solidFill>
                  <a:schemeClr val="dk1"/>
                </a:solidFill>
                <a:latin typeface="Helvetica Neue"/>
                <a:ea typeface="Helvetica Neue"/>
                <a:cs typeface="Helvetica Neue"/>
                <a:sym typeface="Helvetica Neue"/>
              </a:rPr>
              <a:t>adventure, </a:t>
            </a:r>
            <a:r>
              <a:rPr lang="en-GB" sz="1200">
                <a:latin typeface="Helvetica Neue"/>
                <a:ea typeface="Helvetica Neue"/>
                <a:cs typeface="Helvetica Neue"/>
                <a:sym typeface="Helvetica Neue"/>
              </a:rPr>
              <a:t>animated, </a:t>
            </a:r>
            <a:r>
              <a:rPr lang="en-GB" sz="1200">
                <a:solidFill>
                  <a:schemeClr val="dk1"/>
                </a:solidFill>
                <a:latin typeface="Helvetica Neue"/>
                <a:ea typeface="Helvetica Neue"/>
                <a:cs typeface="Helvetica Neue"/>
                <a:sym typeface="Helvetica Neue"/>
              </a:rPr>
              <a:t>boys, </a:t>
            </a:r>
            <a:r>
              <a:rPr lang="en-GB" sz="1200">
                <a:latin typeface="Helvetica Neue"/>
                <a:ea typeface="Helvetica Neue"/>
                <a:cs typeface="Helvetica Neue"/>
                <a:sym typeface="Helvetica Neue"/>
              </a:rPr>
              <a:t>cars, kids ]</a:t>
            </a:r>
            <a:endParaRPr sz="1200">
              <a:latin typeface="Helvetica Neue"/>
              <a:ea typeface="Helvetica Neue"/>
              <a:cs typeface="Helvetica Neue"/>
              <a:sym typeface="Helvetica Neue"/>
            </a:endParaRPr>
          </a:p>
          <a:p>
            <a:pPr indent="0" lvl="0" marL="0" rtl="0" algn="l">
              <a:spcBef>
                <a:spcPts val="0"/>
              </a:spcBef>
              <a:spcAft>
                <a:spcPts val="0"/>
              </a:spcAft>
              <a:buNone/>
            </a:pPr>
            <a:r>
              <a:rPr lang="en-GB" sz="1200">
                <a:latin typeface="Helvetica Neue"/>
                <a:ea typeface="Helvetica Neue"/>
                <a:cs typeface="Helvetica Neue"/>
                <a:sym typeface="Helvetica Neue"/>
              </a:rPr>
              <a:t>[ 0 1 1 0 0 1 0 0 0 0 0 1 0 0 0 1 0 0 0 0 ]</a:t>
            </a:r>
            <a:endParaRPr sz="1200">
              <a:latin typeface="Helvetica Neue"/>
              <a:ea typeface="Helvetica Neue"/>
              <a:cs typeface="Helvetica Neue"/>
              <a:sym typeface="Helvetica Neue"/>
            </a:endParaRPr>
          </a:p>
        </p:txBody>
      </p:sp>
      <p:sp>
        <p:nvSpPr>
          <p:cNvPr id="2403" name="Google Shape;2403;p184"/>
          <p:cNvSpPr txBox="1"/>
          <p:nvPr/>
        </p:nvSpPr>
        <p:spPr>
          <a:xfrm>
            <a:off x="6132625" y="1370575"/>
            <a:ext cx="5426100" cy="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a:ea typeface="Helvetica Neue"/>
                <a:cs typeface="Helvetica Neue"/>
                <a:sym typeface="Helvetica Neue"/>
              </a:rPr>
              <a:t>[ </a:t>
            </a:r>
            <a:r>
              <a:rPr lang="en-GB" sz="1200">
                <a:solidFill>
                  <a:schemeClr val="dk1"/>
                </a:solidFill>
                <a:latin typeface="Helvetica Neue"/>
                <a:ea typeface="Helvetica Neue"/>
                <a:cs typeface="Helvetica Neue"/>
                <a:sym typeface="Helvetica Neue"/>
              </a:rPr>
              <a:t>adventure, </a:t>
            </a:r>
            <a:r>
              <a:rPr lang="en-GB" sz="1200">
                <a:latin typeface="Helvetica Neue"/>
                <a:ea typeface="Helvetica Neue"/>
                <a:cs typeface="Helvetica Neue"/>
                <a:sym typeface="Helvetica Neue"/>
              </a:rPr>
              <a:t>animated, </a:t>
            </a:r>
            <a:r>
              <a:rPr lang="en-GB" sz="1200">
                <a:solidFill>
                  <a:schemeClr val="dk1"/>
                </a:solidFill>
                <a:latin typeface="Helvetica Neue"/>
                <a:ea typeface="Helvetica Neue"/>
                <a:cs typeface="Helvetica Neue"/>
                <a:sym typeface="Helvetica Neue"/>
              </a:rPr>
              <a:t>anti-hero, </a:t>
            </a:r>
            <a:r>
              <a:rPr lang="en-GB" sz="1200">
                <a:latin typeface="Helvetica Neue"/>
                <a:ea typeface="Helvetica Neue"/>
                <a:cs typeface="Helvetica Neue"/>
                <a:sym typeface="Helvetica Neue"/>
              </a:rPr>
              <a:t>kids ]</a:t>
            </a:r>
            <a:endParaRPr sz="1200">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[ 0 1 1 0 1 0 0 0 0 0 0 0 0 0 0 1 0 0 0 0 ]</a:t>
            </a:r>
            <a:endParaRPr sz="1200">
              <a:latin typeface="Helvetica Neue"/>
              <a:ea typeface="Helvetica Neue"/>
              <a:cs typeface="Helvetica Neue"/>
              <a:sym typeface="Helvetica Neue"/>
            </a:endParaRPr>
          </a:p>
        </p:txBody>
      </p:sp>
      <p:sp>
        <p:nvSpPr>
          <p:cNvPr id="2404" name="Google Shape;2404;p184"/>
          <p:cNvSpPr txBox="1"/>
          <p:nvPr/>
        </p:nvSpPr>
        <p:spPr>
          <a:xfrm>
            <a:off x="1873775" y="3923050"/>
            <a:ext cx="5396400" cy="1003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sz="1800">
                <a:solidFill>
                  <a:schemeClr val="dk2"/>
                </a:solidFill>
                <a:latin typeface="Helvetica Neue"/>
                <a:ea typeface="Helvetica Neue"/>
                <a:cs typeface="Helvetica Neue"/>
                <a:sym typeface="Helvetica Neue"/>
              </a:rPr>
              <a:t>prior → items → usage ← user ← prior</a:t>
            </a:r>
            <a:endParaRPr sz="1800">
              <a:solidFill>
                <a:schemeClr val="dk2"/>
              </a:solidFill>
              <a:latin typeface="Helvetica Neue"/>
              <a:ea typeface="Helvetica Neue"/>
              <a:cs typeface="Helvetica Neue"/>
              <a:sym typeface="Helvetica Neue"/>
            </a:endParaRPr>
          </a:p>
          <a:p>
            <a:pPr indent="0" lvl="0" marL="0" rtl="0" algn="r">
              <a:lnSpc>
                <a:spcPct val="115000"/>
              </a:lnSpc>
              <a:spcBef>
                <a:spcPts val="1600"/>
              </a:spcBef>
              <a:spcAft>
                <a:spcPts val="1600"/>
              </a:spcAft>
              <a:buClr>
                <a:schemeClr val="dk1"/>
              </a:buClr>
              <a:buSzPts val="1100"/>
              <a:buFont typeface="Arial"/>
              <a:buNone/>
            </a:pPr>
            <a:r>
              <a:rPr lang="en-GB" sz="1800">
                <a:solidFill>
                  <a:schemeClr val="dk2"/>
                </a:solidFill>
                <a:latin typeface="Helvetica Neue"/>
                <a:ea typeface="Helvetica Neue"/>
                <a:cs typeface="Helvetica Neue"/>
                <a:sym typeface="Helvetica Neue"/>
              </a:rPr>
              <a:t>prior → features → items → usage ← user ← prior</a:t>
            </a:r>
            <a:endParaRPr>
              <a:latin typeface="Helvetica Neue"/>
              <a:ea typeface="Helvetica Neue"/>
              <a:cs typeface="Helvetica Neue"/>
              <a:sym typeface="Helvetica Neue"/>
            </a:endParaRPr>
          </a:p>
        </p:txBody>
      </p:sp>
      <p:sp>
        <p:nvSpPr>
          <p:cNvPr id="2405" name="Google Shape;2405;p1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pic>
        <p:nvPicPr>
          <p:cNvPr id="2410" name="Google Shape;2410;p185"/>
          <p:cNvPicPr preferRelativeResize="0"/>
          <p:nvPr/>
        </p:nvPicPr>
        <p:blipFill>
          <a:blip r:embed="rId3">
            <a:alphaModFix/>
          </a:blip>
          <a:stretch>
            <a:fillRect/>
          </a:stretch>
        </p:blipFill>
        <p:spPr>
          <a:xfrm>
            <a:off x="5299100" y="187650"/>
            <a:ext cx="631600" cy="858175"/>
          </a:xfrm>
          <a:prstGeom prst="rect">
            <a:avLst/>
          </a:prstGeom>
          <a:noFill/>
          <a:ln>
            <a:noFill/>
          </a:ln>
        </p:spPr>
      </p:pic>
      <p:pic>
        <p:nvPicPr>
          <p:cNvPr id="2411" name="Google Shape;2411;p185"/>
          <p:cNvPicPr preferRelativeResize="0"/>
          <p:nvPr/>
        </p:nvPicPr>
        <p:blipFill>
          <a:blip r:embed="rId4">
            <a:alphaModFix/>
          </a:blip>
          <a:stretch>
            <a:fillRect/>
          </a:stretch>
        </p:blipFill>
        <p:spPr>
          <a:xfrm>
            <a:off x="5313872" y="1140325"/>
            <a:ext cx="618725" cy="863250"/>
          </a:xfrm>
          <a:prstGeom prst="rect">
            <a:avLst/>
          </a:prstGeom>
          <a:noFill/>
          <a:ln>
            <a:noFill/>
          </a:ln>
        </p:spPr>
      </p:pic>
      <p:pic>
        <p:nvPicPr>
          <p:cNvPr id="2412" name="Google Shape;2412;p185"/>
          <p:cNvPicPr preferRelativeResize="0"/>
          <p:nvPr/>
        </p:nvPicPr>
        <p:blipFill>
          <a:blip r:embed="rId5">
            <a:alphaModFix/>
          </a:blip>
          <a:stretch>
            <a:fillRect/>
          </a:stretch>
        </p:blipFill>
        <p:spPr>
          <a:xfrm>
            <a:off x="3176825" y="517770"/>
            <a:ext cx="732700" cy="736450"/>
          </a:xfrm>
          <a:prstGeom prst="rect">
            <a:avLst/>
          </a:prstGeom>
          <a:noFill/>
          <a:ln>
            <a:noFill/>
          </a:ln>
        </p:spPr>
      </p:pic>
      <p:cxnSp>
        <p:nvCxnSpPr>
          <p:cNvPr id="2413" name="Google Shape;2413;p185"/>
          <p:cNvCxnSpPr>
            <a:stCxn id="2410" idx="1"/>
            <a:endCxn id="2412" idx="3"/>
          </p:cNvCxnSpPr>
          <p:nvPr/>
        </p:nvCxnSpPr>
        <p:spPr>
          <a:xfrm flipH="1">
            <a:off x="3909500" y="616738"/>
            <a:ext cx="1389600" cy="269400"/>
          </a:xfrm>
          <a:prstGeom prst="straightConnector1">
            <a:avLst/>
          </a:prstGeom>
          <a:noFill/>
          <a:ln cap="flat" cmpd="sng" w="19050">
            <a:solidFill>
              <a:srgbClr val="6D9EEB"/>
            </a:solidFill>
            <a:prstDash val="solid"/>
            <a:round/>
            <a:headEnd len="med" w="med" type="none"/>
            <a:tailEnd len="med" w="med" type="none"/>
          </a:ln>
        </p:spPr>
      </p:cxnSp>
      <p:cxnSp>
        <p:nvCxnSpPr>
          <p:cNvPr id="2414" name="Google Shape;2414;p185"/>
          <p:cNvCxnSpPr>
            <a:stCxn id="2411" idx="1"/>
            <a:endCxn id="2412" idx="3"/>
          </p:cNvCxnSpPr>
          <p:nvPr/>
        </p:nvCxnSpPr>
        <p:spPr>
          <a:xfrm rot="10800000">
            <a:off x="3909572" y="885850"/>
            <a:ext cx="1404300" cy="686100"/>
          </a:xfrm>
          <a:prstGeom prst="straightConnector1">
            <a:avLst/>
          </a:prstGeom>
          <a:noFill/>
          <a:ln cap="flat" cmpd="sng" w="19050">
            <a:solidFill>
              <a:srgbClr val="0000FF"/>
            </a:solidFill>
            <a:prstDash val="solid"/>
            <a:round/>
            <a:headEnd len="med" w="med" type="none"/>
            <a:tailEnd len="med" w="med" type="none"/>
          </a:ln>
        </p:spPr>
      </p:cxnSp>
      <p:sp>
        <p:nvSpPr>
          <p:cNvPr id="2415" name="Google Shape;2415;p1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Better priors</a:t>
            </a:r>
            <a:endParaRPr/>
          </a:p>
        </p:txBody>
      </p:sp>
      <p:sp>
        <p:nvSpPr>
          <p:cNvPr id="2416" name="Google Shape;2416;p185"/>
          <p:cNvSpPr txBox="1"/>
          <p:nvPr/>
        </p:nvSpPr>
        <p:spPr>
          <a:xfrm>
            <a:off x="6132625" y="423925"/>
            <a:ext cx="5426100" cy="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a:ea typeface="Helvetica Neue"/>
                <a:cs typeface="Helvetica Neue"/>
                <a:sym typeface="Helvetica Neue"/>
              </a:rPr>
              <a:t>[ </a:t>
            </a:r>
            <a:r>
              <a:rPr lang="en-GB" sz="1200">
                <a:solidFill>
                  <a:schemeClr val="dk1"/>
                </a:solidFill>
                <a:latin typeface="Helvetica Neue"/>
                <a:ea typeface="Helvetica Neue"/>
                <a:cs typeface="Helvetica Neue"/>
                <a:sym typeface="Helvetica Neue"/>
              </a:rPr>
              <a:t>adventure, </a:t>
            </a:r>
            <a:r>
              <a:rPr lang="en-GB" sz="1200">
                <a:latin typeface="Helvetica Neue"/>
                <a:ea typeface="Helvetica Neue"/>
                <a:cs typeface="Helvetica Neue"/>
                <a:sym typeface="Helvetica Neue"/>
              </a:rPr>
              <a:t>animated, </a:t>
            </a:r>
            <a:r>
              <a:rPr lang="en-GB" sz="1200">
                <a:solidFill>
                  <a:schemeClr val="dk1"/>
                </a:solidFill>
                <a:latin typeface="Helvetica Neue"/>
                <a:ea typeface="Helvetica Neue"/>
                <a:cs typeface="Helvetica Neue"/>
                <a:sym typeface="Helvetica Neue"/>
              </a:rPr>
              <a:t>boys, </a:t>
            </a:r>
            <a:r>
              <a:rPr lang="en-GB" sz="1200">
                <a:latin typeface="Helvetica Neue"/>
                <a:ea typeface="Helvetica Neue"/>
                <a:cs typeface="Helvetica Neue"/>
                <a:sym typeface="Helvetica Neue"/>
              </a:rPr>
              <a:t>cars, kids ]</a:t>
            </a:r>
            <a:endParaRPr sz="1200">
              <a:latin typeface="Helvetica Neue"/>
              <a:ea typeface="Helvetica Neue"/>
              <a:cs typeface="Helvetica Neue"/>
              <a:sym typeface="Helvetica Neue"/>
            </a:endParaRPr>
          </a:p>
          <a:p>
            <a:pPr indent="0" lvl="0" marL="0" rtl="0" algn="l">
              <a:spcBef>
                <a:spcPts val="0"/>
              </a:spcBef>
              <a:spcAft>
                <a:spcPts val="0"/>
              </a:spcAft>
              <a:buNone/>
            </a:pPr>
            <a:r>
              <a:rPr lang="en-GB" sz="1200">
                <a:latin typeface="Helvetica Neue"/>
                <a:ea typeface="Helvetica Neue"/>
                <a:cs typeface="Helvetica Neue"/>
                <a:sym typeface="Helvetica Neue"/>
              </a:rPr>
              <a:t>[ 0 1 1 0 0 1 0 0 0 0 0 1 0 0 0 1 0 0 0 0 ]</a:t>
            </a:r>
            <a:endParaRPr sz="1200">
              <a:latin typeface="Helvetica Neue"/>
              <a:ea typeface="Helvetica Neue"/>
              <a:cs typeface="Helvetica Neue"/>
              <a:sym typeface="Helvetica Neue"/>
            </a:endParaRPr>
          </a:p>
        </p:txBody>
      </p:sp>
      <p:sp>
        <p:nvSpPr>
          <p:cNvPr id="2417" name="Google Shape;2417;p185"/>
          <p:cNvSpPr txBox="1"/>
          <p:nvPr/>
        </p:nvSpPr>
        <p:spPr>
          <a:xfrm>
            <a:off x="6132625" y="1370575"/>
            <a:ext cx="5426100" cy="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a:ea typeface="Helvetica Neue"/>
                <a:cs typeface="Helvetica Neue"/>
                <a:sym typeface="Helvetica Neue"/>
              </a:rPr>
              <a:t>[ </a:t>
            </a:r>
            <a:r>
              <a:rPr lang="en-GB" sz="1200">
                <a:solidFill>
                  <a:schemeClr val="dk1"/>
                </a:solidFill>
                <a:latin typeface="Helvetica Neue"/>
                <a:ea typeface="Helvetica Neue"/>
                <a:cs typeface="Helvetica Neue"/>
                <a:sym typeface="Helvetica Neue"/>
              </a:rPr>
              <a:t>adventure, </a:t>
            </a:r>
            <a:r>
              <a:rPr lang="en-GB" sz="1200">
                <a:latin typeface="Helvetica Neue"/>
                <a:ea typeface="Helvetica Neue"/>
                <a:cs typeface="Helvetica Neue"/>
                <a:sym typeface="Helvetica Neue"/>
              </a:rPr>
              <a:t>animated, </a:t>
            </a:r>
            <a:r>
              <a:rPr lang="en-GB" sz="1200">
                <a:solidFill>
                  <a:schemeClr val="dk1"/>
                </a:solidFill>
                <a:latin typeface="Helvetica Neue"/>
                <a:ea typeface="Helvetica Neue"/>
                <a:cs typeface="Helvetica Neue"/>
                <a:sym typeface="Helvetica Neue"/>
              </a:rPr>
              <a:t>anti-hero, </a:t>
            </a:r>
            <a:r>
              <a:rPr lang="en-GB" sz="1200">
                <a:latin typeface="Helvetica Neue"/>
                <a:ea typeface="Helvetica Neue"/>
                <a:cs typeface="Helvetica Neue"/>
                <a:sym typeface="Helvetica Neue"/>
              </a:rPr>
              <a:t>kids ]</a:t>
            </a:r>
            <a:endParaRPr sz="1200">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[ 0 1 1 0 1 0 0 0 0 0 0 0 0 0 0 1 0 0 0 0 ]</a:t>
            </a:r>
            <a:endParaRPr sz="1200">
              <a:latin typeface="Helvetica Neue"/>
              <a:ea typeface="Helvetica Neue"/>
              <a:cs typeface="Helvetica Neue"/>
              <a:sym typeface="Helvetica Neue"/>
            </a:endParaRPr>
          </a:p>
        </p:txBody>
      </p:sp>
      <p:pic>
        <p:nvPicPr>
          <p:cNvPr id="2418" name="Google Shape;2418;p185"/>
          <p:cNvPicPr preferRelativeResize="0"/>
          <p:nvPr/>
        </p:nvPicPr>
        <p:blipFill>
          <a:blip r:embed="rId6">
            <a:alphaModFix/>
          </a:blip>
          <a:stretch>
            <a:fillRect/>
          </a:stretch>
        </p:blipFill>
        <p:spPr>
          <a:xfrm>
            <a:off x="1532125" y="2791651"/>
            <a:ext cx="6621273" cy="1897675"/>
          </a:xfrm>
          <a:prstGeom prst="rect">
            <a:avLst/>
          </a:prstGeom>
          <a:noFill/>
          <a:ln>
            <a:noFill/>
          </a:ln>
        </p:spPr>
      </p:pic>
      <p:sp>
        <p:nvSpPr>
          <p:cNvPr id="2419" name="Google Shape;2419;p1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Hierarchical prior:</a:t>
            </a:r>
            <a:endParaRPr/>
          </a:p>
        </p:txBody>
      </p:sp>
      <p:sp>
        <p:nvSpPr>
          <p:cNvPr id="2420" name="Google Shape;2420;p1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421" name="Google Shape;2421;p185"/>
          <p:cNvSpPr txBox="1"/>
          <p:nvPr/>
        </p:nvSpPr>
        <p:spPr>
          <a:xfrm>
            <a:off x="1492875" y="2838725"/>
            <a:ext cx="90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Helvetica Neue"/>
                <a:ea typeface="Helvetica Neue"/>
                <a:cs typeface="Helvetica Neue"/>
                <a:sym typeface="Helvetica Neue"/>
              </a:rPr>
              <a:t>p(v|F)</a:t>
            </a:r>
            <a:endParaRPr sz="1800">
              <a:solidFill>
                <a:schemeClr val="dk2"/>
              </a:solidFill>
              <a:latin typeface="Helvetica Neue"/>
              <a:ea typeface="Helvetica Neue"/>
              <a:cs typeface="Helvetica Neue"/>
              <a:sym typeface="Helvetica Neue"/>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sp>
        <p:nvSpPr>
          <p:cNvPr id="2426" name="Google Shape;2426;p1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Adding features: loss function without features</a:t>
            </a:r>
            <a:endParaRPr/>
          </a:p>
        </p:txBody>
      </p:sp>
      <p:sp>
        <p:nvSpPr>
          <p:cNvPr id="2427" name="Google Shape;2427;p1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428" name="Google Shape;2428;p186"/>
          <p:cNvPicPr preferRelativeResize="0"/>
          <p:nvPr/>
        </p:nvPicPr>
        <p:blipFill>
          <a:blip r:embed="rId3">
            <a:alphaModFix/>
          </a:blip>
          <a:stretch>
            <a:fillRect/>
          </a:stretch>
        </p:blipFill>
        <p:spPr>
          <a:xfrm>
            <a:off x="152400" y="1170125"/>
            <a:ext cx="8167660" cy="3804662"/>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2" name="Shape 2432"/>
        <p:cNvGrpSpPr/>
        <p:nvPr/>
      </p:nvGrpSpPr>
      <p:grpSpPr>
        <a:xfrm>
          <a:off x="0" y="0"/>
          <a:ext cx="0" cy="0"/>
          <a:chOff x="0" y="0"/>
          <a:chExt cx="0" cy="0"/>
        </a:xfrm>
      </p:grpSpPr>
      <p:sp>
        <p:nvSpPr>
          <p:cNvPr id="2433" name="Google Shape;2433;p1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Adding features: loss function with features</a:t>
            </a:r>
            <a:endParaRPr/>
          </a:p>
        </p:txBody>
      </p:sp>
      <p:sp>
        <p:nvSpPr>
          <p:cNvPr id="2434" name="Google Shape;2434;p1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435" name="Google Shape;2435;p187"/>
          <p:cNvPicPr preferRelativeResize="0"/>
          <p:nvPr/>
        </p:nvPicPr>
        <p:blipFill>
          <a:blip r:embed="rId3">
            <a:alphaModFix/>
          </a:blip>
          <a:stretch>
            <a:fillRect/>
          </a:stretch>
        </p:blipFill>
        <p:spPr>
          <a:xfrm>
            <a:off x="152400" y="1170125"/>
            <a:ext cx="8839204" cy="3215433"/>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9" name="Shape 2439"/>
        <p:cNvGrpSpPr/>
        <p:nvPr/>
      </p:nvGrpSpPr>
      <p:grpSpPr>
        <a:xfrm>
          <a:off x="0" y="0"/>
          <a:ext cx="0" cy="0"/>
          <a:chOff x="0" y="0"/>
          <a:chExt cx="0" cy="0"/>
        </a:xfrm>
      </p:grpSpPr>
      <p:sp>
        <p:nvSpPr>
          <p:cNvPr id="2440" name="Google Shape;2440;p1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Adding features: loss function with features</a:t>
            </a:r>
            <a:endParaRPr/>
          </a:p>
        </p:txBody>
      </p:sp>
      <p:sp>
        <p:nvSpPr>
          <p:cNvPr id="2441" name="Google Shape;2441;p1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442" name="Google Shape;2442;p188"/>
          <p:cNvPicPr preferRelativeResize="0"/>
          <p:nvPr/>
        </p:nvPicPr>
        <p:blipFill>
          <a:blip r:embed="rId3">
            <a:alphaModFix/>
          </a:blip>
          <a:stretch>
            <a:fillRect/>
          </a:stretch>
        </p:blipFill>
        <p:spPr>
          <a:xfrm>
            <a:off x="152400" y="1170125"/>
            <a:ext cx="8839204" cy="3215433"/>
          </a:xfrm>
          <a:prstGeom prst="rect">
            <a:avLst/>
          </a:prstGeom>
          <a:noFill/>
          <a:ln>
            <a:noFill/>
          </a:ln>
        </p:spPr>
      </p:pic>
      <p:sp>
        <p:nvSpPr>
          <p:cNvPr id="2443" name="Google Shape;2443;p188"/>
          <p:cNvSpPr/>
          <p:nvPr/>
        </p:nvSpPr>
        <p:spPr>
          <a:xfrm>
            <a:off x="1856825" y="1326300"/>
            <a:ext cx="300900" cy="368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444" name="Google Shape;2444;p188"/>
          <p:cNvSpPr/>
          <p:nvPr/>
        </p:nvSpPr>
        <p:spPr>
          <a:xfrm>
            <a:off x="4176275" y="2092975"/>
            <a:ext cx="1834200" cy="795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445" name="Google Shape;2445;p188"/>
          <p:cNvSpPr/>
          <p:nvPr/>
        </p:nvSpPr>
        <p:spPr>
          <a:xfrm>
            <a:off x="7010050" y="2073575"/>
            <a:ext cx="1834200" cy="795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446" name="Google Shape;2446;p188"/>
          <p:cNvSpPr/>
          <p:nvPr/>
        </p:nvSpPr>
        <p:spPr>
          <a:xfrm>
            <a:off x="4176275" y="2937300"/>
            <a:ext cx="1834200" cy="756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A new component in Xbox 360</a:t>
            </a:r>
            <a:endParaRPr>
              <a:latin typeface="Helvetica Neue"/>
              <a:ea typeface="Helvetica Neue"/>
              <a:cs typeface="Helvetica Neue"/>
              <a:sym typeface="Helvetica Neue"/>
            </a:endParaRPr>
          </a:p>
        </p:txBody>
      </p:sp>
      <p:pic>
        <p:nvPicPr>
          <p:cNvPr id="253" name="Google Shape;253;p45"/>
          <p:cNvPicPr preferRelativeResize="0"/>
          <p:nvPr/>
        </p:nvPicPr>
        <p:blipFill>
          <a:blip r:embed="rId3">
            <a:alphaModFix/>
          </a:blip>
          <a:stretch>
            <a:fillRect/>
          </a:stretch>
        </p:blipFill>
        <p:spPr>
          <a:xfrm>
            <a:off x="1929078" y="1165600"/>
            <a:ext cx="4290501" cy="3749301"/>
          </a:xfrm>
          <a:prstGeom prst="rect">
            <a:avLst/>
          </a:prstGeom>
          <a:noFill/>
          <a:ln>
            <a:noFill/>
          </a:ln>
        </p:spPr>
      </p:pic>
      <p:sp>
        <p:nvSpPr>
          <p:cNvPr id="254" name="Google Shape;254;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50" name="Shape 2450"/>
        <p:cNvGrpSpPr/>
        <p:nvPr/>
      </p:nvGrpSpPr>
      <p:grpSpPr>
        <a:xfrm>
          <a:off x="0" y="0"/>
          <a:ext cx="0" cy="0"/>
          <a:chOff x="0" y="0"/>
          <a:chExt cx="0" cy="0"/>
        </a:xfrm>
      </p:grpSpPr>
      <p:sp>
        <p:nvSpPr>
          <p:cNvPr id="2451" name="Google Shape;2451;p1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89"/>
          <p:cNvSpPr txBox="1"/>
          <p:nvPr>
            <p:ph idx="1" type="body"/>
          </p:nvPr>
        </p:nvSpPr>
        <p:spPr>
          <a:xfrm>
            <a:off x="311700" y="4450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Scratch space</a:t>
            </a:r>
            <a:endParaRPr/>
          </a:p>
        </p:txBody>
      </p:sp>
      <p:sp>
        <p:nvSpPr>
          <p:cNvPr id="2453" name="Google Shape;2453;p1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1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Posterior means for each feature</a:t>
            </a:r>
            <a:endParaRPr/>
          </a:p>
        </p:txBody>
      </p:sp>
      <p:sp>
        <p:nvSpPr>
          <p:cNvPr id="2459" name="Google Shape;2459;p190"/>
          <p:cNvSpPr txBox="1"/>
          <p:nvPr>
            <p:ph idx="1" type="body"/>
          </p:nvPr>
        </p:nvSpPr>
        <p:spPr>
          <a:xfrm>
            <a:off x="311700" y="1152475"/>
            <a:ext cx="2603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This shares prior information, and helps with the “</a:t>
            </a:r>
            <a:r>
              <a:rPr b="1" lang="en-GB">
                <a:solidFill>
                  <a:srgbClr val="0000FF"/>
                </a:solidFill>
                <a:highlight>
                  <a:srgbClr val="FFFF00"/>
                </a:highlight>
              </a:rPr>
              <a:t>cold start</a:t>
            </a:r>
            <a:r>
              <a:rPr lang="en-GB"/>
              <a:t>” problem...</a:t>
            </a:r>
            <a:endParaRPr/>
          </a:p>
        </p:txBody>
      </p:sp>
      <p:pic>
        <p:nvPicPr>
          <p:cNvPr id="2460" name="Google Shape;2460;p190"/>
          <p:cNvPicPr preferRelativeResize="0"/>
          <p:nvPr/>
        </p:nvPicPr>
        <p:blipFill>
          <a:blip r:embed="rId3">
            <a:alphaModFix/>
          </a:blip>
          <a:stretch>
            <a:fillRect/>
          </a:stretch>
        </p:blipFill>
        <p:spPr>
          <a:xfrm>
            <a:off x="2914949" y="961725"/>
            <a:ext cx="4501824" cy="4181776"/>
          </a:xfrm>
          <a:prstGeom prst="rect">
            <a:avLst/>
          </a:prstGeom>
          <a:noFill/>
          <a:ln>
            <a:noFill/>
          </a:ln>
        </p:spPr>
      </p:pic>
      <p:sp>
        <p:nvSpPr>
          <p:cNvPr id="2461" name="Google Shape;2461;p1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sp>
        <p:nvSpPr>
          <p:cNvPr id="2466" name="Google Shape;2466;p1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Probabilistic graphical model</a:t>
            </a:r>
            <a:endParaRPr/>
          </a:p>
        </p:txBody>
      </p:sp>
      <p:pic>
        <p:nvPicPr>
          <p:cNvPr id="2467" name="Google Shape;2467;p191"/>
          <p:cNvPicPr preferRelativeResize="0"/>
          <p:nvPr/>
        </p:nvPicPr>
        <p:blipFill>
          <a:blip r:embed="rId3">
            <a:alphaModFix/>
          </a:blip>
          <a:stretch>
            <a:fillRect/>
          </a:stretch>
        </p:blipFill>
        <p:spPr>
          <a:xfrm>
            <a:off x="2356053" y="1349550"/>
            <a:ext cx="4538249" cy="3639075"/>
          </a:xfrm>
          <a:prstGeom prst="rect">
            <a:avLst/>
          </a:prstGeom>
          <a:noFill/>
          <a:ln>
            <a:noFill/>
          </a:ln>
        </p:spPr>
      </p:pic>
      <p:sp>
        <p:nvSpPr>
          <p:cNvPr id="2468" name="Google Shape;2468;p191"/>
          <p:cNvSpPr txBox="1"/>
          <p:nvPr/>
        </p:nvSpPr>
        <p:spPr>
          <a:xfrm>
            <a:off x="3688250" y="3916025"/>
            <a:ext cx="446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solidFill>
                  <a:srgbClr val="FF0000"/>
                </a:solidFill>
                <a:highlight>
                  <a:srgbClr val="FFFF00"/>
                </a:highlight>
              </a:rPr>
              <a:t>u</a:t>
            </a:r>
            <a:endParaRPr b="1" sz="2500">
              <a:solidFill>
                <a:srgbClr val="FF0000"/>
              </a:solidFill>
              <a:highlight>
                <a:srgbClr val="FFFF00"/>
              </a:highlight>
            </a:endParaRPr>
          </a:p>
        </p:txBody>
      </p:sp>
      <p:sp>
        <p:nvSpPr>
          <p:cNvPr id="2469" name="Google Shape;2469;p191"/>
          <p:cNvSpPr txBox="1"/>
          <p:nvPr/>
        </p:nvSpPr>
        <p:spPr>
          <a:xfrm>
            <a:off x="5478275" y="3854575"/>
            <a:ext cx="446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solidFill>
                  <a:srgbClr val="FF0000"/>
                </a:solidFill>
                <a:highlight>
                  <a:srgbClr val="FFFF00"/>
                </a:highlight>
              </a:rPr>
              <a:t>v</a:t>
            </a:r>
            <a:endParaRPr b="1" sz="2500">
              <a:solidFill>
                <a:srgbClr val="FF0000"/>
              </a:solidFill>
              <a:highlight>
                <a:srgbClr val="FFFF00"/>
              </a:highlight>
            </a:endParaRPr>
          </a:p>
        </p:txBody>
      </p:sp>
      <p:sp>
        <p:nvSpPr>
          <p:cNvPr id="2470" name="Google Shape;2470;p1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2474" name="Shape 2474"/>
        <p:cNvGrpSpPr/>
        <p:nvPr/>
      </p:nvGrpSpPr>
      <p:grpSpPr>
        <a:xfrm>
          <a:off x="0" y="0"/>
          <a:ext cx="0" cy="0"/>
          <a:chOff x="0" y="0"/>
          <a:chExt cx="0" cy="0"/>
        </a:xfrm>
      </p:grpSpPr>
      <p:pic>
        <p:nvPicPr>
          <p:cNvPr id="2475" name="Google Shape;2475;p192"/>
          <p:cNvPicPr preferRelativeResize="0"/>
          <p:nvPr/>
        </p:nvPicPr>
        <p:blipFill>
          <a:blip r:embed="rId3">
            <a:alphaModFix amt="52999"/>
          </a:blip>
          <a:stretch>
            <a:fillRect/>
          </a:stretch>
        </p:blipFill>
        <p:spPr>
          <a:xfrm>
            <a:off x="-545750" y="-1014075"/>
            <a:ext cx="10230400" cy="6988425"/>
          </a:xfrm>
          <a:prstGeom prst="rect">
            <a:avLst/>
          </a:prstGeom>
          <a:noFill/>
          <a:ln>
            <a:noFill/>
          </a:ln>
        </p:spPr>
      </p:pic>
      <p:sp>
        <p:nvSpPr>
          <p:cNvPr id="2476" name="Google Shape;2476;p19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200">
                <a:solidFill>
                  <a:schemeClr val="lt1"/>
                </a:solidFill>
              </a:rPr>
              <a:t>Practical 5</a:t>
            </a:r>
            <a:endParaRPr sz="4200">
              <a:solidFill>
                <a:schemeClr val="lt1"/>
              </a:solidFill>
            </a:endParaRPr>
          </a:p>
          <a:p>
            <a:pPr indent="0" lvl="0" marL="0" rtl="0" algn="ctr">
              <a:spcBef>
                <a:spcPts val="0"/>
              </a:spcBef>
              <a:spcAft>
                <a:spcPts val="0"/>
              </a:spcAft>
              <a:buNone/>
            </a:pPr>
            <a:r>
              <a:t/>
            </a:r>
            <a:endParaRPr sz="4200">
              <a:solidFill>
                <a:schemeClr val="lt1"/>
              </a:solidFill>
            </a:endParaRPr>
          </a:p>
          <a:p>
            <a:pPr indent="0" lvl="0" marL="0" rtl="0" algn="ctr">
              <a:spcBef>
                <a:spcPts val="0"/>
              </a:spcBef>
              <a:spcAft>
                <a:spcPts val="0"/>
              </a:spcAft>
              <a:buNone/>
            </a:pPr>
            <a:r>
              <a:rPr lang="en-GB" sz="3000">
                <a:solidFill>
                  <a:schemeClr val="lt1"/>
                </a:solidFill>
              </a:rPr>
              <a:t>Adding features</a:t>
            </a:r>
            <a:endParaRPr sz="3000">
              <a:solidFill>
                <a:schemeClr val="lt1"/>
              </a:solidFill>
            </a:endParaRPr>
          </a:p>
        </p:txBody>
      </p:sp>
      <p:sp>
        <p:nvSpPr>
          <p:cNvPr id="2477" name="Google Shape;2477;p1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sp>
        <p:nvSpPr>
          <p:cNvPr id="2482" name="Google Shape;2482;p1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Practical 5</a:t>
            </a:r>
            <a:r>
              <a:rPr lang="en-GB"/>
              <a:t>   |   </a:t>
            </a:r>
            <a:r>
              <a:rPr b="1" lang="en-GB">
                <a:latin typeface="Helvetica Neue"/>
                <a:ea typeface="Helvetica Neue"/>
                <a:cs typeface="Helvetica Neue"/>
                <a:sym typeface="Helvetica Neue"/>
              </a:rPr>
              <a:t>optional extra</a:t>
            </a:r>
            <a:endParaRPr b="1">
              <a:latin typeface="Helvetica Neue"/>
              <a:ea typeface="Helvetica Neue"/>
              <a:cs typeface="Helvetica Neue"/>
              <a:sym typeface="Helvetica Neue"/>
            </a:endParaRPr>
          </a:p>
        </p:txBody>
      </p:sp>
      <p:sp>
        <p:nvSpPr>
          <p:cNvPr id="2483" name="Google Shape;2483;p193"/>
          <p:cNvSpPr txBox="1"/>
          <p:nvPr>
            <p:ph idx="1" type="body"/>
          </p:nvPr>
        </p:nvSpPr>
        <p:spPr>
          <a:xfrm>
            <a:off x="311700" y="1152475"/>
            <a:ext cx="8520600" cy="38247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GB"/>
              <a:t>What to do with </a:t>
            </a:r>
            <a:r>
              <a:rPr b="1" lang="en-GB">
                <a:latin typeface="Helvetica Neue"/>
                <a:ea typeface="Helvetica Neue"/>
                <a:cs typeface="Helvetica Neue"/>
                <a:sym typeface="Helvetica Neue"/>
              </a:rPr>
              <a:t>side information </a:t>
            </a:r>
            <a:r>
              <a:rPr lang="en-GB"/>
              <a:t>and</a:t>
            </a:r>
            <a:r>
              <a:rPr b="1" lang="en-GB">
                <a:latin typeface="Helvetica Neue"/>
                <a:ea typeface="Helvetica Neue"/>
                <a:cs typeface="Helvetica Neue"/>
                <a:sym typeface="Helvetica Neue"/>
              </a:rPr>
              <a:t> additional features</a:t>
            </a:r>
            <a:r>
              <a:rPr lang="en-GB"/>
              <a:t>?</a:t>
            </a:r>
            <a:endParaRPr/>
          </a:p>
          <a:p>
            <a:pPr indent="0" lvl="0" marL="0" rtl="0" algn="l">
              <a:spcBef>
                <a:spcPts val="1200"/>
              </a:spcBef>
              <a:spcAft>
                <a:spcPts val="0"/>
              </a:spcAft>
              <a:buNone/>
            </a:pPr>
            <a:r>
              <a:rPr lang="en-GB"/>
              <a:t>✅ Build genre information like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into your Alternating Least Squares (explicit feedback) or Bayesian Personalized Ranking (implicit feedback) model</a:t>
            </a:r>
            <a:endParaRPr/>
          </a:p>
          <a:p>
            <a:pPr indent="0" lvl="0" marL="0" rtl="0" algn="l">
              <a:spcBef>
                <a:spcPts val="1200"/>
              </a:spcBef>
              <a:spcAft>
                <a:spcPts val="0"/>
              </a:spcAft>
              <a:buNone/>
            </a:pPr>
            <a:r>
              <a:rPr lang="en-GB"/>
              <a:t>Ideas discussed in session are from the </a:t>
            </a:r>
            <a:r>
              <a:rPr lang="en-GB" u="sng">
                <a:solidFill>
                  <a:schemeClr val="hlink"/>
                </a:solidFill>
                <a:hlinkClick r:id="rId3"/>
              </a:rPr>
              <a:t>XBox system</a:t>
            </a:r>
            <a:endParaRPr/>
          </a:p>
          <a:p>
            <a:pPr indent="0" lvl="0" marL="0" rtl="0" algn="l">
              <a:spcBef>
                <a:spcPts val="1200"/>
              </a:spcBef>
              <a:spcAft>
                <a:spcPts val="1200"/>
              </a:spcAft>
              <a:buClr>
                <a:schemeClr val="dk1"/>
              </a:buClr>
              <a:buSzPct val="61111"/>
              <a:buFont typeface="Arial"/>
              <a:buNone/>
            </a:pPr>
            <a:r>
              <a:rPr lang="en-GB"/>
              <a:t>✅ How does it help the </a:t>
            </a:r>
            <a:r>
              <a:rPr b="1" lang="en-GB">
                <a:latin typeface="Helvetica Neue"/>
                <a:ea typeface="Helvetica Neue"/>
                <a:cs typeface="Helvetica Neue"/>
                <a:sym typeface="Helvetica Neue"/>
              </a:rPr>
              <a:t>cold start problem</a:t>
            </a:r>
            <a:r>
              <a:rPr lang="en-GB"/>
              <a:t>? (When a movie has no ratings, but you still want to predict it)</a:t>
            </a:r>
            <a:endParaRPr/>
          </a:p>
        </p:txBody>
      </p:sp>
      <p:sp>
        <p:nvSpPr>
          <p:cNvPr id="2484" name="Google Shape;2484;p193"/>
          <p:cNvSpPr/>
          <p:nvPr/>
        </p:nvSpPr>
        <p:spPr>
          <a:xfrm>
            <a:off x="384450" y="2178625"/>
            <a:ext cx="4966800" cy="12783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900">
                <a:solidFill>
                  <a:schemeClr val="dk1"/>
                </a:solidFill>
              </a:rPr>
              <a:t>Dataset examples</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movies.csv</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Courier New"/>
                <a:ea typeface="Courier New"/>
                <a:cs typeface="Courier New"/>
                <a:sym typeface="Courier New"/>
              </a:rPr>
              <a:t>movieId,title,genres</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Courier New"/>
                <a:ea typeface="Courier New"/>
                <a:cs typeface="Courier New"/>
                <a:sym typeface="Courier New"/>
              </a:rPr>
              <a:t>1,Toy Story (1995),Adventure|Animation|Children|Comedy|Fantasy</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Courier New"/>
                <a:ea typeface="Courier New"/>
                <a:cs typeface="Courier New"/>
                <a:sym typeface="Courier New"/>
              </a:rPr>
              <a:t>2,Jumanji (1995),Adventure|Children|Fantasy</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Courier New"/>
                <a:ea typeface="Courier New"/>
                <a:cs typeface="Courier New"/>
                <a:sym typeface="Courier New"/>
              </a:rPr>
              <a:t>3,Grumpier Old Men (1995),Comedy|Romance</a:t>
            </a:r>
            <a:endParaRPr/>
          </a:p>
        </p:txBody>
      </p:sp>
      <p:sp>
        <p:nvSpPr>
          <p:cNvPr id="2485" name="Google Shape;2485;p1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9" name="Shape 2489"/>
        <p:cNvGrpSpPr/>
        <p:nvPr/>
      </p:nvGrpSpPr>
      <p:grpSpPr>
        <a:xfrm>
          <a:off x="0" y="0"/>
          <a:ext cx="0" cy="0"/>
          <a:chOff x="0" y="0"/>
          <a:chExt cx="0" cy="0"/>
        </a:xfrm>
      </p:grpSpPr>
      <p:sp>
        <p:nvSpPr>
          <p:cNvPr id="2490" name="Google Shape;2490;p1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Practical 5   |   Code w</a:t>
            </a:r>
            <a:r>
              <a:rPr lang="en-GB"/>
              <a:t>ith user, item and feature vectors</a:t>
            </a:r>
            <a:endParaRPr/>
          </a:p>
        </p:txBody>
      </p:sp>
      <p:sp>
        <p:nvSpPr>
          <p:cNvPr id="2491" name="Google Shape;2491;p194"/>
          <p:cNvSpPr txBox="1"/>
          <p:nvPr>
            <p:ph idx="1" type="body"/>
          </p:nvPr>
        </p:nvSpPr>
        <p:spPr>
          <a:xfrm>
            <a:off x="311700" y="1152475"/>
            <a:ext cx="8520600" cy="3990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lang="en-GB"/>
              <a:t>✅ Your code with </a:t>
            </a:r>
            <a:r>
              <a:rPr b="1" lang="en-GB">
                <a:latin typeface="Helvetica Neue"/>
                <a:ea typeface="Helvetica Neue"/>
                <a:cs typeface="Helvetica Neue"/>
                <a:sym typeface="Helvetica Neue"/>
              </a:rPr>
              <a:t>alternating least squares</a:t>
            </a:r>
            <a:r>
              <a:rPr lang="en-GB"/>
              <a:t> will look something like this:</a:t>
            </a:r>
            <a:endParaRPr/>
          </a:p>
          <a:p>
            <a:pPr indent="0" lvl="0" marL="0" rtl="0" algn="l">
              <a:spcBef>
                <a:spcPts val="1200"/>
              </a:spcBef>
              <a:spcAft>
                <a:spcPts val="0"/>
              </a:spcAft>
              <a:buClr>
                <a:schemeClr val="dk1"/>
              </a:buClr>
              <a:buSzPct val="61111"/>
              <a:buFont typeface="Arial"/>
              <a:buNone/>
            </a:pPr>
            <a:r>
              <a:rPr lang="en-GB">
                <a:latin typeface="Courier New"/>
                <a:ea typeface="Courier New"/>
                <a:cs typeface="Courier New"/>
                <a:sym typeface="Courier New"/>
              </a:rPr>
              <a:t>r</a:t>
            </a:r>
            <a:r>
              <a:rPr lang="en-GB">
                <a:latin typeface="Courier New"/>
                <a:ea typeface="Courier New"/>
                <a:cs typeface="Courier New"/>
                <a:sym typeface="Courier New"/>
              </a:rPr>
              <a:t>epeat:</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 update user biases and vectors</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a:t>
            </a:r>
            <a:r>
              <a:rPr lang="en-GB">
                <a:highlight>
                  <a:schemeClr val="accent6"/>
                </a:highlight>
                <a:latin typeface="Courier New"/>
                <a:ea typeface="Courier New"/>
                <a:cs typeface="Courier New"/>
                <a:sym typeface="Courier New"/>
              </a:rPr>
              <a:t>for m in 0 .. M-1:</a:t>
            </a:r>
            <a:endParaRPr>
              <a:highlight>
                <a:schemeClr val="accent6"/>
              </a:highlight>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highlight>
                  <a:schemeClr val="accent6"/>
                </a:highlight>
                <a:latin typeface="Courier New"/>
                <a:ea typeface="Courier New"/>
                <a:cs typeface="Courier New"/>
                <a:sym typeface="Courier New"/>
              </a:rPr>
              <a:t>	</a:t>
            </a:r>
            <a:r>
              <a:rPr lang="en-GB">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for </a:t>
            </a:r>
            <a:r>
              <a:rPr b="1" lang="en-GB">
                <a:latin typeface="Courier New"/>
                <a:ea typeface="Courier New"/>
                <a:cs typeface="Courier New"/>
                <a:sym typeface="Courier New"/>
              </a:rPr>
              <a:t>(n, r)</a:t>
            </a:r>
            <a:r>
              <a:rPr lang="en-GB">
                <a:latin typeface="Courier New"/>
                <a:ea typeface="Courier New"/>
                <a:cs typeface="Courier New"/>
                <a:sym typeface="Courier New"/>
              </a:rPr>
              <a:t> in get_items_and_ratings_for_user(m):</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a:t>
            </a:r>
            <a:r>
              <a:rPr lang="en-GB">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 now do the same for the items</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a:t>
            </a:r>
            <a:r>
              <a:rPr lang="en-GB">
                <a:highlight>
                  <a:schemeClr val="accent6"/>
                </a:highlight>
                <a:latin typeface="Courier New"/>
                <a:ea typeface="Courier New"/>
                <a:cs typeface="Courier New"/>
                <a:sym typeface="Courier New"/>
              </a:rPr>
              <a:t>for n in 0 .. N-1:</a:t>
            </a:r>
            <a:endParaRPr>
              <a:highlight>
                <a:schemeClr val="accent6"/>
              </a:highlight>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a:t>
            </a:r>
            <a:r>
              <a:rPr lang="en-GB">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 now update feature vectors</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a:t>
            </a:r>
            <a:r>
              <a:rPr lang="en-GB">
                <a:highlight>
                  <a:schemeClr val="accent6"/>
                </a:highlight>
                <a:latin typeface="Courier New"/>
                <a:ea typeface="Courier New"/>
                <a:cs typeface="Courier New"/>
                <a:sym typeface="Courier New"/>
              </a:rPr>
              <a:t>f</a:t>
            </a:r>
            <a:r>
              <a:rPr lang="en-GB">
                <a:highlight>
                  <a:schemeClr val="accent6"/>
                </a:highlight>
                <a:latin typeface="Courier New"/>
                <a:ea typeface="Courier New"/>
                <a:cs typeface="Courier New"/>
                <a:sym typeface="Courier New"/>
              </a:rPr>
              <a:t>or i in 0 .. num_features-1:</a:t>
            </a:r>
            <a:endParaRPr>
              <a:highlight>
                <a:schemeClr val="accent6"/>
              </a:highlight>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a:t>
            </a:r>
            <a:r>
              <a:rPr lang="en-GB">
                <a:latin typeface="Courier New"/>
                <a:ea typeface="Courier New"/>
                <a:cs typeface="Courier New"/>
                <a:sym typeface="Courier New"/>
              </a:rPr>
              <a:t>...</a:t>
            </a:r>
            <a:endParaRPr>
              <a:latin typeface="Courier New"/>
              <a:ea typeface="Courier New"/>
              <a:cs typeface="Courier New"/>
              <a:sym typeface="Courier New"/>
            </a:endParaRPr>
          </a:p>
        </p:txBody>
      </p:sp>
      <p:sp>
        <p:nvSpPr>
          <p:cNvPr id="2492" name="Google Shape;2492;p1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493" name="Google Shape;2493;p19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7" name="Shape 2497"/>
        <p:cNvGrpSpPr/>
        <p:nvPr/>
      </p:nvGrpSpPr>
      <p:grpSpPr>
        <a:xfrm>
          <a:off x="0" y="0"/>
          <a:ext cx="0" cy="0"/>
          <a:chOff x="0" y="0"/>
          <a:chExt cx="0" cy="0"/>
        </a:xfrm>
      </p:grpSpPr>
      <p:sp>
        <p:nvSpPr>
          <p:cNvPr id="2498" name="Google Shape;2498;p1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99" name="Google Shape;2499;p1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500" name="Google Shape;2500;p1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501" name="Google Shape;2501;p195"/>
          <p:cNvPicPr preferRelativeResize="0"/>
          <p:nvPr/>
        </p:nvPicPr>
        <p:blipFill>
          <a:blip r:embed="rId3">
            <a:alphaModFix/>
          </a:blip>
          <a:stretch>
            <a:fillRect/>
          </a:stretch>
        </p:blipFill>
        <p:spPr>
          <a:xfrm>
            <a:off x="11875" y="0"/>
            <a:ext cx="9120251" cy="5143501"/>
          </a:xfrm>
          <a:prstGeom prst="rect">
            <a:avLst/>
          </a:prstGeom>
          <a:noFill/>
          <a:ln>
            <a:noFill/>
          </a:ln>
        </p:spPr>
      </p:pic>
      <p:sp>
        <p:nvSpPr>
          <p:cNvPr id="2502" name="Google Shape;2502;p195"/>
          <p:cNvSpPr txBox="1"/>
          <p:nvPr/>
        </p:nvSpPr>
        <p:spPr>
          <a:xfrm>
            <a:off x="169300" y="4210025"/>
            <a:ext cx="18783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lang="en-GB" sz="900">
                <a:solidFill>
                  <a:schemeClr val="lt1"/>
                </a:solidFill>
                <a:latin typeface="Helvetica Neue"/>
                <a:ea typeface="Helvetica Neue"/>
                <a:cs typeface="Helvetica Neue"/>
                <a:sym typeface="Helvetica Neue"/>
              </a:rPr>
              <a:t>By: Yvan Marcel CARRÉ VILMORIN, AIMS 2024</a:t>
            </a:r>
            <a:endParaRPr>
              <a:solidFill>
                <a:schemeClr val="lt1"/>
              </a:solidFill>
              <a:latin typeface="Helvetica Neue"/>
              <a:ea typeface="Helvetica Neue"/>
              <a:cs typeface="Helvetica Neue"/>
              <a:sym typeface="Helvetica Neue"/>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6" name="Shape 2506"/>
        <p:cNvGrpSpPr/>
        <p:nvPr/>
      </p:nvGrpSpPr>
      <p:grpSpPr>
        <a:xfrm>
          <a:off x="0" y="0"/>
          <a:ext cx="0" cy="0"/>
          <a:chOff x="0" y="0"/>
          <a:chExt cx="0" cy="0"/>
        </a:xfrm>
      </p:grpSpPr>
      <p:sp>
        <p:nvSpPr>
          <p:cNvPr id="2507" name="Google Shape;2507;p1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08" name="Google Shape;2508;p1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509" name="Google Shape;2509;p1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510" name="Google Shape;2510;p196"/>
          <p:cNvPicPr preferRelativeResize="0"/>
          <p:nvPr/>
        </p:nvPicPr>
        <p:blipFill>
          <a:blip r:embed="rId3">
            <a:alphaModFix/>
          </a:blip>
          <a:stretch>
            <a:fillRect/>
          </a:stretch>
        </p:blipFill>
        <p:spPr>
          <a:xfrm>
            <a:off x="23689" y="0"/>
            <a:ext cx="9096622" cy="5143500"/>
          </a:xfrm>
          <a:prstGeom prst="rect">
            <a:avLst/>
          </a:prstGeom>
          <a:noFill/>
          <a:ln>
            <a:noFill/>
          </a:ln>
        </p:spPr>
      </p:pic>
      <p:sp>
        <p:nvSpPr>
          <p:cNvPr id="2511" name="Google Shape;2511;p196"/>
          <p:cNvSpPr txBox="1"/>
          <p:nvPr/>
        </p:nvSpPr>
        <p:spPr>
          <a:xfrm>
            <a:off x="169300" y="4210025"/>
            <a:ext cx="18783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lang="en-GB" sz="900">
                <a:solidFill>
                  <a:schemeClr val="lt1"/>
                </a:solidFill>
                <a:latin typeface="Helvetica Neue"/>
                <a:ea typeface="Helvetica Neue"/>
                <a:cs typeface="Helvetica Neue"/>
                <a:sym typeface="Helvetica Neue"/>
              </a:rPr>
              <a:t>By: Yvan Marcel CARRÉ VILMORIN, AIMS 2024</a:t>
            </a:r>
            <a:endParaRPr>
              <a:solidFill>
                <a:schemeClr val="lt1"/>
              </a:solidFill>
              <a:latin typeface="Helvetica Neue"/>
              <a:ea typeface="Helvetica Neue"/>
              <a:cs typeface="Helvetica Neue"/>
              <a:sym typeface="Helvetica Neue"/>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p1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517" name="Google Shape;2517;p197"/>
          <p:cNvPicPr preferRelativeResize="0"/>
          <p:nvPr/>
        </p:nvPicPr>
        <p:blipFill>
          <a:blip r:embed="rId3">
            <a:alphaModFix/>
          </a:blip>
          <a:stretch>
            <a:fillRect/>
          </a:stretch>
        </p:blipFill>
        <p:spPr>
          <a:xfrm>
            <a:off x="1319071" y="0"/>
            <a:ext cx="6505859" cy="5143501"/>
          </a:xfrm>
          <a:prstGeom prst="rect">
            <a:avLst/>
          </a:prstGeom>
          <a:noFill/>
          <a:ln>
            <a:noFill/>
          </a:ln>
        </p:spPr>
      </p:pic>
      <p:sp>
        <p:nvSpPr>
          <p:cNvPr id="2518" name="Google Shape;2518;p197"/>
          <p:cNvSpPr txBox="1"/>
          <p:nvPr/>
        </p:nvSpPr>
        <p:spPr>
          <a:xfrm>
            <a:off x="131050" y="4277025"/>
            <a:ext cx="1239600" cy="64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lang="en-GB" sz="900">
                <a:solidFill>
                  <a:schemeClr val="dk1"/>
                </a:solidFill>
                <a:latin typeface="Helvetica Neue"/>
                <a:ea typeface="Helvetica Neue"/>
                <a:cs typeface="Helvetica Neue"/>
                <a:sym typeface="Helvetica Neue"/>
              </a:rPr>
              <a:t>By: Emmanuel Kwame Ayanful, AIMS 2025</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2" name="Shape 2522"/>
        <p:cNvGrpSpPr/>
        <p:nvPr/>
      </p:nvGrpSpPr>
      <p:grpSpPr>
        <a:xfrm>
          <a:off x="0" y="0"/>
          <a:ext cx="0" cy="0"/>
          <a:chOff x="0" y="0"/>
          <a:chExt cx="0" cy="0"/>
        </a:xfrm>
      </p:grpSpPr>
      <p:sp>
        <p:nvSpPr>
          <p:cNvPr id="2523" name="Google Shape;2523;p1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524" name="Google Shape;2524;p198"/>
          <p:cNvPicPr preferRelativeResize="0"/>
          <p:nvPr/>
        </p:nvPicPr>
        <p:blipFill>
          <a:blip r:embed="rId3">
            <a:alphaModFix/>
          </a:blip>
          <a:stretch>
            <a:fillRect/>
          </a:stretch>
        </p:blipFill>
        <p:spPr>
          <a:xfrm>
            <a:off x="1789662" y="-10475"/>
            <a:ext cx="3602125" cy="5143499"/>
          </a:xfrm>
          <a:prstGeom prst="rect">
            <a:avLst/>
          </a:prstGeom>
          <a:noFill/>
          <a:ln>
            <a:noFill/>
          </a:ln>
        </p:spPr>
      </p:pic>
      <p:pic>
        <p:nvPicPr>
          <p:cNvPr id="2525" name="Google Shape;2525;p198"/>
          <p:cNvPicPr preferRelativeResize="0"/>
          <p:nvPr/>
        </p:nvPicPr>
        <p:blipFill>
          <a:blip r:embed="rId4">
            <a:alphaModFix/>
          </a:blip>
          <a:stretch>
            <a:fillRect/>
          </a:stretch>
        </p:blipFill>
        <p:spPr>
          <a:xfrm>
            <a:off x="5620387" y="152400"/>
            <a:ext cx="3388667" cy="4838701"/>
          </a:xfrm>
          <a:prstGeom prst="rect">
            <a:avLst/>
          </a:prstGeom>
          <a:noFill/>
          <a:ln>
            <a:noFill/>
          </a:ln>
        </p:spPr>
      </p:pic>
      <p:sp>
        <p:nvSpPr>
          <p:cNvPr id="2526" name="Google Shape;2526;p198"/>
          <p:cNvSpPr txBox="1"/>
          <p:nvPr/>
        </p:nvSpPr>
        <p:spPr>
          <a:xfrm>
            <a:off x="131050" y="4277025"/>
            <a:ext cx="12396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lang="en-GB" sz="900">
                <a:solidFill>
                  <a:schemeClr val="dk1"/>
                </a:solidFill>
                <a:latin typeface="Helvetica Neue"/>
                <a:ea typeface="Helvetica Neue"/>
                <a:cs typeface="Helvetica Neue"/>
                <a:sym typeface="Helvetica Neue"/>
              </a:rPr>
              <a:t>By: </a:t>
            </a:r>
            <a:r>
              <a:rPr lang="en-GB" sz="900">
                <a:solidFill>
                  <a:schemeClr val="dk1"/>
                </a:solidFill>
                <a:latin typeface="Helvetica Neue"/>
                <a:ea typeface="Helvetica Neue"/>
                <a:cs typeface="Helvetica Neue"/>
                <a:sym typeface="Helvetica Neue"/>
              </a:rPr>
              <a:t>Isaac Houngue</a:t>
            </a:r>
            <a:r>
              <a:rPr lang="en-GB" sz="900">
                <a:solidFill>
                  <a:schemeClr val="dk1"/>
                </a:solidFill>
                <a:latin typeface="Helvetica Neue"/>
                <a:ea typeface="Helvetica Neue"/>
                <a:cs typeface="Helvetica Neue"/>
                <a:sym typeface="Helvetica Neue"/>
              </a:rPr>
              <a:t>, AIMS 2025</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6"/>
          <p:cNvPicPr preferRelativeResize="0"/>
          <p:nvPr/>
        </p:nvPicPr>
        <p:blipFill>
          <a:blip r:embed="rId3">
            <a:alphaModFix/>
          </a:blip>
          <a:stretch>
            <a:fillRect/>
          </a:stretch>
        </p:blipFill>
        <p:spPr>
          <a:xfrm>
            <a:off x="152400" y="2702800"/>
            <a:ext cx="8839202" cy="2184148"/>
          </a:xfrm>
          <a:prstGeom prst="rect">
            <a:avLst/>
          </a:prstGeom>
          <a:noFill/>
          <a:ln>
            <a:noFill/>
          </a:ln>
        </p:spPr>
      </p:pic>
      <p:pic>
        <p:nvPicPr>
          <p:cNvPr id="260" name="Google Shape;260;p46"/>
          <p:cNvPicPr preferRelativeResize="0"/>
          <p:nvPr/>
        </p:nvPicPr>
        <p:blipFill>
          <a:blip r:embed="rId4">
            <a:alphaModFix/>
          </a:blip>
          <a:stretch>
            <a:fillRect/>
          </a:stretch>
        </p:blipFill>
        <p:spPr>
          <a:xfrm>
            <a:off x="5299100" y="187650"/>
            <a:ext cx="631600" cy="858175"/>
          </a:xfrm>
          <a:prstGeom prst="rect">
            <a:avLst/>
          </a:prstGeom>
          <a:noFill/>
          <a:ln>
            <a:noFill/>
          </a:ln>
        </p:spPr>
      </p:pic>
      <p:pic>
        <p:nvPicPr>
          <p:cNvPr id="261" name="Google Shape;261;p46"/>
          <p:cNvPicPr preferRelativeResize="0"/>
          <p:nvPr/>
        </p:nvPicPr>
        <p:blipFill>
          <a:blip r:embed="rId5">
            <a:alphaModFix/>
          </a:blip>
          <a:stretch>
            <a:fillRect/>
          </a:stretch>
        </p:blipFill>
        <p:spPr>
          <a:xfrm>
            <a:off x="5313872" y="1140325"/>
            <a:ext cx="618725" cy="863250"/>
          </a:xfrm>
          <a:prstGeom prst="rect">
            <a:avLst/>
          </a:prstGeom>
          <a:noFill/>
          <a:ln>
            <a:noFill/>
          </a:ln>
        </p:spPr>
      </p:pic>
      <p:pic>
        <p:nvPicPr>
          <p:cNvPr id="262" name="Google Shape;262;p46"/>
          <p:cNvPicPr preferRelativeResize="0"/>
          <p:nvPr/>
        </p:nvPicPr>
        <p:blipFill>
          <a:blip r:embed="rId6">
            <a:alphaModFix/>
          </a:blip>
          <a:stretch>
            <a:fillRect/>
          </a:stretch>
        </p:blipFill>
        <p:spPr>
          <a:xfrm>
            <a:off x="3176825" y="517770"/>
            <a:ext cx="732700" cy="736450"/>
          </a:xfrm>
          <a:prstGeom prst="rect">
            <a:avLst/>
          </a:prstGeom>
          <a:noFill/>
          <a:ln>
            <a:noFill/>
          </a:ln>
        </p:spPr>
      </p:pic>
      <p:cxnSp>
        <p:nvCxnSpPr>
          <p:cNvPr id="263" name="Google Shape;263;p46"/>
          <p:cNvCxnSpPr>
            <a:stCxn id="260" idx="1"/>
            <a:endCxn id="262" idx="3"/>
          </p:cNvCxnSpPr>
          <p:nvPr/>
        </p:nvCxnSpPr>
        <p:spPr>
          <a:xfrm flipH="1">
            <a:off x="3909500" y="616738"/>
            <a:ext cx="1389600" cy="269400"/>
          </a:xfrm>
          <a:prstGeom prst="straightConnector1">
            <a:avLst/>
          </a:prstGeom>
          <a:noFill/>
          <a:ln cap="flat" cmpd="sng" w="19050">
            <a:solidFill>
              <a:srgbClr val="6D9EEB"/>
            </a:solidFill>
            <a:prstDash val="solid"/>
            <a:round/>
            <a:headEnd len="med" w="med" type="none"/>
            <a:tailEnd len="med" w="med" type="none"/>
          </a:ln>
        </p:spPr>
      </p:cxnSp>
      <p:cxnSp>
        <p:nvCxnSpPr>
          <p:cNvPr id="264" name="Google Shape;264;p46"/>
          <p:cNvCxnSpPr>
            <a:stCxn id="261" idx="1"/>
            <a:endCxn id="262" idx="3"/>
          </p:cNvCxnSpPr>
          <p:nvPr/>
        </p:nvCxnSpPr>
        <p:spPr>
          <a:xfrm rot="10800000">
            <a:off x="3909572" y="885850"/>
            <a:ext cx="1404300" cy="686100"/>
          </a:xfrm>
          <a:prstGeom prst="straightConnector1">
            <a:avLst/>
          </a:prstGeom>
          <a:noFill/>
          <a:ln cap="flat" cmpd="sng" w="19050">
            <a:solidFill>
              <a:srgbClr val="0000FF"/>
            </a:solidFill>
            <a:prstDash val="solid"/>
            <a:round/>
            <a:headEnd len="med" w="med" type="none"/>
            <a:tailEnd len="med" w="med" type="none"/>
          </a:ln>
        </p:spPr>
      </p:cxnSp>
      <p:sp>
        <p:nvSpPr>
          <p:cNvPr id="265" name="Google Shape;26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The goal</a:t>
            </a:r>
            <a:endParaRPr>
              <a:latin typeface="Helvetica Neue"/>
              <a:ea typeface="Helvetica Neue"/>
              <a:cs typeface="Helvetica Neue"/>
              <a:sym typeface="Helvetica Neue"/>
            </a:endParaRPr>
          </a:p>
        </p:txBody>
      </p:sp>
      <p:sp>
        <p:nvSpPr>
          <p:cNvPr id="266" name="Google Shape;266;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sp>
        <p:nvSpPr>
          <p:cNvPr id="2531" name="Google Shape;2531;p1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Mixture models and multiple users</a:t>
            </a:r>
            <a:endParaRPr/>
          </a:p>
        </p:txBody>
      </p:sp>
      <p:pic>
        <p:nvPicPr>
          <p:cNvPr id="2532" name="Google Shape;2532;p199"/>
          <p:cNvPicPr preferRelativeResize="0"/>
          <p:nvPr/>
        </p:nvPicPr>
        <p:blipFill>
          <a:blip r:embed="rId3">
            <a:alphaModFix/>
          </a:blip>
          <a:stretch>
            <a:fillRect/>
          </a:stretch>
        </p:blipFill>
        <p:spPr>
          <a:xfrm>
            <a:off x="3886050" y="1377225"/>
            <a:ext cx="3516575" cy="3072976"/>
          </a:xfrm>
          <a:prstGeom prst="rect">
            <a:avLst/>
          </a:prstGeom>
          <a:noFill/>
          <a:ln>
            <a:noFill/>
          </a:ln>
        </p:spPr>
      </p:pic>
      <p:pic>
        <p:nvPicPr>
          <p:cNvPr id="2533" name="Google Shape;2533;p199"/>
          <p:cNvPicPr preferRelativeResize="0"/>
          <p:nvPr/>
        </p:nvPicPr>
        <p:blipFill>
          <a:blip r:embed="rId4">
            <a:alphaModFix/>
          </a:blip>
          <a:stretch>
            <a:fillRect/>
          </a:stretch>
        </p:blipFill>
        <p:spPr>
          <a:xfrm>
            <a:off x="2338625" y="1584570"/>
            <a:ext cx="732700" cy="736450"/>
          </a:xfrm>
          <a:prstGeom prst="rect">
            <a:avLst/>
          </a:prstGeom>
          <a:noFill/>
          <a:ln>
            <a:noFill/>
          </a:ln>
        </p:spPr>
      </p:pic>
      <p:pic>
        <p:nvPicPr>
          <p:cNvPr id="2534" name="Google Shape;2534;p199"/>
          <p:cNvPicPr preferRelativeResize="0"/>
          <p:nvPr/>
        </p:nvPicPr>
        <p:blipFill>
          <a:blip r:embed="rId5">
            <a:alphaModFix/>
          </a:blip>
          <a:stretch>
            <a:fillRect/>
          </a:stretch>
        </p:blipFill>
        <p:spPr>
          <a:xfrm>
            <a:off x="2373125" y="2884932"/>
            <a:ext cx="663700" cy="701400"/>
          </a:xfrm>
          <a:prstGeom prst="rect">
            <a:avLst/>
          </a:prstGeom>
          <a:noFill/>
          <a:ln>
            <a:noFill/>
          </a:ln>
        </p:spPr>
      </p:pic>
      <p:cxnSp>
        <p:nvCxnSpPr>
          <p:cNvPr id="2535" name="Google Shape;2535;p199"/>
          <p:cNvCxnSpPr>
            <a:stCxn id="2533" idx="3"/>
          </p:cNvCxnSpPr>
          <p:nvPr/>
        </p:nvCxnSpPr>
        <p:spPr>
          <a:xfrm>
            <a:off x="3071325" y="1952796"/>
            <a:ext cx="788700" cy="501900"/>
          </a:xfrm>
          <a:prstGeom prst="straightConnector1">
            <a:avLst/>
          </a:prstGeom>
          <a:noFill/>
          <a:ln cap="flat" cmpd="sng" w="28575">
            <a:solidFill>
              <a:srgbClr val="38761D"/>
            </a:solidFill>
            <a:prstDash val="solid"/>
            <a:round/>
            <a:headEnd len="med" w="med" type="none"/>
            <a:tailEnd len="med" w="med" type="none"/>
          </a:ln>
        </p:spPr>
      </p:cxnSp>
      <p:cxnSp>
        <p:nvCxnSpPr>
          <p:cNvPr id="2536" name="Google Shape;2536;p199"/>
          <p:cNvCxnSpPr>
            <a:stCxn id="2534" idx="3"/>
          </p:cNvCxnSpPr>
          <p:nvPr/>
        </p:nvCxnSpPr>
        <p:spPr>
          <a:xfrm flipH="1" rot="10800000">
            <a:off x="3036826" y="2557632"/>
            <a:ext cx="823200" cy="678000"/>
          </a:xfrm>
          <a:prstGeom prst="straightConnector1">
            <a:avLst/>
          </a:prstGeom>
          <a:noFill/>
          <a:ln cap="flat" cmpd="sng" w="28575">
            <a:solidFill>
              <a:srgbClr val="CC0000"/>
            </a:solidFill>
            <a:prstDash val="solid"/>
            <a:round/>
            <a:headEnd len="med" w="med" type="none"/>
            <a:tailEnd len="med" w="med" type="none"/>
          </a:ln>
        </p:spPr>
      </p:cxnSp>
      <p:sp>
        <p:nvSpPr>
          <p:cNvPr id="2537" name="Google Shape;2537;p1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1" name="Shape 2541"/>
        <p:cNvGrpSpPr/>
        <p:nvPr/>
      </p:nvGrpSpPr>
      <p:grpSpPr>
        <a:xfrm>
          <a:off x="0" y="0"/>
          <a:ext cx="0" cy="0"/>
          <a:chOff x="0" y="0"/>
          <a:chExt cx="0" cy="0"/>
        </a:xfrm>
      </p:grpSpPr>
      <p:sp>
        <p:nvSpPr>
          <p:cNvPr id="2542" name="Google Shape;2542;p2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Optimizing for a slate</a:t>
            </a:r>
            <a:endParaRPr/>
          </a:p>
        </p:txBody>
      </p:sp>
      <p:sp>
        <p:nvSpPr>
          <p:cNvPr id="2543" name="Google Shape;2543;p2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Xbox 360, some time ago...</a:t>
            </a:r>
            <a:endParaRPr/>
          </a:p>
        </p:txBody>
      </p:sp>
      <p:pic>
        <p:nvPicPr>
          <p:cNvPr id="2544" name="Google Shape;2544;p200"/>
          <p:cNvPicPr preferRelativeResize="0"/>
          <p:nvPr/>
        </p:nvPicPr>
        <p:blipFill>
          <a:blip r:embed="rId3">
            <a:alphaModFix/>
          </a:blip>
          <a:stretch>
            <a:fillRect/>
          </a:stretch>
        </p:blipFill>
        <p:spPr>
          <a:xfrm>
            <a:off x="1476525" y="1679075"/>
            <a:ext cx="6295875" cy="2703600"/>
          </a:xfrm>
          <a:prstGeom prst="rect">
            <a:avLst/>
          </a:prstGeom>
          <a:noFill/>
          <a:ln>
            <a:noFill/>
          </a:ln>
        </p:spPr>
      </p:pic>
      <p:sp>
        <p:nvSpPr>
          <p:cNvPr id="2545" name="Google Shape;2545;p2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9" name="Shape 2549"/>
        <p:cNvGrpSpPr/>
        <p:nvPr/>
      </p:nvGrpSpPr>
      <p:grpSpPr>
        <a:xfrm>
          <a:off x="0" y="0"/>
          <a:ext cx="0" cy="0"/>
          <a:chOff x="0" y="0"/>
          <a:chExt cx="0" cy="0"/>
        </a:xfrm>
      </p:grpSpPr>
      <p:pic>
        <p:nvPicPr>
          <p:cNvPr id="2550" name="Google Shape;2550;p201"/>
          <p:cNvPicPr preferRelativeResize="0"/>
          <p:nvPr/>
        </p:nvPicPr>
        <p:blipFill>
          <a:blip r:embed="rId3">
            <a:alphaModFix/>
          </a:blip>
          <a:stretch>
            <a:fillRect/>
          </a:stretch>
        </p:blipFill>
        <p:spPr>
          <a:xfrm>
            <a:off x="4095450" y="2602650"/>
            <a:ext cx="4896149" cy="2429529"/>
          </a:xfrm>
          <a:prstGeom prst="rect">
            <a:avLst/>
          </a:prstGeom>
          <a:noFill/>
          <a:ln>
            <a:noFill/>
          </a:ln>
        </p:spPr>
      </p:pic>
      <p:sp>
        <p:nvSpPr>
          <p:cNvPr id="2551" name="Google Shape;2551;p2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Optimizing for a slate</a:t>
            </a:r>
            <a:endParaRPr/>
          </a:p>
        </p:txBody>
      </p:sp>
      <p:pic>
        <p:nvPicPr>
          <p:cNvPr id="2552" name="Google Shape;2552;p201"/>
          <p:cNvPicPr preferRelativeResize="0"/>
          <p:nvPr/>
        </p:nvPicPr>
        <p:blipFill>
          <a:blip r:embed="rId4">
            <a:alphaModFix/>
          </a:blip>
          <a:stretch>
            <a:fillRect/>
          </a:stretch>
        </p:blipFill>
        <p:spPr>
          <a:xfrm>
            <a:off x="257325" y="3028525"/>
            <a:ext cx="3685725" cy="1582750"/>
          </a:xfrm>
          <a:prstGeom prst="rect">
            <a:avLst/>
          </a:prstGeom>
          <a:noFill/>
          <a:ln>
            <a:noFill/>
          </a:ln>
        </p:spPr>
      </p:pic>
      <p:sp>
        <p:nvSpPr>
          <p:cNvPr id="2553" name="Google Shape;2553;p201"/>
          <p:cNvSpPr txBox="1"/>
          <p:nvPr>
            <p:ph idx="1" type="body"/>
          </p:nvPr>
        </p:nvSpPr>
        <p:spPr>
          <a:xfrm>
            <a:off x="311700" y="1152475"/>
            <a:ext cx="8520600" cy="15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FF"/>
                </a:solidFill>
              </a:rPr>
              <a:t>Uncertainty counts!</a:t>
            </a:r>
            <a:r>
              <a:rPr lang="en-GB"/>
              <a:t> If we’re not certain if someone is going to click on an item in a slate, it is better to </a:t>
            </a:r>
            <a:r>
              <a:rPr b="1" lang="en-GB">
                <a:solidFill>
                  <a:srgbClr val="0000FF"/>
                </a:solidFill>
              </a:rPr>
              <a:t>diversify</a:t>
            </a:r>
            <a:r>
              <a:rPr lang="en-GB"/>
              <a:t>…</a:t>
            </a:r>
            <a:endParaRPr/>
          </a:p>
          <a:p>
            <a:pPr indent="0" lvl="0" marL="0" rtl="0" algn="l">
              <a:spcBef>
                <a:spcPts val="1600"/>
              </a:spcBef>
              <a:spcAft>
                <a:spcPts val="1600"/>
              </a:spcAft>
              <a:buNone/>
            </a:pPr>
            <a:r>
              <a:rPr lang="en-GB"/>
              <a:t>But if we are certain, then we place two similar items </a:t>
            </a:r>
            <a:endParaRPr/>
          </a:p>
        </p:txBody>
      </p:sp>
      <p:sp>
        <p:nvSpPr>
          <p:cNvPr id="2554" name="Google Shape;2554;p2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8" name="Shape 2558"/>
        <p:cNvGrpSpPr/>
        <p:nvPr/>
      </p:nvGrpSpPr>
      <p:grpSpPr>
        <a:xfrm>
          <a:off x="0" y="0"/>
          <a:ext cx="0" cy="0"/>
          <a:chOff x="0" y="0"/>
          <a:chExt cx="0" cy="0"/>
        </a:xfrm>
      </p:grpSpPr>
      <p:sp>
        <p:nvSpPr>
          <p:cNvPr id="2559" name="Google Shape;2559;p20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Implicit feedback: ranking problem!</a:t>
            </a:r>
            <a:endParaRPr/>
          </a:p>
        </p:txBody>
      </p:sp>
      <p:sp>
        <p:nvSpPr>
          <p:cNvPr id="2560" name="Google Shape;2560;p2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2564" name="Shape 2564"/>
        <p:cNvGrpSpPr/>
        <p:nvPr/>
      </p:nvGrpSpPr>
      <p:grpSpPr>
        <a:xfrm>
          <a:off x="0" y="0"/>
          <a:ext cx="0" cy="0"/>
          <a:chOff x="0" y="0"/>
          <a:chExt cx="0" cy="0"/>
        </a:xfrm>
      </p:grpSpPr>
      <p:pic>
        <p:nvPicPr>
          <p:cNvPr id="2565" name="Google Shape;2565;p203"/>
          <p:cNvPicPr preferRelativeResize="0"/>
          <p:nvPr/>
        </p:nvPicPr>
        <p:blipFill>
          <a:blip r:embed="rId3">
            <a:alphaModFix amt="52999"/>
          </a:blip>
          <a:stretch>
            <a:fillRect/>
          </a:stretch>
        </p:blipFill>
        <p:spPr>
          <a:xfrm>
            <a:off x="-545750" y="-1014075"/>
            <a:ext cx="10230400" cy="6988425"/>
          </a:xfrm>
          <a:prstGeom prst="rect">
            <a:avLst/>
          </a:prstGeom>
          <a:noFill/>
          <a:ln>
            <a:noFill/>
          </a:ln>
        </p:spPr>
      </p:pic>
      <p:sp>
        <p:nvSpPr>
          <p:cNvPr id="2566" name="Google Shape;2566;p20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200">
                <a:solidFill>
                  <a:schemeClr val="lt1"/>
                </a:solidFill>
              </a:rPr>
              <a:t>Practical 6</a:t>
            </a:r>
            <a:endParaRPr sz="4200">
              <a:solidFill>
                <a:schemeClr val="lt1"/>
              </a:solidFill>
            </a:endParaRPr>
          </a:p>
          <a:p>
            <a:pPr indent="0" lvl="0" marL="0" rtl="0" algn="ctr">
              <a:spcBef>
                <a:spcPts val="0"/>
              </a:spcBef>
              <a:spcAft>
                <a:spcPts val="0"/>
              </a:spcAft>
              <a:buNone/>
            </a:pPr>
            <a:r>
              <a:t/>
            </a:r>
            <a:endParaRPr sz="4200">
              <a:solidFill>
                <a:schemeClr val="lt1"/>
              </a:solidFill>
            </a:endParaRPr>
          </a:p>
          <a:p>
            <a:pPr indent="0" lvl="0" marL="0" rtl="0" algn="ctr">
              <a:spcBef>
                <a:spcPts val="0"/>
              </a:spcBef>
              <a:spcAft>
                <a:spcPts val="0"/>
              </a:spcAft>
              <a:buNone/>
            </a:pPr>
            <a:r>
              <a:rPr lang="en-GB" sz="3000">
                <a:solidFill>
                  <a:schemeClr val="lt1"/>
                </a:solidFill>
              </a:rPr>
              <a:t>Ranking</a:t>
            </a:r>
            <a:endParaRPr sz="3000">
              <a:solidFill>
                <a:schemeClr val="lt1"/>
              </a:solidFill>
            </a:endParaRPr>
          </a:p>
        </p:txBody>
      </p:sp>
      <p:sp>
        <p:nvSpPr>
          <p:cNvPr id="2567" name="Google Shape;2567;p2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1" name="Shape 2571"/>
        <p:cNvGrpSpPr/>
        <p:nvPr/>
      </p:nvGrpSpPr>
      <p:grpSpPr>
        <a:xfrm>
          <a:off x="0" y="0"/>
          <a:ext cx="0" cy="0"/>
          <a:chOff x="0" y="0"/>
          <a:chExt cx="0" cy="0"/>
        </a:xfrm>
      </p:grpSpPr>
      <p:sp>
        <p:nvSpPr>
          <p:cNvPr id="2572" name="Google Shape;2572;p2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Practical 6</a:t>
            </a:r>
            <a:r>
              <a:rPr lang="en-GB"/>
              <a:t>   |   </a:t>
            </a:r>
            <a:r>
              <a:rPr b="1" lang="en-GB">
                <a:solidFill>
                  <a:srgbClr val="A61C00"/>
                </a:solidFill>
                <a:latin typeface="Helvetica Neue"/>
                <a:ea typeface="Helvetica Neue"/>
                <a:cs typeface="Helvetica Neue"/>
                <a:sym typeface="Helvetica Neue"/>
              </a:rPr>
              <a:t>Reading list</a:t>
            </a:r>
            <a:endParaRPr b="1">
              <a:solidFill>
                <a:srgbClr val="A61C00"/>
              </a:solidFill>
              <a:latin typeface="Helvetica Neue"/>
              <a:ea typeface="Helvetica Neue"/>
              <a:cs typeface="Helvetica Neue"/>
              <a:sym typeface="Helvetica Neue"/>
            </a:endParaRPr>
          </a:p>
        </p:txBody>
      </p:sp>
      <p:sp>
        <p:nvSpPr>
          <p:cNvPr id="2573" name="Google Shape;2573;p2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Read:</a:t>
            </a:r>
            <a:endParaRPr/>
          </a:p>
          <a:p>
            <a:pPr indent="0" lvl="0" marL="0" rtl="0" algn="l">
              <a:spcBef>
                <a:spcPts val="1200"/>
              </a:spcBef>
              <a:spcAft>
                <a:spcPts val="0"/>
              </a:spcAft>
              <a:buNone/>
            </a:pPr>
            <a:r>
              <a:rPr lang="en-GB"/>
              <a:t>✅ </a:t>
            </a:r>
            <a:r>
              <a:rPr lang="en-GB" u="sng">
                <a:solidFill>
                  <a:schemeClr val="hlink"/>
                </a:solidFill>
                <a:hlinkClick r:id="rId3"/>
              </a:rPr>
              <a:t>BPR: Bayesian Personalized Ranking from Implicit Feedback</a:t>
            </a:r>
            <a:endParaRPr/>
          </a:p>
          <a:p>
            <a:pPr indent="0" lvl="0" marL="0" rtl="0" algn="l">
              <a:spcBef>
                <a:spcPts val="1200"/>
              </a:spcBef>
              <a:spcAft>
                <a:spcPts val="0"/>
              </a:spcAft>
              <a:buNone/>
            </a:pPr>
            <a:r>
              <a:rPr lang="en-GB"/>
              <a:t>✅ </a:t>
            </a:r>
            <a:r>
              <a:rPr lang="en-GB" u="sng">
                <a:solidFill>
                  <a:schemeClr val="hlink"/>
                </a:solidFill>
                <a:hlinkClick r:id="rId4"/>
              </a:rPr>
              <a:t>One-class Collaborative Filtering with Random Graphs</a:t>
            </a:r>
            <a:endParaRPr/>
          </a:p>
          <a:p>
            <a:pPr indent="0" lvl="0" marL="0" rtl="0" algn="l">
              <a:spcBef>
                <a:spcPts val="1200"/>
              </a:spcBef>
              <a:spcAft>
                <a:spcPts val="0"/>
              </a:spcAft>
              <a:buNone/>
            </a:pPr>
            <a:r>
              <a:rPr lang="en-GB"/>
              <a:t>✅ </a:t>
            </a:r>
            <a:r>
              <a:rPr lang="en-GB" u="sng">
                <a:solidFill>
                  <a:schemeClr val="hlink"/>
                </a:solidFill>
                <a:hlinkClick r:id="rId5"/>
              </a:rPr>
              <a:t>Dive into Deep Learning, chapter 16.5</a:t>
            </a:r>
            <a:endParaRPr/>
          </a:p>
          <a:p>
            <a:pPr indent="0" lvl="0" marL="0" rtl="0" algn="l">
              <a:spcBef>
                <a:spcPts val="1200"/>
              </a:spcBef>
              <a:spcAft>
                <a:spcPts val="1200"/>
              </a:spcAft>
              <a:buNone/>
            </a:pPr>
            <a:r>
              <a:t/>
            </a:r>
            <a:endParaRPr/>
          </a:p>
        </p:txBody>
      </p:sp>
      <p:sp>
        <p:nvSpPr>
          <p:cNvPr id="2574" name="Google Shape;2574;p2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8" name="Shape 2578"/>
        <p:cNvGrpSpPr/>
        <p:nvPr/>
      </p:nvGrpSpPr>
      <p:grpSpPr>
        <a:xfrm>
          <a:off x="0" y="0"/>
          <a:ext cx="0" cy="0"/>
          <a:chOff x="0" y="0"/>
          <a:chExt cx="0" cy="0"/>
        </a:xfrm>
      </p:grpSpPr>
      <p:sp>
        <p:nvSpPr>
          <p:cNvPr id="2579" name="Google Shape;2579;p2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Practical 6</a:t>
            </a:r>
            <a:endParaRPr/>
          </a:p>
        </p:txBody>
      </p:sp>
      <p:sp>
        <p:nvSpPr>
          <p:cNvPr id="2580" name="Google Shape;2580;p2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 Assume that the data </a:t>
            </a:r>
            <a:r>
              <a:rPr b="1" lang="en-GB">
                <a:latin typeface="Helvetica Neue"/>
                <a:ea typeface="Helvetica Neue"/>
                <a:cs typeface="Helvetica Neue"/>
                <a:sym typeface="Helvetica Neue"/>
              </a:rPr>
              <a:t>implicit feedback data</a:t>
            </a:r>
            <a:r>
              <a:rPr lang="en-GB"/>
              <a:t> (your own conversion)</a:t>
            </a:r>
            <a:endParaRPr/>
          </a:p>
          <a:p>
            <a:pPr indent="0" lvl="0" marL="0" rtl="0" algn="l">
              <a:spcBef>
                <a:spcPts val="1200"/>
              </a:spcBef>
              <a:spcAft>
                <a:spcPts val="0"/>
              </a:spcAft>
              <a:buClr>
                <a:schemeClr val="dk1"/>
              </a:buClr>
              <a:buSzPts val="1100"/>
              <a:buFont typeface="Arial"/>
              <a:buNone/>
            </a:pPr>
            <a:r>
              <a:rPr lang="en-GB"/>
              <a:t>✅ </a:t>
            </a:r>
            <a:r>
              <a:rPr lang="en-GB"/>
              <a:t>Code BPR (Bayesian personalised ranking) using the SGD framework</a:t>
            </a:r>
            <a:endParaRPr/>
          </a:p>
          <a:p>
            <a:pPr indent="0" lvl="0" marL="0" rtl="0" algn="l">
              <a:spcBef>
                <a:spcPts val="1200"/>
              </a:spcBef>
              <a:spcAft>
                <a:spcPts val="0"/>
              </a:spcAft>
              <a:buClr>
                <a:schemeClr val="dk1"/>
              </a:buClr>
              <a:buSzPts val="1100"/>
              <a:buFont typeface="Arial"/>
              <a:buNone/>
            </a:pPr>
            <a:r>
              <a:rPr lang="en-GB"/>
              <a:t>✅ </a:t>
            </a:r>
            <a:r>
              <a:rPr lang="en-GB"/>
              <a:t>Repeat practical 1 on Movielens, but with </a:t>
            </a:r>
            <a:r>
              <a:rPr b="1" lang="en-GB">
                <a:latin typeface="Helvetica Neue"/>
                <a:ea typeface="Helvetica Neue"/>
                <a:cs typeface="Helvetica Neue"/>
                <a:sym typeface="Helvetica Neue"/>
              </a:rPr>
              <a:t>stochastic gradient descent</a:t>
            </a:r>
            <a:r>
              <a:rPr lang="en-GB"/>
              <a:t> instead of alternating least squares</a:t>
            </a:r>
            <a:endParaRPr/>
          </a:p>
          <a:p>
            <a:pPr indent="0" lvl="0" marL="0" rtl="0" algn="l">
              <a:spcBef>
                <a:spcPts val="1200"/>
              </a:spcBef>
              <a:spcAft>
                <a:spcPts val="1200"/>
              </a:spcAft>
              <a:buClr>
                <a:schemeClr val="dk1"/>
              </a:buClr>
              <a:buSzPts val="1100"/>
              <a:buFont typeface="Arial"/>
              <a:buNone/>
            </a:pPr>
            <a:r>
              <a:rPr lang="en-GB"/>
              <a:t>✅ Discuss and analyse of differences (with alternating least squares)</a:t>
            </a:r>
            <a:endParaRPr/>
          </a:p>
        </p:txBody>
      </p:sp>
      <p:sp>
        <p:nvSpPr>
          <p:cNvPr id="2581" name="Google Shape;2581;p2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5" name="Shape 2585"/>
        <p:cNvGrpSpPr/>
        <p:nvPr/>
      </p:nvGrpSpPr>
      <p:grpSpPr>
        <a:xfrm>
          <a:off x="0" y="0"/>
          <a:ext cx="0" cy="0"/>
          <a:chOff x="0" y="0"/>
          <a:chExt cx="0" cy="0"/>
        </a:xfrm>
      </p:grpSpPr>
      <p:sp>
        <p:nvSpPr>
          <p:cNvPr id="2586" name="Google Shape;2586;p2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Practical 6</a:t>
            </a:r>
            <a:endParaRPr/>
          </a:p>
        </p:txBody>
      </p:sp>
      <p:sp>
        <p:nvSpPr>
          <p:cNvPr id="2587" name="Google Shape;2587;p2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r>
              <a:rPr lang="en-GB"/>
              <a:t>Use </a:t>
            </a:r>
            <a:r>
              <a:rPr b="1" lang="en-GB">
                <a:latin typeface="Helvetica Neue"/>
                <a:ea typeface="Helvetica Neue"/>
                <a:cs typeface="Helvetica Neue"/>
                <a:sym typeface="Helvetica Neue"/>
              </a:rPr>
              <a:t>precision@k</a:t>
            </a:r>
            <a:r>
              <a:rPr lang="en-GB"/>
              <a:t> and </a:t>
            </a:r>
            <a:r>
              <a:rPr b="1" lang="en-GB">
                <a:latin typeface="Helvetica Neue"/>
                <a:ea typeface="Helvetica Neue"/>
                <a:cs typeface="Helvetica Neue"/>
                <a:sym typeface="Helvetica Neue"/>
              </a:rPr>
              <a:t>recall@k</a:t>
            </a:r>
            <a:r>
              <a:rPr lang="en-GB"/>
              <a:t> to show that your BPR algorithm works</a:t>
            </a:r>
            <a:endParaRPr/>
          </a:p>
        </p:txBody>
      </p:sp>
      <p:grpSp>
        <p:nvGrpSpPr>
          <p:cNvPr id="2588" name="Google Shape;2588;p206"/>
          <p:cNvGrpSpPr/>
          <p:nvPr/>
        </p:nvGrpSpPr>
        <p:grpSpPr>
          <a:xfrm>
            <a:off x="435407" y="1931883"/>
            <a:ext cx="1754550" cy="2404350"/>
            <a:chOff x="1186249" y="1565189"/>
            <a:chExt cx="2339400" cy="3205800"/>
          </a:xfrm>
        </p:grpSpPr>
        <p:sp>
          <p:nvSpPr>
            <p:cNvPr id="2589" name="Google Shape;2589;p206"/>
            <p:cNvSpPr/>
            <p:nvPr/>
          </p:nvSpPr>
          <p:spPr>
            <a:xfrm>
              <a:off x="1433384" y="2561968"/>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Helvetica Neue Light"/>
                  <a:ea typeface="Helvetica Neue Light"/>
                  <a:cs typeface="Helvetica Neue Light"/>
                  <a:sym typeface="Helvetica Neue Light"/>
                </a:rPr>
                <a:t>Positive Result 1</a:t>
              </a:r>
              <a:endParaRPr sz="800">
                <a:latin typeface="Helvetica Neue Light"/>
                <a:ea typeface="Helvetica Neue Light"/>
                <a:cs typeface="Helvetica Neue Light"/>
                <a:sym typeface="Helvetica Neue Light"/>
              </a:endParaRPr>
            </a:p>
          </p:txBody>
        </p:sp>
        <p:sp>
          <p:nvSpPr>
            <p:cNvPr id="2590" name="Google Shape;2590;p206"/>
            <p:cNvSpPr/>
            <p:nvPr/>
          </p:nvSpPr>
          <p:spPr>
            <a:xfrm>
              <a:off x="1433384" y="3298311"/>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Helvetica Neue Light"/>
                  <a:ea typeface="Helvetica Neue Light"/>
                  <a:cs typeface="Helvetica Neue Light"/>
                  <a:sym typeface="Helvetica Neue Light"/>
                </a:rPr>
                <a:t>Positive Result 2</a:t>
              </a:r>
              <a:endParaRPr sz="800">
                <a:latin typeface="Helvetica Neue Light"/>
                <a:ea typeface="Helvetica Neue Light"/>
                <a:cs typeface="Helvetica Neue Light"/>
                <a:sym typeface="Helvetica Neue Light"/>
              </a:endParaRPr>
            </a:p>
          </p:txBody>
        </p:sp>
        <p:sp>
          <p:nvSpPr>
            <p:cNvPr id="2591" name="Google Shape;2591;p206"/>
            <p:cNvSpPr/>
            <p:nvPr/>
          </p:nvSpPr>
          <p:spPr>
            <a:xfrm>
              <a:off x="1433384" y="4034654"/>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Helvetica Neue Light"/>
                  <a:ea typeface="Helvetica Neue Light"/>
                  <a:cs typeface="Helvetica Neue Light"/>
                  <a:sym typeface="Helvetica Neue Light"/>
                </a:rPr>
                <a:t>Positive Result 3</a:t>
              </a:r>
              <a:endParaRPr sz="800">
                <a:latin typeface="Helvetica Neue Light"/>
                <a:ea typeface="Helvetica Neue Light"/>
                <a:cs typeface="Helvetica Neue Light"/>
                <a:sym typeface="Helvetica Neue Light"/>
              </a:endParaRPr>
            </a:p>
          </p:txBody>
        </p:sp>
        <p:sp>
          <p:nvSpPr>
            <p:cNvPr id="2592" name="Google Shape;2592;p206"/>
            <p:cNvSpPr/>
            <p:nvPr/>
          </p:nvSpPr>
          <p:spPr>
            <a:xfrm>
              <a:off x="1186249" y="1565189"/>
              <a:ext cx="2339400" cy="3205800"/>
            </a:xfrm>
            <a:prstGeom prst="rect">
              <a:avLst/>
            </a:prstGeom>
            <a:no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Helvetica Neue Light"/>
                <a:ea typeface="Helvetica Neue Light"/>
                <a:cs typeface="Helvetica Neue Light"/>
                <a:sym typeface="Helvetica Neue Light"/>
              </a:endParaRPr>
            </a:p>
          </p:txBody>
        </p:sp>
        <p:sp>
          <p:nvSpPr>
            <p:cNvPr id="2593" name="Google Shape;2593;p206"/>
            <p:cNvSpPr txBox="1"/>
            <p:nvPr/>
          </p:nvSpPr>
          <p:spPr>
            <a:xfrm>
              <a:off x="1540476" y="1858621"/>
              <a:ext cx="17547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100">
                  <a:solidFill>
                    <a:schemeClr val="dk1"/>
                  </a:solidFill>
                  <a:latin typeface="Helvetica Neue Light"/>
                  <a:ea typeface="Helvetica Neue Light"/>
                  <a:cs typeface="Helvetica Neue Light"/>
                  <a:sym typeface="Helvetica Neue Light"/>
                </a:rPr>
                <a:t>Ground Truth</a:t>
              </a:r>
              <a:endParaRPr sz="800">
                <a:latin typeface="Helvetica Neue Light"/>
                <a:ea typeface="Helvetica Neue Light"/>
                <a:cs typeface="Helvetica Neue Light"/>
                <a:sym typeface="Helvetica Neue Light"/>
              </a:endParaRPr>
            </a:p>
          </p:txBody>
        </p:sp>
      </p:grpSp>
      <p:sp>
        <p:nvSpPr>
          <p:cNvPr id="2594" name="Google Shape;2594;p206"/>
          <p:cNvSpPr txBox="1"/>
          <p:nvPr/>
        </p:nvSpPr>
        <p:spPr>
          <a:xfrm>
            <a:off x="2409400" y="2335494"/>
            <a:ext cx="3446700" cy="1776900"/>
          </a:xfrm>
          <a:prstGeom prst="rect">
            <a:avLst/>
          </a:prstGeom>
          <a:blipFill rotWithShape="1">
            <a:blip r:embed="rId3">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800">
              <a:latin typeface="Helvetica Neue Light"/>
              <a:ea typeface="Helvetica Neue Light"/>
              <a:cs typeface="Helvetica Neue Light"/>
              <a:sym typeface="Helvetica Neue Light"/>
            </a:endParaRPr>
          </a:p>
        </p:txBody>
      </p:sp>
      <p:sp>
        <p:nvSpPr>
          <p:cNvPr id="2595" name="Google Shape;2595;p206"/>
          <p:cNvSpPr txBox="1"/>
          <p:nvPr/>
        </p:nvSpPr>
        <p:spPr>
          <a:xfrm>
            <a:off x="6452059" y="1689509"/>
            <a:ext cx="1677300" cy="408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100">
                <a:solidFill>
                  <a:schemeClr val="dk1"/>
                </a:solidFill>
                <a:latin typeface="Helvetica Neue Light"/>
                <a:ea typeface="Helvetica Neue Light"/>
                <a:cs typeface="Helvetica Neue Light"/>
                <a:sym typeface="Helvetica Neue Light"/>
              </a:rPr>
              <a:t>Ranking Induced by Algorithm</a:t>
            </a:r>
            <a:endParaRPr sz="800">
              <a:latin typeface="Helvetica Neue Light"/>
              <a:ea typeface="Helvetica Neue Light"/>
              <a:cs typeface="Helvetica Neue Light"/>
              <a:sym typeface="Helvetica Neue Light"/>
            </a:endParaRPr>
          </a:p>
        </p:txBody>
      </p:sp>
      <p:grpSp>
        <p:nvGrpSpPr>
          <p:cNvPr id="2596" name="Google Shape;2596;p206"/>
          <p:cNvGrpSpPr/>
          <p:nvPr/>
        </p:nvGrpSpPr>
        <p:grpSpPr>
          <a:xfrm>
            <a:off x="6324008" y="1573309"/>
            <a:ext cx="2021625" cy="3633975"/>
            <a:chOff x="6687266" y="1565188"/>
            <a:chExt cx="2695500" cy="4845300"/>
          </a:xfrm>
        </p:grpSpPr>
        <p:sp>
          <p:nvSpPr>
            <p:cNvPr id="2597" name="Google Shape;2597;p206"/>
            <p:cNvSpPr/>
            <p:nvPr/>
          </p:nvSpPr>
          <p:spPr>
            <a:xfrm>
              <a:off x="7150444" y="4094206"/>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Helvetica Neue Light"/>
                  <a:ea typeface="Helvetica Neue Light"/>
                  <a:cs typeface="Helvetica Neue Light"/>
                  <a:sym typeface="Helvetica Neue Light"/>
                </a:rPr>
                <a:t>Positive Result 1</a:t>
              </a:r>
              <a:endParaRPr sz="800">
                <a:latin typeface="Helvetica Neue Light"/>
                <a:ea typeface="Helvetica Neue Light"/>
                <a:cs typeface="Helvetica Neue Light"/>
                <a:sym typeface="Helvetica Neue Light"/>
              </a:endParaRPr>
            </a:p>
          </p:txBody>
        </p:sp>
        <p:sp>
          <p:nvSpPr>
            <p:cNvPr id="2598" name="Google Shape;2598;p206"/>
            <p:cNvSpPr/>
            <p:nvPr/>
          </p:nvSpPr>
          <p:spPr>
            <a:xfrm>
              <a:off x="7150443" y="2395885"/>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Helvetica Neue Light"/>
                  <a:ea typeface="Helvetica Neue Light"/>
                  <a:cs typeface="Helvetica Neue Light"/>
                  <a:sym typeface="Helvetica Neue Light"/>
                </a:rPr>
                <a:t>Positive Result 3</a:t>
              </a:r>
              <a:endParaRPr sz="800">
                <a:latin typeface="Helvetica Neue Light"/>
                <a:ea typeface="Helvetica Neue Light"/>
                <a:cs typeface="Helvetica Neue Light"/>
                <a:sym typeface="Helvetica Neue Light"/>
              </a:endParaRPr>
            </a:p>
          </p:txBody>
        </p:sp>
        <p:sp>
          <p:nvSpPr>
            <p:cNvPr id="2599" name="Google Shape;2599;p206"/>
            <p:cNvSpPr/>
            <p:nvPr/>
          </p:nvSpPr>
          <p:spPr>
            <a:xfrm>
              <a:off x="7150443" y="3245045"/>
              <a:ext cx="1754700" cy="5685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Helvetica Neue Light"/>
                  <a:ea typeface="Helvetica Neue Light"/>
                  <a:cs typeface="Helvetica Neue Light"/>
                  <a:sym typeface="Helvetica Neue Light"/>
                </a:rPr>
                <a:t>Negative Result </a:t>
              </a:r>
              <a:endParaRPr sz="800">
                <a:latin typeface="Helvetica Neue Light"/>
                <a:ea typeface="Helvetica Neue Light"/>
                <a:cs typeface="Helvetica Neue Light"/>
                <a:sym typeface="Helvetica Neue Light"/>
              </a:endParaRPr>
            </a:p>
          </p:txBody>
        </p:sp>
        <p:sp>
          <p:nvSpPr>
            <p:cNvPr id="2600" name="Google Shape;2600;p206"/>
            <p:cNvSpPr/>
            <p:nvPr/>
          </p:nvSpPr>
          <p:spPr>
            <a:xfrm>
              <a:off x="6687266" y="2301733"/>
              <a:ext cx="2695500" cy="3205800"/>
            </a:xfrm>
            <a:prstGeom prst="rect">
              <a:avLst/>
            </a:prstGeom>
            <a:noFill/>
            <a:ln cap="flat" cmpd="sng" w="254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Helvetica Neue Light"/>
                <a:ea typeface="Helvetica Neue Light"/>
                <a:cs typeface="Helvetica Neue Light"/>
                <a:sym typeface="Helvetica Neue Light"/>
              </a:endParaRPr>
            </a:p>
          </p:txBody>
        </p:sp>
        <p:sp>
          <p:nvSpPr>
            <p:cNvPr id="2601" name="Google Shape;2601;p206"/>
            <p:cNvSpPr/>
            <p:nvPr/>
          </p:nvSpPr>
          <p:spPr>
            <a:xfrm>
              <a:off x="6857999" y="1565188"/>
              <a:ext cx="2339400" cy="4845300"/>
            </a:xfrm>
            <a:prstGeom prst="rect">
              <a:avLst/>
            </a:prstGeom>
            <a:no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Helvetica Neue Light"/>
                <a:ea typeface="Helvetica Neue Light"/>
                <a:cs typeface="Helvetica Neue Light"/>
                <a:sym typeface="Helvetica Neue Light"/>
              </a:endParaRPr>
            </a:p>
          </p:txBody>
        </p:sp>
        <p:sp>
          <p:nvSpPr>
            <p:cNvPr id="2602" name="Google Shape;2602;p206"/>
            <p:cNvSpPr/>
            <p:nvPr/>
          </p:nvSpPr>
          <p:spPr>
            <a:xfrm>
              <a:off x="7157752" y="5642277"/>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Helvetica Neue Light"/>
                  <a:ea typeface="Helvetica Neue Light"/>
                  <a:cs typeface="Helvetica Neue Light"/>
                  <a:sym typeface="Helvetica Neue Light"/>
                </a:rPr>
                <a:t>Positive Result 2</a:t>
              </a:r>
              <a:endParaRPr sz="800">
                <a:latin typeface="Helvetica Neue Light"/>
                <a:ea typeface="Helvetica Neue Light"/>
                <a:cs typeface="Helvetica Neue Light"/>
                <a:sym typeface="Helvetica Neue Light"/>
              </a:endParaRPr>
            </a:p>
          </p:txBody>
        </p:sp>
        <p:sp>
          <p:nvSpPr>
            <p:cNvPr id="2603" name="Google Shape;2603;p206"/>
            <p:cNvSpPr/>
            <p:nvPr/>
          </p:nvSpPr>
          <p:spPr>
            <a:xfrm>
              <a:off x="7150442" y="4843759"/>
              <a:ext cx="1754700" cy="5685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Helvetica Neue Light"/>
                  <a:ea typeface="Helvetica Neue Light"/>
                  <a:cs typeface="Helvetica Neue Light"/>
                  <a:sym typeface="Helvetica Neue Light"/>
                </a:rPr>
                <a:t>Negative Result </a:t>
              </a:r>
              <a:endParaRPr sz="800">
                <a:latin typeface="Helvetica Neue Light"/>
                <a:ea typeface="Helvetica Neue Light"/>
                <a:cs typeface="Helvetica Neue Light"/>
                <a:sym typeface="Helvetica Neue Light"/>
              </a:endParaRPr>
            </a:p>
          </p:txBody>
        </p:sp>
      </p:grpSp>
      <p:sp>
        <p:nvSpPr>
          <p:cNvPr id="2604" name="Google Shape;2604;p2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8" name="Shape 2608"/>
        <p:cNvGrpSpPr/>
        <p:nvPr/>
      </p:nvGrpSpPr>
      <p:grpSpPr>
        <a:xfrm>
          <a:off x="0" y="0"/>
          <a:ext cx="0" cy="0"/>
          <a:chOff x="0" y="0"/>
          <a:chExt cx="0" cy="0"/>
        </a:xfrm>
      </p:grpSpPr>
      <p:sp>
        <p:nvSpPr>
          <p:cNvPr id="2609" name="Google Shape;2609;p20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Bird’s eye</a:t>
            </a:r>
            <a:endParaRPr/>
          </a:p>
        </p:txBody>
      </p:sp>
      <p:sp>
        <p:nvSpPr>
          <p:cNvPr id="2610" name="Google Shape;2610;p2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sp>
        <p:nvSpPr>
          <p:cNvPr id="2615" name="Google Shape;2615;p2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Feedback types</a:t>
            </a:r>
            <a:endParaRPr/>
          </a:p>
        </p:txBody>
      </p:sp>
      <p:sp>
        <p:nvSpPr>
          <p:cNvPr id="2616" name="Google Shape;2616;p2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Explicit feedback</a:t>
            </a:r>
            <a:endParaRPr b="1"/>
          </a:p>
          <a:p>
            <a:pPr indent="-342900" lvl="0" marL="457200" rtl="0" algn="l">
              <a:spcBef>
                <a:spcPts val="1600"/>
              </a:spcBef>
              <a:spcAft>
                <a:spcPts val="0"/>
              </a:spcAft>
              <a:buSzPts val="1800"/>
              <a:buChar char="●"/>
            </a:pPr>
            <a:r>
              <a:rPr lang="en-GB"/>
              <a:t>5-star scale (e.g., Netflix)</a:t>
            </a:r>
            <a:endParaRPr/>
          </a:p>
          <a:p>
            <a:pPr indent="-342900" lvl="0" marL="457200" rtl="0" algn="l">
              <a:spcBef>
                <a:spcPts val="0"/>
              </a:spcBef>
              <a:spcAft>
                <a:spcPts val="0"/>
              </a:spcAft>
              <a:buSzPts val="1800"/>
              <a:buChar char="●"/>
            </a:pPr>
            <a:r>
              <a:rPr lang="en-GB"/>
              <a:t>0-100 scale (e.g., Yahoo! Music)</a:t>
            </a:r>
            <a:endParaRPr/>
          </a:p>
          <a:p>
            <a:pPr indent="-342900" lvl="0" marL="457200" rtl="0" algn="l">
              <a:spcBef>
                <a:spcPts val="0"/>
              </a:spcBef>
              <a:spcAft>
                <a:spcPts val="0"/>
              </a:spcAft>
              <a:buSzPts val="1800"/>
              <a:buChar char="●"/>
            </a:pPr>
            <a:r>
              <a:rPr lang="en-GB"/>
              <a:t>Binary- thumb up/down</a:t>
            </a:r>
            <a:endParaRPr/>
          </a:p>
          <a:p>
            <a:pPr indent="457200" lvl="0" marL="0" rtl="0" algn="l">
              <a:spcBef>
                <a:spcPts val="0"/>
              </a:spcBef>
              <a:spcAft>
                <a:spcPts val="0"/>
              </a:spcAft>
              <a:buNone/>
            </a:pPr>
            <a:r>
              <a:t/>
            </a:r>
            <a:endParaRPr/>
          </a:p>
          <a:p>
            <a:pPr indent="0" lvl="0" marL="0" rtl="0" algn="l">
              <a:spcBef>
                <a:spcPts val="0"/>
              </a:spcBef>
              <a:spcAft>
                <a:spcPts val="0"/>
              </a:spcAft>
              <a:buNone/>
            </a:pPr>
            <a:r>
              <a:rPr b="1" lang="en-GB"/>
              <a:t>Implicit feedback</a:t>
            </a:r>
            <a:endParaRPr b="1"/>
          </a:p>
          <a:p>
            <a:pPr indent="-342900" lvl="0" marL="457200" rtl="0" algn="l">
              <a:spcBef>
                <a:spcPts val="1600"/>
              </a:spcBef>
              <a:spcAft>
                <a:spcPts val="0"/>
              </a:spcAft>
              <a:buSzPts val="1800"/>
              <a:buChar char="●"/>
            </a:pPr>
            <a:r>
              <a:rPr lang="en-GB"/>
              <a:t>Watching a movie</a:t>
            </a:r>
            <a:endParaRPr/>
          </a:p>
          <a:p>
            <a:pPr indent="-342900" lvl="0" marL="457200" rtl="0" algn="l">
              <a:spcBef>
                <a:spcPts val="0"/>
              </a:spcBef>
              <a:spcAft>
                <a:spcPts val="0"/>
              </a:spcAft>
              <a:buSzPts val="1800"/>
              <a:buChar char="●"/>
            </a:pPr>
            <a:r>
              <a:rPr lang="en-GB"/>
              <a:t>Purchasing an app</a:t>
            </a:r>
            <a:endParaRPr/>
          </a:p>
          <a:p>
            <a:pPr indent="-342900" lvl="0" marL="457200" rtl="0" algn="l">
              <a:spcBef>
                <a:spcPts val="0"/>
              </a:spcBef>
              <a:spcAft>
                <a:spcPts val="0"/>
              </a:spcAft>
              <a:buSzPts val="1800"/>
              <a:buChar char="●"/>
            </a:pPr>
            <a:r>
              <a:rPr lang="en-GB"/>
              <a:t>Clicking on an article</a:t>
            </a:r>
            <a:endParaRPr/>
          </a:p>
          <a:p>
            <a:pPr indent="-342900" lvl="0" marL="457200" rtl="0" algn="l">
              <a:spcBef>
                <a:spcPts val="0"/>
              </a:spcBef>
              <a:spcAft>
                <a:spcPts val="0"/>
              </a:spcAft>
              <a:buSzPts val="1800"/>
              <a:buChar char="●"/>
            </a:pPr>
            <a:r>
              <a:rPr lang="en-GB"/>
              <a:t>Skipping a song (negative?) </a:t>
            </a:r>
            <a:endParaRPr/>
          </a:p>
        </p:txBody>
      </p:sp>
      <p:sp>
        <p:nvSpPr>
          <p:cNvPr id="2617" name="Google Shape;2617;p2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7"/>
          <p:cNvPicPr preferRelativeResize="0"/>
          <p:nvPr/>
        </p:nvPicPr>
        <p:blipFill>
          <a:blip r:embed="rId3">
            <a:alphaModFix/>
          </a:blip>
          <a:stretch>
            <a:fillRect/>
          </a:stretch>
        </p:blipFill>
        <p:spPr>
          <a:xfrm>
            <a:off x="0" y="-4850"/>
            <a:ext cx="9156552" cy="5150550"/>
          </a:xfrm>
          <a:prstGeom prst="rect">
            <a:avLst/>
          </a:prstGeom>
          <a:noFill/>
          <a:ln>
            <a:noFill/>
          </a:ln>
        </p:spPr>
      </p:pic>
      <p:sp>
        <p:nvSpPr>
          <p:cNvPr id="272" name="Google Shape;272;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1" name="Shape 2621"/>
        <p:cNvGrpSpPr/>
        <p:nvPr/>
      </p:nvGrpSpPr>
      <p:grpSpPr>
        <a:xfrm>
          <a:off x="0" y="0"/>
          <a:ext cx="0" cy="0"/>
          <a:chOff x="0" y="0"/>
          <a:chExt cx="0" cy="0"/>
        </a:xfrm>
      </p:grpSpPr>
      <p:sp>
        <p:nvSpPr>
          <p:cNvPr id="2622" name="Google Shape;2622;p2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Issues with explicit signals (1)</a:t>
            </a:r>
            <a:endParaRPr/>
          </a:p>
        </p:txBody>
      </p:sp>
      <p:sp>
        <p:nvSpPr>
          <p:cNvPr id="2623" name="Google Shape;2623;p2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rgbClr val="FFFF00"/>
                </a:highlight>
              </a:rPr>
              <a:t>Explicit signals (usually) do not exist</a:t>
            </a:r>
            <a:endParaRPr b="1">
              <a:highlight>
                <a:srgbClr val="FFFF00"/>
              </a:highlight>
            </a:endParaRPr>
          </a:p>
          <a:p>
            <a:pPr indent="-342900" lvl="0" marL="457200" rtl="0" algn="l">
              <a:spcBef>
                <a:spcPts val="1600"/>
              </a:spcBef>
              <a:spcAft>
                <a:spcPts val="0"/>
              </a:spcAft>
              <a:buSzPts val="1800"/>
              <a:buChar char="●"/>
            </a:pPr>
            <a:r>
              <a:rPr lang="en-GB"/>
              <a:t>Many systems do not have an interface for ratings</a:t>
            </a:r>
            <a:endParaRPr/>
          </a:p>
          <a:p>
            <a:pPr indent="-342900" lvl="0" marL="457200" rtl="0" algn="l">
              <a:spcBef>
                <a:spcPts val="0"/>
              </a:spcBef>
              <a:spcAft>
                <a:spcPts val="0"/>
              </a:spcAft>
              <a:buSzPts val="1800"/>
              <a:buChar char="●"/>
            </a:pPr>
            <a:r>
              <a:rPr lang="en-GB"/>
              <a:t>Even when a rating system is in place, there is often much more implicit feedback than explicit ratings</a:t>
            </a:r>
            <a:endParaRPr/>
          </a:p>
          <a:p>
            <a:pPr indent="-342900" lvl="0" marL="457200" rtl="0" algn="l">
              <a:spcBef>
                <a:spcPts val="0"/>
              </a:spcBef>
              <a:spcAft>
                <a:spcPts val="0"/>
              </a:spcAft>
              <a:buSzPts val="1800"/>
              <a:buChar char="●"/>
            </a:pPr>
            <a:r>
              <a:rPr lang="en-GB"/>
              <a:t>Ratings of the same </a:t>
            </a:r>
            <a:r>
              <a:rPr lang="en-GB"/>
              <a:t>movie</a:t>
            </a:r>
            <a:r>
              <a:rPr lang="en-GB"/>
              <a:t> can change when the order of ratings change</a:t>
            </a:r>
            <a:endParaRPr/>
          </a:p>
          <a:p>
            <a:pPr indent="0" lvl="0" marL="0" rtl="0" algn="l">
              <a:spcBef>
                <a:spcPts val="1600"/>
              </a:spcBef>
              <a:spcAft>
                <a:spcPts val="1600"/>
              </a:spcAft>
              <a:buNone/>
            </a:pPr>
            <a:r>
              <a:t/>
            </a:r>
            <a:endParaRPr/>
          </a:p>
        </p:txBody>
      </p:sp>
      <p:sp>
        <p:nvSpPr>
          <p:cNvPr id="2624" name="Google Shape;2624;p2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8" name="Shape 2628"/>
        <p:cNvGrpSpPr/>
        <p:nvPr/>
      </p:nvGrpSpPr>
      <p:grpSpPr>
        <a:xfrm>
          <a:off x="0" y="0"/>
          <a:ext cx="0" cy="0"/>
          <a:chOff x="0" y="0"/>
          <a:chExt cx="0" cy="0"/>
        </a:xfrm>
      </p:grpSpPr>
      <p:sp>
        <p:nvSpPr>
          <p:cNvPr id="2629" name="Google Shape;2629;p2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Issues with explicit signals (2)</a:t>
            </a:r>
            <a:endParaRPr/>
          </a:p>
        </p:txBody>
      </p:sp>
      <p:sp>
        <p:nvSpPr>
          <p:cNvPr id="2630" name="Google Shape;2630;p2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rgbClr val="FFFF00"/>
                </a:highlight>
              </a:rPr>
              <a:t>Missing not at random!</a:t>
            </a:r>
            <a:endParaRPr b="1">
              <a:highlight>
                <a:srgbClr val="FFFF00"/>
              </a:highlight>
            </a:endParaRPr>
          </a:p>
          <a:p>
            <a:pPr indent="-342900" lvl="0" marL="457200" rtl="0" algn="l">
              <a:spcBef>
                <a:spcPts val="1600"/>
              </a:spcBef>
              <a:spcAft>
                <a:spcPts val="0"/>
              </a:spcAft>
              <a:buSzPts val="1800"/>
              <a:buChar char="●"/>
            </a:pPr>
            <a:r>
              <a:rPr lang="en-GB"/>
              <a:t>People</a:t>
            </a:r>
            <a:r>
              <a:rPr lang="en-GB"/>
              <a:t> rate what they watched</a:t>
            </a:r>
            <a:endParaRPr/>
          </a:p>
          <a:p>
            <a:pPr indent="-342900" lvl="0" marL="457200" rtl="0" algn="l">
              <a:spcBef>
                <a:spcPts val="0"/>
              </a:spcBef>
              <a:spcAft>
                <a:spcPts val="0"/>
              </a:spcAft>
              <a:buSzPts val="1800"/>
              <a:buChar char="●"/>
            </a:pPr>
            <a:r>
              <a:rPr lang="en-GB"/>
              <a:t>If it’s not in your “taste” you will not care to rate it</a:t>
            </a:r>
            <a:endParaRPr/>
          </a:p>
          <a:p>
            <a:pPr indent="-342900" lvl="0" marL="457200" rtl="0" algn="l">
              <a:spcBef>
                <a:spcPts val="0"/>
              </a:spcBef>
              <a:spcAft>
                <a:spcPts val="0"/>
              </a:spcAft>
              <a:buSzPts val="1800"/>
              <a:buChar char="●"/>
            </a:pPr>
            <a:r>
              <a:rPr lang="en-GB"/>
              <a:t>Negative values are still a positive indication (because the fact that you watched a movie is a </a:t>
            </a:r>
            <a:r>
              <a:rPr lang="en-GB"/>
              <a:t>positive</a:t>
            </a:r>
            <a:r>
              <a:rPr lang="en-GB"/>
              <a:t> indication even if you gave it a low rating)</a:t>
            </a:r>
            <a:endParaRPr/>
          </a:p>
          <a:p>
            <a:pPr indent="-342900" lvl="0" marL="457200" rtl="0" algn="l">
              <a:lnSpc>
                <a:spcPct val="80000"/>
              </a:lnSpc>
              <a:spcBef>
                <a:spcPts val="400"/>
              </a:spcBef>
              <a:spcAft>
                <a:spcPts val="0"/>
              </a:spcAft>
              <a:buSzPts val="1800"/>
              <a:buChar char="●"/>
            </a:pPr>
            <a:r>
              <a:rPr lang="en-GB"/>
              <a:t>See </a:t>
            </a:r>
            <a:r>
              <a:rPr lang="en-GB" u="sng">
                <a:solidFill>
                  <a:schemeClr val="accent5"/>
                </a:solidFill>
                <a:hlinkClick r:id="rId3">
                  <a:extLst>
                    <a:ext uri="{A12FA001-AC4F-418D-AE19-62706E023703}">
                      <ahyp:hlinkClr val="tx"/>
                    </a:ext>
                  </a:extLst>
                </a:hlinkClick>
              </a:rPr>
              <a:t>Benjamin Marlin</a:t>
            </a:r>
            <a:r>
              <a:rPr lang="en-GB"/>
              <a:t> et al., </a:t>
            </a:r>
            <a:r>
              <a:rPr lang="en-GB" u="sng">
                <a:solidFill>
                  <a:schemeClr val="accent5"/>
                </a:solidFill>
                <a:hlinkClick r:id="rId4">
                  <a:extLst>
                    <a:ext uri="{A12FA001-AC4F-418D-AE19-62706E023703}">
                      <ahyp:hlinkClr val="tx"/>
                    </a:ext>
                  </a:extLst>
                </a:hlinkClick>
              </a:rPr>
              <a:t>Collaborative Filtering and the Missing at Random Assumption</a:t>
            </a:r>
            <a:endParaRPr/>
          </a:p>
        </p:txBody>
      </p:sp>
      <p:sp>
        <p:nvSpPr>
          <p:cNvPr id="2631" name="Google Shape;2631;p2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sp>
        <p:nvSpPr>
          <p:cNvPr id="2636" name="Google Shape;2636;p2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Issues with explicit signals (3)</a:t>
            </a:r>
            <a:endParaRPr/>
          </a:p>
        </p:txBody>
      </p:sp>
      <p:sp>
        <p:nvSpPr>
          <p:cNvPr id="2637" name="Google Shape;2637;p2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rgbClr val="FFFF00"/>
                </a:highlight>
              </a:rPr>
              <a:t>Context matters</a:t>
            </a:r>
            <a:r>
              <a:rPr lang="en-GB"/>
              <a:t> </a:t>
            </a:r>
            <a:endParaRPr/>
          </a:p>
          <a:p>
            <a:pPr indent="-342900" lvl="0" marL="457200" rtl="0" algn="l">
              <a:lnSpc>
                <a:spcPct val="80000"/>
              </a:lnSpc>
              <a:spcBef>
                <a:spcPts val="1600"/>
              </a:spcBef>
              <a:spcAft>
                <a:spcPts val="0"/>
              </a:spcAft>
              <a:buSzPts val="1800"/>
              <a:buChar char="●"/>
            </a:pPr>
            <a:r>
              <a:rPr lang="en-GB" sz="1800"/>
              <a:t>Ratings of the same movies change when the order of the ratings change</a:t>
            </a:r>
            <a:endParaRPr sz="1800"/>
          </a:p>
          <a:p>
            <a:pPr indent="0" lvl="0" marL="457200" rtl="0" algn="l">
              <a:lnSpc>
                <a:spcPct val="80000"/>
              </a:lnSpc>
              <a:spcBef>
                <a:spcPts val="400"/>
              </a:spcBef>
              <a:spcAft>
                <a:spcPts val="0"/>
              </a:spcAft>
              <a:buNone/>
            </a:pPr>
            <a:r>
              <a:rPr lang="en-GB" sz="1800">
                <a:solidFill>
                  <a:srgbClr val="B7B7B7"/>
                </a:solidFill>
              </a:rPr>
              <a:t>For example, if the first movie is great, the entire session might be rated lower than if the first movie is terrible</a:t>
            </a:r>
            <a:endParaRPr sz="1800">
              <a:solidFill>
                <a:srgbClr val="B7B7B7"/>
              </a:solidFill>
            </a:endParaRPr>
          </a:p>
          <a:p>
            <a:pPr indent="0" lvl="0" marL="0" rtl="0" algn="l">
              <a:lnSpc>
                <a:spcPct val="80000"/>
              </a:lnSpc>
              <a:spcBef>
                <a:spcPts val="400"/>
              </a:spcBef>
              <a:spcAft>
                <a:spcPts val="0"/>
              </a:spcAft>
              <a:buNone/>
            </a:pPr>
            <a:r>
              <a:t/>
            </a:r>
            <a:endParaRPr>
              <a:solidFill>
                <a:srgbClr val="B7B7B7"/>
              </a:solidFill>
            </a:endParaRPr>
          </a:p>
          <a:p>
            <a:pPr indent="-342900" lvl="0" marL="457200" rtl="0" algn="l">
              <a:lnSpc>
                <a:spcPct val="80000"/>
              </a:lnSpc>
              <a:spcBef>
                <a:spcPts val="400"/>
              </a:spcBef>
              <a:spcAft>
                <a:spcPts val="0"/>
              </a:spcAft>
              <a:buSzPts val="1800"/>
              <a:buChar char="●"/>
            </a:pPr>
            <a:r>
              <a:rPr lang="en-GB" sz="1800"/>
              <a:t>Users change their perspectives after some time</a:t>
            </a:r>
            <a:endParaRPr sz="1800"/>
          </a:p>
          <a:p>
            <a:pPr indent="457200" lvl="0" marL="0" rtl="0" algn="l">
              <a:lnSpc>
                <a:spcPct val="80000"/>
              </a:lnSpc>
              <a:spcBef>
                <a:spcPts val="400"/>
              </a:spcBef>
              <a:spcAft>
                <a:spcPts val="0"/>
              </a:spcAft>
              <a:buNone/>
            </a:pPr>
            <a:r>
              <a:rPr lang="en-GB" sz="1800">
                <a:solidFill>
                  <a:srgbClr val="B7B7B7"/>
                </a:solidFill>
              </a:rPr>
              <a:t>For example, movie reviews and perception influence user ratings</a:t>
            </a:r>
            <a:endParaRPr sz="1800">
              <a:solidFill>
                <a:srgbClr val="B7B7B7"/>
              </a:solidFill>
            </a:endParaRPr>
          </a:p>
          <a:p>
            <a:pPr indent="0" lvl="0" marL="457200" rtl="0" algn="l">
              <a:lnSpc>
                <a:spcPct val="80000"/>
              </a:lnSpc>
              <a:spcBef>
                <a:spcPts val="400"/>
              </a:spcBef>
              <a:spcAft>
                <a:spcPts val="0"/>
              </a:spcAft>
              <a:buNone/>
            </a:pPr>
            <a:r>
              <a:rPr lang="en-GB" sz="1800">
                <a:solidFill>
                  <a:srgbClr val="B7B7B7"/>
                </a:solidFill>
              </a:rPr>
              <a:t>A bias can occur between users who rated immediately after watching when the movie was released and users who rate long after watching a movie</a:t>
            </a:r>
            <a:endParaRPr>
              <a:solidFill>
                <a:srgbClr val="B7B7B7"/>
              </a:solidFill>
            </a:endParaRPr>
          </a:p>
        </p:txBody>
      </p:sp>
      <p:sp>
        <p:nvSpPr>
          <p:cNvPr id="2638" name="Google Shape;2638;p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2" name="Shape 2642"/>
        <p:cNvGrpSpPr/>
        <p:nvPr/>
      </p:nvGrpSpPr>
      <p:grpSpPr>
        <a:xfrm>
          <a:off x="0" y="0"/>
          <a:ext cx="0" cy="0"/>
          <a:chOff x="0" y="0"/>
          <a:chExt cx="0" cy="0"/>
        </a:xfrm>
      </p:grpSpPr>
      <p:sp>
        <p:nvSpPr>
          <p:cNvPr id="2643" name="Google Shape;2643;p2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Issues with explicit signals (4)</a:t>
            </a:r>
            <a:endParaRPr/>
          </a:p>
        </p:txBody>
      </p:sp>
      <p:sp>
        <p:nvSpPr>
          <p:cNvPr id="2644" name="Google Shape;2644;p2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80000"/>
              </a:lnSpc>
              <a:spcBef>
                <a:spcPts val="800"/>
              </a:spcBef>
              <a:spcAft>
                <a:spcPts val="0"/>
              </a:spcAft>
              <a:buNone/>
            </a:pPr>
            <a:r>
              <a:rPr b="1" lang="en-GB">
                <a:highlight>
                  <a:srgbClr val="FFFF00"/>
                </a:highlight>
              </a:rPr>
              <a:t>Much of the signal is “hidden” in biases</a:t>
            </a:r>
            <a:endParaRPr b="1">
              <a:highlight>
                <a:srgbClr val="FFFF00"/>
              </a:highlight>
            </a:endParaRPr>
          </a:p>
          <a:p>
            <a:pPr indent="0" lvl="0" marL="0" rtl="0" algn="l">
              <a:lnSpc>
                <a:spcPct val="80000"/>
              </a:lnSpc>
              <a:spcBef>
                <a:spcPts val="400"/>
              </a:spcBef>
              <a:spcAft>
                <a:spcPts val="0"/>
              </a:spcAft>
              <a:buNone/>
            </a:pPr>
            <a:r>
              <a:t/>
            </a:r>
            <a:endParaRPr/>
          </a:p>
          <a:p>
            <a:pPr indent="0" lvl="0" marL="0" rtl="0" algn="l">
              <a:lnSpc>
                <a:spcPct val="80000"/>
              </a:lnSpc>
              <a:spcBef>
                <a:spcPts val="400"/>
              </a:spcBef>
              <a:spcAft>
                <a:spcPts val="0"/>
              </a:spcAft>
              <a:buNone/>
            </a:pPr>
            <a:r>
              <a:rPr lang="en-GB" sz="1800"/>
              <a:t>For example in the Netflix dataset as well as in Yahoo! Music there is more signal in modeling user and item biases than in the actual user-item personalization signal</a:t>
            </a:r>
            <a:endParaRPr sz="1800"/>
          </a:p>
        </p:txBody>
      </p:sp>
      <p:sp>
        <p:nvSpPr>
          <p:cNvPr id="2645" name="Google Shape;2645;p2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9" name="Shape 2649"/>
        <p:cNvGrpSpPr/>
        <p:nvPr/>
      </p:nvGrpSpPr>
      <p:grpSpPr>
        <a:xfrm>
          <a:off x="0" y="0"/>
          <a:ext cx="0" cy="0"/>
          <a:chOff x="0" y="0"/>
          <a:chExt cx="0" cy="0"/>
        </a:xfrm>
      </p:grpSpPr>
      <p:sp>
        <p:nvSpPr>
          <p:cNvPr id="2650" name="Google Shape;2650;p2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R</a:t>
            </a:r>
            <a:r>
              <a:rPr baseline="30000" lang="en-GB"/>
              <a:t>2</a:t>
            </a:r>
            <a:r>
              <a:rPr lang="en-GB"/>
              <a:t> in explicit RMSE-based collaborative filtering datasets</a:t>
            </a:r>
            <a:endParaRPr/>
          </a:p>
        </p:txBody>
      </p:sp>
      <p:sp>
        <p:nvSpPr>
          <p:cNvPr id="2651" name="Google Shape;2651;p213"/>
          <p:cNvSpPr txBox="1"/>
          <p:nvPr>
            <p:ph idx="1" type="body"/>
          </p:nvPr>
        </p:nvSpPr>
        <p:spPr>
          <a:xfrm>
            <a:off x="311700" y="1560400"/>
            <a:ext cx="8520600" cy="3008400"/>
          </a:xfrm>
          <a:prstGeom prst="rect">
            <a:avLst/>
          </a:prstGeom>
          <a:solidFill>
            <a:srgbClr val="FCE5CD"/>
          </a:solidFill>
        </p:spPr>
        <p:txBody>
          <a:bodyPr anchorCtr="0" anchor="t" bIns="91425" lIns="91425" spcFirstLastPara="1" rIns="91425" wrap="square" tIns="91425">
            <a:noAutofit/>
          </a:bodyPr>
          <a:lstStyle/>
          <a:p>
            <a:pPr indent="0" lvl="0" marL="0" rtl="0" algn="l">
              <a:spcBef>
                <a:spcPts val="0"/>
              </a:spcBef>
              <a:spcAft>
                <a:spcPts val="0"/>
              </a:spcAft>
              <a:buNone/>
            </a:pPr>
            <a:r>
              <a:rPr i="1" lang="en-GB"/>
              <a:t>R</a:t>
            </a:r>
            <a:r>
              <a:rPr baseline="30000" lang="en-GB"/>
              <a:t>2</a:t>
            </a:r>
            <a:r>
              <a:rPr lang="en-GB"/>
              <a:t> coefficient of determination</a:t>
            </a:r>
            <a:endParaRPr/>
          </a:p>
          <a:p>
            <a:pPr indent="0" lvl="0" marL="0" rtl="0" algn="l">
              <a:spcBef>
                <a:spcPts val="1600"/>
              </a:spcBef>
              <a:spcAft>
                <a:spcPts val="0"/>
              </a:spcAft>
              <a:buNone/>
            </a:pPr>
            <a:r>
              <a:rPr lang="en-GB"/>
              <a:t>One minus the ratio of the model’s MSE to the total variance in the dataset</a:t>
            </a:r>
            <a:endParaRPr/>
          </a:p>
          <a:p>
            <a:pPr indent="0" lvl="0" marL="0" rtl="0" algn="l">
              <a:spcBef>
                <a:spcPts val="1600"/>
              </a:spcBef>
              <a:spcAft>
                <a:spcPts val="0"/>
              </a:spcAft>
              <a:buNone/>
            </a:pPr>
            <a:r>
              <a:rPr b="1" i="1" lang="en-GB">
                <a:solidFill>
                  <a:srgbClr val="0000FF"/>
                </a:solidFill>
              </a:rPr>
              <a:t>R</a:t>
            </a:r>
            <a:r>
              <a:rPr b="1" baseline="30000" lang="en-GB">
                <a:solidFill>
                  <a:srgbClr val="0000FF"/>
                </a:solidFill>
              </a:rPr>
              <a:t>2</a:t>
            </a:r>
            <a:r>
              <a:rPr b="1" lang="en-GB">
                <a:solidFill>
                  <a:srgbClr val="0000FF"/>
                </a:solidFill>
              </a:rPr>
              <a:t> = 1 - MSE / Var</a:t>
            </a:r>
            <a:endParaRPr b="1">
              <a:solidFill>
                <a:srgbClr val="0000FF"/>
              </a:solidFill>
            </a:endParaRPr>
          </a:p>
          <a:p>
            <a:pPr indent="0" lvl="0" marL="0" rtl="0" algn="l">
              <a:spcBef>
                <a:spcPts val="1600"/>
              </a:spcBef>
              <a:spcAft>
                <a:spcPts val="0"/>
              </a:spcAft>
              <a:buNone/>
            </a:pPr>
            <a:r>
              <a:rPr lang="en-GB"/>
              <a:t>A simple model that predicts the mean rating value achieves </a:t>
            </a:r>
            <a:r>
              <a:rPr i="1" lang="en-GB"/>
              <a:t>R</a:t>
            </a:r>
            <a:r>
              <a:rPr baseline="30000" lang="en-GB"/>
              <a:t>2</a:t>
            </a:r>
            <a:r>
              <a:rPr lang="en-GB"/>
              <a:t> = 0</a:t>
            </a:r>
            <a:endParaRPr/>
          </a:p>
          <a:p>
            <a:pPr indent="0" lvl="0" marL="0" rtl="0" algn="l">
              <a:spcBef>
                <a:spcPts val="1600"/>
              </a:spcBef>
              <a:spcAft>
                <a:spcPts val="0"/>
              </a:spcAft>
              <a:buNone/>
            </a:pPr>
            <a:r>
              <a:rPr lang="en-GB"/>
              <a:t>Positive values indicate an improvement over the mean baseline</a:t>
            </a:r>
            <a:endParaRPr/>
          </a:p>
          <a:p>
            <a:pPr indent="0" lvl="0" marL="0" rtl="0" algn="l">
              <a:spcBef>
                <a:spcPts val="1600"/>
              </a:spcBef>
              <a:spcAft>
                <a:spcPts val="1600"/>
              </a:spcAft>
              <a:buNone/>
            </a:pPr>
            <a:r>
              <a:rPr lang="en-GB"/>
              <a:t>Negative values indicate that the model is “garbage”</a:t>
            </a:r>
            <a:endParaRPr/>
          </a:p>
        </p:txBody>
      </p:sp>
      <p:sp>
        <p:nvSpPr>
          <p:cNvPr id="2652" name="Google Shape;2652;p2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sp>
        <p:nvSpPr>
          <p:cNvPr id="2657" name="Google Shape;2657;p2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a:t>R</a:t>
            </a:r>
            <a:r>
              <a:rPr baseline="30000" lang="en-GB"/>
              <a:t>2</a:t>
            </a:r>
            <a:r>
              <a:rPr lang="en-GB"/>
              <a:t> in explicit RMSE-based CF datasets</a:t>
            </a:r>
            <a:endParaRPr/>
          </a:p>
        </p:txBody>
      </p:sp>
      <p:sp>
        <p:nvSpPr>
          <p:cNvPr id="2658" name="Google Shape;2658;p214"/>
          <p:cNvSpPr txBox="1"/>
          <p:nvPr>
            <p:ph idx="1" type="body"/>
          </p:nvPr>
        </p:nvSpPr>
        <p:spPr>
          <a:xfrm>
            <a:off x="311700" y="1331800"/>
            <a:ext cx="8520600" cy="3008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GB" sz="1600">
                <a:highlight>
                  <a:srgbClr val="FFFF00"/>
                </a:highlight>
              </a:rPr>
              <a:t>Biases are the main factor in </a:t>
            </a:r>
            <a:r>
              <a:rPr b="1" lang="en-GB" sz="1600">
                <a:highlight>
                  <a:srgbClr val="FFFF00"/>
                </a:highlight>
              </a:rPr>
              <a:t>explaining a user’s rating. No personalization gets you far!</a:t>
            </a:r>
            <a:r>
              <a:rPr i="1" lang="en-GB" sz="1600"/>
              <a:t> </a:t>
            </a:r>
            <a:endParaRPr sz="1600"/>
          </a:p>
          <a:p>
            <a:pPr indent="0" lvl="0" marL="0" rtl="0" algn="l">
              <a:spcBef>
                <a:spcPts val="1600"/>
              </a:spcBef>
              <a:spcAft>
                <a:spcPts val="0"/>
              </a:spcAft>
              <a:buNone/>
            </a:pPr>
            <a:r>
              <a:rPr lang="en-GB" sz="1600"/>
              <a:t>Netflix Prize:</a:t>
            </a:r>
            <a:endParaRPr sz="1600"/>
          </a:p>
          <a:p>
            <a:pPr indent="457200" lvl="0" marL="457200" rtl="0" algn="l">
              <a:spcBef>
                <a:spcPts val="0"/>
              </a:spcBef>
              <a:spcAft>
                <a:spcPts val="0"/>
              </a:spcAft>
              <a:buNone/>
            </a:pPr>
            <a:r>
              <a:rPr lang="en-GB" sz="1600"/>
              <a:t>total variance: 1.276</a:t>
            </a:r>
            <a:endParaRPr sz="1600"/>
          </a:p>
          <a:p>
            <a:pPr indent="0" lvl="0" marL="0" rtl="0" algn="l">
              <a:spcBef>
                <a:spcPts val="0"/>
              </a:spcBef>
              <a:spcAft>
                <a:spcPts val="0"/>
              </a:spcAft>
              <a:buNone/>
            </a:pPr>
            <a:r>
              <a:rPr lang="en-GB" sz="1600"/>
              <a:t>		winning model: 0.73 (RMSE of 0.85)</a:t>
            </a:r>
            <a:endParaRPr sz="1600"/>
          </a:p>
          <a:p>
            <a:pPr indent="457200" lvl="0" marL="457200" rtl="0" algn="l">
              <a:spcBef>
                <a:spcPts val="0"/>
              </a:spcBef>
              <a:spcAft>
                <a:spcPts val="0"/>
              </a:spcAft>
              <a:buClr>
                <a:schemeClr val="dk1"/>
              </a:buClr>
              <a:buSzPts val="1100"/>
              <a:buFont typeface="Arial"/>
              <a:buNone/>
            </a:pPr>
            <a:r>
              <a:rPr i="1" lang="en-GB" sz="1600"/>
              <a:t>R</a:t>
            </a:r>
            <a:r>
              <a:rPr baseline="30000" lang="en-GB" sz="1600"/>
              <a:t>2</a:t>
            </a:r>
            <a:r>
              <a:rPr lang="en-GB" sz="1600"/>
              <a:t> = 0.43 of which 0.33 are attributed to biases alone</a:t>
            </a:r>
            <a:endParaRPr sz="1600"/>
          </a:p>
          <a:p>
            <a:pPr indent="0" lvl="0" marL="0" rtl="0" algn="l">
              <a:spcBef>
                <a:spcPts val="1600"/>
              </a:spcBef>
              <a:spcAft>
                <a:spcPts val="0"/>
              </a:spcAft>
              <a:buNone/>
            </a:pPr>
            <a:r>
              <a:rPr lang="en-GB" sz="1600"/>
              <a:t>Yahoo! Music (for KDD Cup ’11):</a:t>
            </a:r>
            <a:endParaRPr sz="1600"/>
          </a:p>
          <a:p>
            <a:pPr indent="0" lvl="0" marL="0" rtl="0" algn="l">
              <a:spcBef>
                <a:spcPts val="0"/>
              </a:spcBef>
              <a:spcAft>
                <a:spcPts val="0"/>
              </a:spcAft>
              <a:buNone/>
            </a:pPr>
            <a:r>
              <a:rPr lang="en-GB" sz="1600"/>
              <a:t>		total variance: 1084.5</a:t>
            </a:r>
            <a:endParaRPr sz="1600"/>
          </a:p>
          <a:p>
            <a:pPr indent="0" lvl="0" marL="0" rtl="0" algn="l">
              <a:spcBef>
                <a:spcPts val="0"/>
              </a:spcBef>
              <a:spcAft>
                <a:spcPts val="0"/>
              </a:spcAft>
              <a:buNone/>
            </a:pPr>
            <a:r>
              <a:rPr lang="en-GB" sz="1600"/>
              <a:t>		final model: 510.3 (RMSE of 22.59)</a:t>
            </a:r>
            <a:endParaRPr sz="1600"/>
          </a:p>
          <a:p>
            <a:pPr indent="457200" lvl="0" marL="457200" rtl="0" algn="l">
              <a:spcBef>
                <a:spcPts val="0"/>
              </a:spcBef>
              <a:spcAft>
                <a:spcPts val="0"/>
              </a:spcAft>
              <a:buClr>
                <a:schemeClr val="dk1"/>
              </a:buClr>
              <a:buSzPts val="1100"/>
              <a:buFont typeface="Arial"/>
              <a:buNone/>
            </a:pPr>
            <a:r>
              <a:rPr i="1" lang="en-GB" sz="1600"/>
              <a:t>R</a:t>
            </a:r>
            <a:r>
              <a:rPr baseline="30000" lang="en-GB" sz="1600"/>
              <a:t>2</a:t>
            </a:r>
            <a:r>
              <a:rPr lang="en-GB" sz="1600"/>
              <a:t> = 0.53 of which 0.41 are attributed to biases alone</a:t>
            </a:r>
            <a:endParaRPr sz="1600"/>
          </a:p>
          <a:p>
            <a:pPr indent="0" lvl="0" marL="0" rtl="0" algn="l">
              <a:spcBef>
                <a:spcPts val="1600"/>
              </a:spcBef>
              <a:spcAft>
                <a:spcPts val="1600"/>
              </a:spcAft>
              <a:buNone/>
            </a:pPr>
            <a:r>
              <a:t/>
            </a:r>
            <a:endParaRPr sz="1600"/>
          </a:p>
        </p:txBody>
      </p:sp>
      <p:sp>
        <p:nvSpPr>
          <p:cNvPr id="2659" name="Google Shape;2659;p214"/>
          <p:cNvSpPr txBox="1"/>
          <p:nvPr/>
        </p:nvSpPr>
        <p:spPr>
          <a:xfrm>
            <a:off x="432175" y="4644375"/>
            <a:ext cx="71385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1100">
                <a:solidFill>
                  <a:srgbClr val="B7B7B7"/>
                </a:solidFill>
                <a:latin typeface="Calibri"/>
                <a:ea typeface="Calibri"/>
                <a:cs typeface="Calibri"/>
                <a:sym typeface="Calibri"/>
              </a:rPr>
              <a:t>Yahoo! Music Recommendations: Modeling Music Ratings with Temporal Dynamics and Taxonomy</a:t>
            </a:r>
            <a:br>
              <a:rPr lang="en-GB" sz="1100">
                <a:solidFill>
                  <a:srgbClr val="B7B7B7"/>
                </a:solidFill>
                <a:latin typeface="Calibri"/>
                <a:ea typeface="Calibri"/>
                <a:cs typeface="Calibri"/>
                <a:sym typeface="Calibri"/>
              </a:rPr>
            </a:br>
            <a:r>
              <a:rPr lang="en-GB" sz="1100">
                <a:solidFill>
                  <a:srgbClr val="B7B7B7"/>
                </a:solidFill>
                <a:latin typeface="Calibri"/>
                <a:ea typeface="Calibri"/>
                <a:cs typeface="Calibri"/>
                <a:sym typeface="Calibri"/>
              </a:rPr>
              <a:t>Gideon Dror, Noam Koenigstein and Yehuda Koren</a:t>
            </a:r>
            <a:endParaRPr sz="1100">
              <a:solidFill>
                <a:srgbClr val="B7B7B7"/>
              </a:solidFill>
            </a:endParaRPr>
          </a:p>
        </p:txBody>
      </p:sp>
      <p:sp>
        <p:nvSpPr>
          <p:cNvPr id="2660" name="Google Shape;2660;p2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4" name="Shape 2664"/>
        <p:cNvGrpSpPr/>
        <p:nvPr/>
      </p:nvGrpSpPr>
      <p:grpSpPr>
        <a:xfrm>
          <a:off x="0" y="0"/>
          <a:ext cx="0" cy="0"/>
          <a:chOff x="0" y="0"/>
          <a:chExt cx="0" cy="0"/>
        </a:xfrm>
      </p:grpSpPr>
      <p:sp>
        <p:nvSpPr>
          <p:cNvPr id="2665" name="Google Shape;2665;p2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Issues with implicit feedback signals (1)</a:t>
            </a:r>
            <a:endParaRPr/>
          </a:p>
        </p:txBody>
      </p:sp>
      <p:sp>
        <p:nvSpPr>
          <p:cNvPr id="2666" name="Google Shape;2666;p2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rgbClr val="FFFF00"/>
                </a:highlight>
              </a:rPr>
              <a:t>No negative feedback is available </a:t>
            </a:r>
            <a:r>
              <a:rPr b="1" lang="en-GB">
                <a:highlight>
                  <a:srgbClr val="FFFF00"/>
                </a:highlight>
              </a:rPr>
              <a:t>implicitly</a:t>
            </a:r>
            <a:endParaRPr b="1">
              <a:highlight>
                <a:srgbClr val="FFFF00"/>
              </a:highlight>
            </a:endParaRPr>
          </a:p>
          <a:p>
            <a:pPr indent="-342900" lvl="0" marL="457200" rtl="0" algn="l">
              <a:spcBef>
                <a:spcPts val="1600"/>
              </a:spcBef>
              <a:spcAft>
                <a:spcPts val="0"/>
              </a:spcAft>
              <a:buSzPts val="1800"/>
              <a:buChar char="●"/>
            </a:pPr>
            <a:r>
              <a:rPr lang="en-GB"/>
              <a:t>Most of the implicit feedback is positive</a:t>
            </a:r>
            <a:endParaRPr/>
          </a:p>
          <a:p>
            <a:pPr indent="0" lvl="0" marL="457200" rtl="0" algn="l">
              <a:spcBef>
                <a:spcPts val="0"/>
              </a:spcBef>
              <a:spcAft>
                <a:spcPts val="0"/>
              </a:spcAft>
              <a:buNone/>
            </a:pPr>
            <a:r>
              <a:rPr lang="en-GB">
                <a:solidFill>
                  <a:srgbClr val="B7B7B7"/>
                </a:solidFill>
              </a:rPr>
              <a:t>For example, if a user didn’t watch a movie it doesn’t mean she didn’t like it</a:t>
            </a:r>
            <a:endParaRPr>
              <a:solidFill>
                <a:srgbClr val="B7B7B7"/>
              </a:solidFill>
            </a:endParaRPr>
          </a:p>
          <a:p>
            <a:pPr indent="0" lvl="0" marL="457200" rtl="0" algn="l">
              <a:spcBef>
                <a:spcPts val="0"/>
              </a:spcBef>
              <a:spcAft>
                <a:spcPts val="0"/>
              </a:spcAft>
              <a:buNone/>
            </a:pPr>
            <a:r>
              <a:rPr lang="en-GB"/>
              <a:t>It’s a one-class problem, not a binary classification problem</a:t>
            </a:r>
            <a:endParaRPr/>
          </a:p>
          <a:p>
            <a:pPr indent="0" lvl="0" marL="0" rtl="0" algn="l">
              <a:spcBef>
                <a:spcPts val="1600"/>
              </a:spcBef>
              <a:spcAft>
                <a:spcPts val="1600"/>
              </a:spcAft>
              <a:buNone/>
            </a:pPr>
            <a:r>
              <a:rPr b="1" lang="en-GB">
                <a:highlight>
                  <a:srgbClr val="FFFF00"/>
                </a:highlight>
              </a:rPr>
              <a:t>Sometimes implicit signals are cumulative</a:t>
            </a:r>
            <a:r>
              <a:rPr lang="en-GB"/>
              <a:t> (listening to a song multiple times) but unlike ratings, there is no scale and no maximum value</a:t>
            </a:r>
            <a:endParaRPr/>
          </a:p>
        </p:txBody>
      </p:sp>
      <p:sp>
        <p:nvSpPr>
          <p:cNvPr id="2667" name="Google Shape;2667;p2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1" name="Shape 2671"/>
        <p:cNvGrpSpPr/>
        <p:nvPr/>
      </p:nvGrpSpPr>
      <p:grpSpPr>
        <a:xfrm>
          <a:off x="0" y="0"/>
          <a:ext cx="0" cy="0"/>
          <a:chOff x="0" y="0"/>
          <a:chExt cx="0" cy="0"/>
        </a:xfrm>
      </p:grpSpPr>
      <p:sp>
        <p:nvSpPr>
          <p:cNvPr id="2672" name="Google Shape;2672;p2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Issues with implicit feedback signals (2)</a:t>
            </a:r>
            <a:endParaRPr/>
          </a:p>
        </p:txBody>
      </p:sp>
      <p:sp>
        <p:nvSpPr>
          <p:cNvPr id="2673" name="Google Shape;2673;p2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highlight>
                  <a:srgbClr val="FFFF00"/>
                </a:highlight>
              </a:rPr>
              <a:t>Implicit feedback is more noisy</a:t>
            </a:r>
            <a:endParaRPr b="1">
              <a:highlight>
                <a:srgbClr val="FFFF00"/>
              </a:highlight>
            </a:endParaRPr>
          </a:p>
          <a:p>
            <a:pPr indent="-342900" lvl="0" marL="457200" rtl="0" algn="l">
              <a:spcBef>
                <a:spcPts val="1600"/>
              </a:spcBef>
              <a:spcAft>
                <a:spcPts val="0"/>
              </a:spcAft>
              <a:buSzPts val="1800"/>
              <a:buChar char="●"/>
            </a:pPr>
            <a:r>
              <a:rPr lang="en-GB"/>
              <a:t>Sometimes, people purchase things purely because they are on sale</a:t>
            </a:r>
            <a:endParaRPr/>
          </a:p>
          <a:p>
            <a:pPr indent="-342900" lvl="0" marL="457200" rtl="0" algn="l">
              <a:spcBef>
                <a:spcPts val="0"/>
              </a:spcBef>
              <a:spcAft>
                <a:spcPts val="0"/>
              </a:spcAft>
              <a:buSzPts val="1800"/>
              <a:buChar char="●"/>
            </a:pPr>
            <a:r>
              <a:rPr lang="en-GB"/>
              <a:t>One one platform, people consume content that’s not available on another platform, hence making them appear more similar</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GB">
                <a:highlight>
                  <a:srgbClr val="FFFF00"/>
                </a:highlight>
              </a:rPr>
              <a:t>Evaluation is less straightforward</a:t>
            </a:r>
            <a:endParaRPr/>
          </a:p>
        </p:txBody>
      </p:sp>
      <p:sp>
        <p:nvSpPr>
          <p:cNvPr id="2674" name="Google Shape;2674;p2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9" name="Shape 2679"/>
        <p:cNvGrpSpPr/>
        <p:nvPr/>
      </p:nvGrpSpPr>
      <p:grpSpPr>
        <a:xfrm>
          <a:off x="0" y="0"/>
          <a:ext cx="0" cy="0"/>
          <a:chOff x="0" y="0"/>
          <a:chExt cx="0" cy="0"/>
        </a:xfrm>
      </p:grpSpPr>
      <p:graphicFrame>
        <p:nvGraphicFramePr>
          <p:cNvPr id="2680" name="Google Shape;2680;p217"/>
          <p:cNvGraphicFramePr/>
          <p:nvPr/>
        </p:nvGraphicFramePr>
        <p:xfrm>
          <a:off x="308890" y="1321447"/>
          <a:ext cx="3000000" cy="3000000"/>
        </p:xfrm>
        <a:graphic>
          <a:graphicData uri="http://schemas.openxmlformats.org/drawingml/2006/table">
            <a:tbl>
              <a:tblPr bandRow="1" firstRow="1">
                <a:noFill/>
                <a:tableStyleId>{ADC2ECB1-3526-4A3A-A3BC-0898A1E6B55B}</a:tableStyleId>
              </a:tblPr>
              <a:tblGrid>
                <a:gridCol w="4330425"/>
                <a:gridCol w="4330425"/>
              </a:tblGrid>
              <a:tr h="278150">
                <a:tc>
                  <a:txBody>
                    <a:bodyPr/>
                    <a:lstStyle/>
                    <a:p>
                      <a:pPr indent="0" lvl="0" marL="0" marR="0" rtl="0" algn="ctr">
                        <a:spcBef>
                          <a:spcPts val="0"/>
                        </a:spcBef>
                        <a:spcAft>
                          <a:spcPts val="0"/>
                        </a:spcAft>
                        <a:buNone/>
                      </a:pPr>
                      <a:r>
                        <a:rPr lang="en-GB" sz="1600">
                          <a:latin typeface="Helvetica Neue"/>
                          <a:ea typeface="Helvetica Neue"/>
                          <a:cs typeface="Helvetica Neue"/>
                          <a:sym typeface="Helvetica Neue"/>
                        </a:rPr>
                        <a:t>Explicit Feedback</a:t>
                      </a:r>
                      <a:endParaRPr sz="1300">
                        <a:latin typeface="Helvetica Neue"/>
                        <a:ea typeface="Helvetica Neue"/>
                        <a:cs typeface="Helvetica Neue"/>
                        <a:sym typeface="Helvetica Neue"/>
                      </a:endParaRPr>
                    </a:p>
                  </a:txBody>
                  <a:tcPr marT="34300" marB="34300" marR="68600" marL="68600"/>
                </a:tc>
                <a:tc>
                  <a:txBody>
                    <a:bodyPr/>
                    <a:lstStyle/>
                    <a:p>
                      <a:pPr indent="0" lvl="0" marL="0" marR="0" rtl="0" algn="ctr">
                        <a:spcBef>
                          <a:spcPts val="0"/>
                        </a:spcBef>
                        <a:spcAft>
                          <a:spcPts val="0"/>
                        </a:spcAft>
                        <a:buNone/>
                      </a:pPr>
                      <a:r>
                        <a:rPr lang="en-GB" sz="1600">
                          <a:latin typeface="Helvetica Neue"/>
                          <a:ea typeface="Helvetica Neue"/>
                          <a:cs typeface="Helvetica Neue"/>
                          <a:sym typeface="Helvetica Neue"/>
                        </a:rPr>
                        <a:t>Implicit Feedback</a:t>
                      </a:r>
                      <a:endParaRPr sz="1300">
                        <a:latin typeface="Helvetica Neue"/>
                        <a:ea typeface="Helvetica Neue"/>
                        <a:cs typeface="Helvetica Neue"/>
                        <a:sym typeface="Helvetica Neue"/>
                      </a:endParaRPr>
                    </a:p>
                  </a:txBody>
                  <a:tcPr marT="34300" marB="34300" marR="68600" marL="68600"/>
                </a:tc>
              </a:tr>
              <a:tr h="278150">
                <a:tc>
                  <a:txBody>
                    <a:bodyPr/>
                    <a:lstStyle/>
                    <a:p>
                      <a:pPr indent="0" lvl="0" marL="0" marR="0" rtl="0" algn="l">
                        <a:spcBef>
                          <a:spcPts val="0"/>
                        </a:spcBef>
                        <a:spcAft>
                          <a:spcPts val="0"/>
                        </a:spcAft>
                        <a:buNone/>
                      </a:pPr>
                      <a:r>
                        <a:rPr lang="en-GB" sz="1400">
                          <a:latin typeface="Helvetica Neue"/>
                          <a:ea typeface="Helvetica Neue"/>
                          <a:cs typeface="Helvetica Neue"/>
                          <a:sym typeface="Helvetica Neue"/>
                        </a:rPr>
                        <a:t>Explicit ratings of users to items</a:t>
                      </a:r>
                      <a:endParaRPr sz="1100">
                        <a:latin typeface="Helvetica Neue"/>
                        <a:ea typeface="Helvetica Neue"/>
                        <a:cs typeface="Helvetica Neue"/>
                        <a:sym typeface="Helvetica Neue"/>
                      </a:endParaRPr>
                    </a:p>
                  </a:txBody>
                  <a:tcPr marT="34300" marB="34300" marR="68600" marL="68600"/>
                </a:tc>
                <a:tc>
                  <a:txBody>
                    <a:bodyPr/>
                    <a:lstStyle/>
                    <a:p>
                      <a:pPr indent="0" lvl="0" marL="0" marR="0" rtl="0" algn="l">
                        <a:spcBef>
                          <a:spcPts val="0"/>
                        </a:spcBef>
                        <a:spcAft>
                          <a:spcPts val="0"/>
                        </a:spcAft>
                        <a:buNone/>
                      </a:pPr>
                      <a:r>
                        <a:rPr lang="en-GB" sz="1400">
                          <a:latin typeface="Helvetica Neue"/>
                          <a:ea typeface="Helvetica Neue"/>
                          <a:cs typeface="Helvetica Neue"/>
                          <a:sym typeface="Helvetica Neue"/>
                        </a:rPr>
                        <a:t>Implicit user actions indicating interest</a:t>
                      </a:r>
                      <a:endParaRPr sz="1100">
                        <a:latin typeface="Helvetica Neue"/>
                        <a:ea typeface="Helvetica Neue"/>
                        <a:cs typeface="Helvetica Neue"/>
                        <a:sym typeface="Helvetica Neue"/>
                      </a:endParaRPr>
                    </a:p>
                  </a:txBody>
                  <a:tcPr marT="34300" marB="34300" marR="68600" marL="68600"/>
                </a:tc>
              </a:tr>
              <a:tr h="278150">
                <a:tc>
                  <a:txBody>
                    <a:bodyPr/>
                    <a:lstStyle/>
                    <a:p>
                      <a:pPr indent="0" lvl="0" marL="0" marR="0" rtl="0" algn="l">
                        <a:spcBef>
                          <a:spcPts val="0"/>
                        </a:spcBef>
                        <a:spcAft>
                          <a:spcPts val="0"/>
                        </a:spcAft>
                        <a:buNone/>
                      </a:pPr>
                      <a:r>
                        <a:rPr lang="en-GB" sz="1400">
                          <a:latin typeface="Helvetica Neue"/>
                          <a:ea typeface="Helvetica Neue"/>
                          <a:cs typeface="Helvetica Neue"/>
                          <a:sym typeface="Helvetica Neue"/>
                        </a:rPr>
                        <a:t>Examples: 5-star scale, 0-100, thumb up/down (binary)</a:t>
                      </a:r>
                      <a:endParaRPr sz="1100">
                        <a:latin typeface="Helvetica Neue"/>
                        <a:ea typeface="Helvetica Neue"/>
                        <a:cs typeface="Helvetica Neue"/>
                        <a:sym typeface="Helvetica Neue"/>
                      </a:endParaRPr>
                    </a:p>
                  </a:txBody>
                  <a:tcPr marT="34300" marB="34300" marR="68600" marL="68600"/>
                </a:tc>
                <a:tc>
                  <a:txBody>
                    <a:bodyPr/>
                    <a:lstStyle/>
                    <a:p>
                      <a:pPr indent="0" lvl="0" marL="0" marR="0" rtl="0" algn="l">
                        <a:spcBef>
                          <a:spcPts val="0"/>
                        </a:spcBef>
                        <a:spcAft>
                          <a:spcPts val="0"/>
                        </a:spcAft>
                        <a:buNone/>
                      </a:pPr>
                      <a:r>
                        <a:rPr lang="en-GB" sz="1400">
                          <a:latin typeface="Helvetica Neue"/>
                          <a:ea typeface="Helvetica Neue"/>
                          <a:cs typeface="Helvetica Neue"/>
                          <a:sym typeface="Helvetica Neue"/>
                        </a:rPr>
                        <a:t>Examples: Purchase signals, clicks, playing games or music, skipping songs, watching movies,  stopping in the middle of a movie, </a:t>
                      </a:r>
                      <a:endParaRPr sz="1100">
                        <a:latin typeface="Helvetica Neue"/>
                        <a:ea typeface="Helvetica Neue"/>
                        <a:cs typeface="Helvetica Neue"/>
                        <a:sym typeface="Helvetica Neue"/>
                      </a:endParaRPr>
                    </a:p>
                  </a:txBody>
                  <a:tcPr marT="34300" marB="34300" marR="68600" marL="68600"/>
                </a:tc>
              </a:tr>
              <a:tr h="278150">
                <a:tc>
                  <a:txBody>
                    <a:bodyPr/>
                    <a:lstStyle/>
                    <a:p>
                      <a:pPr indent="0" lvl="0" marL="0" marR="0" rtl="0" algn="l">
                        <a:spcBef>
                          <a:spcPts val="0"/>
                        </a:spcBef>
                        <a:spcAft>
                          <a:spcPts val="0"/>
                        </a:spcAft>
                        <a:buNone/>
                      </a:pPr>
                      <a:r>
                        <a:rPr lang="en-GB" sz="1400">
                          <a:latin typeface="Helvetica Neue"/>
                          <a:ea typeface="Helvetica Neue"/>
                          <a:cs typeface="Helvetica Neue"/>
                          <a:sym typeface="Helvetica Neue"/>
                        </a:rPr>
                        <a:t>Rare to find</a:t>
                      </a:r>
                      <a:endParaRPr sz="1100">
                        <a:latin typeface="Helvetica Neue"/>
                        <a:ea typeface="Helvetica Neue"/>
                        <a:cs typeface="Helvetica Neue"/>
                        <a:sym typeface="Helvetica Neue"/>
                      </a:endParaRPr>
                    </a:p>
                  </a:txBody>
                  <a:tcPr marT="34300" marB="34300" marR="68600" marL="68600"/>
                </a:tc>
                <a:tc>
                  <a:txBody>
                    <a:bodyPr/>
                    <a:lstStyle/>
                    <a:p>
                      <a:pPr indent="0" lvl="0" marL="0" marR="0" rtl="0" algn="l">
                        <a:spcBef>
                          <a:spcPts val="0"/>
                        </a:spcBef>
                        <a:spcAft>
                          <a:spcPts val="0"/>
                        </a:spcAft>
                        <a:buNone/>
                      </a:pPr>
                      <a:r>
                        <a:rPr lang="en-GB" sz="1400">
                          <a:latin typeface="Helvetica Neue"/>
                          <a:ea typeface="Helvetica Neue"/>
                          <a:cs typeface="Helvetica Neue"/>
                          <a:sym typeface="Helvetica Neue"/>
                        </a:rPr>
                        <a:t>Abundant in almost any company with users</a:t>
                      </a:r>
                      <a:endParaRPr sz="1100">
                        <a:latin typeface="Helvetica Neue"/>
                        <a:ea typeface="Helvetica Neue"/>
                        <a:cs typeface="Helvetica Neue"/>
                        <a:sym typeface="Helvetica Neue"/>
                      </a:endParaRPr>
                    </a:p>
                  </a:txBody>
                  <a:tcPr marT="34300" marB="34300" marR="68600" marL="68600"/>
                </a:tc>
              </a:tr>
              <a:tr h="278150">
                <a:tc>
                  <a:txBody>
                    <a:bodyPr/>
                    <a:lstStyle/>
                    <a:p>
                      <a:pPr indent="0" lvl="0" marL="0" marR="0" rtl="0" algn="l">
                        <a:spcBef>
                          <a:spcPts val="0"/>
                        </a:spcBef>
                        <a:spcAft>
                          <a:spcPts val="0"/>
                        </a:spcAft>
                        <a:buNone/>
                      </a:pPr>
                      <a:r>
                        <a:rPr lang="en-GB" sz="1400">
                          <a:latin typeface="Helvetica Neue"/>
                          <a:ea typeface="Helvetica Neue"/>
                          <a:cs typeface="Helvetica Neue"/>
                          <a:sym typeface="Helvetica Neue"/>
                        </a:rPr>
                        <a:t>Users are inconsistent among themselves and across time</a:t>
                      </a:r>
                      <a:endParaRPr sz="1100">
                        <a:latin typeface="Helvetica Neue"/>
                        <a:ea typeface="Helvetica Neue"/>
                        <a:cs typeface="Helvetica Neue"/>
                        <a:sym typeface="Helvetica Neue"/>
                      </a:endParaRPr>
                    </a:p>
                  </a:txBody>
                  <a:tcPr marT="34300" marB="34300" marR="68600" marL="68600"/>
                </a:tc>
                <a:tc>
                  <a:txBody>
                    <a:bodyPr/>
                    <a:lstStyle/>
                    <a:p>
                      <a:pPr indent="0" lvl="0" marL="0" marR="0" rtl="0" algn="l">
                        <a:spcBef>
                          <a:spcPts val="0"/>
                        </a:spcBef>
                        <a:spcAft>
                          <a:spcPts val="0"/>
                        </a:spcAft>
                        <a:buNone/>
                      </a:pPr>
                      <a:r>
                        <a:rPr lang="en-GB" sz="1400">
                          <a:latin typeface="Helvetica Neue"/>
                          <a:ea typeface="Helvetica Neue"/>
                          <a:cs typeface="Helvetica Neue"/>
                          <a:sym typeface="Helvetica Neue"/>
                        </a:rPr>
                        <a:t>Tend to follow a more “stable” behavior</a:t>
                      </a:r>
                      <a:endParaRPr sz="1100">
                        <a:latin typeface="Helvetica Neue"/>
                        <a:ea typeface="Helvetica Neue"/>
                        <a:cs typeface="Helvetica Neue"/>
                        <a:sym typeface="Helvetica Neue"/>
                      </a:endParaRPr>
                    </a:p>
                  </a:txBody>
                  <a:tcPr marT="34300" marB="34300" marR="68600" marL="68600"/>
                </a:tc>
              </a:tr>
              <a:tr h="278150">
                <a:tc>
                  <a:txBody>
                    <a:bodyPr/>
                    <a:lstStyle/>
                    <a:p>
                      <a:pPr indent="0" lvl="0" marL="0" marR="0" rtl="0" algn="l">
                        <a:spcBef>
                          <a:spcPts val="0"/>
                        </a:spcBef>
                        <a:spcAft>
                          <a:spcPts val="0"/>
                        </a:spcAft>
                        <a:buNone/>
                      </a:pPr>
                      <a:r>
                        <a:rPr lang="en-GB" sz="1400">
                          <a:latin typeface="Helvetica Neue"/>
                          <a:ea typeface="Helvetica Neue"/>
                          <a:cs typeface="Helvetica Neue"/>
                          <a:sym typeface="Helvetica Neue"/>
                        </a:rPr>
                        <a:t>Regression models</a:t>
                      </a:r>
                      <a:endParaRPr sz="1100">
                        <a:latin typeface="Helvetica Neue"/>
                        <a:ea typeface="Helvetica Neue"/>
                        <a:cs typeface="Helvetica Neue"/>
                        <a:sym typeface="Helvetica Neue"/>
                      </a:endParaRPr>
                    </a:p>
                  </a:txBody>
                  <a:tcPr marT="34300" marB="34300" marR="68600" marL="68600"/>
                </a:tc>
                <a:tc>
                  <a:txBody>
                    <a:bodyPr/>
                    <a:lstStyle/>
                    <a:p>
                      <a:pPr indent="0" lvl="0" marL="0" marR="0" rtl="0" algn="l">
                        <a:spcBef>
                          <a:spcPts val="0"/>
                        </a:spcBef>
                        <a:spcAft>
                          <a:spcPts val="0"/>
                        </a:spcAft>
                        <a:buNone/>
                      </a:pPr>
                      <a:r>
                        <a:rPr lang="en-GB" sz="1400">
                          <a:latin typeface="Helvetica Neue"/>
                          <a:ea typeface="Helvetica Neue"/>
                          <a:cs typeface="Helvetica Neue"/>
                          <a:sym typeface="Helvetica Neue"/>
                        </a:rPr>
                        <a:t>Binary models, Ranking models, Triplet loss models, One-class models</a:t>
                      </a:r>
                      <a:endParaRPr sz="1100">
                        <a:latin typeface="Helvetica Neue"/>
                        <a:ea typeface="Helvetica Neue"/>
                        <a:cs typeface="Helvetica Neue"/>
                        <a:sym typeface="Helvetica Neue"/>
                      </a:endParaRPr>
                    </a:p>
                  </a:txBody>
                  <a:tcPr marT="34300" marB="34300" marR="68600" marL="68600"/>
                </a:tc>
              </a:tr>
              <a:tr h="278150">
                <a:tc>
                  <a:txBody>
                    <a:bodyPr/>
                    <a:lstStyle/>
                    <a:p>
                      <a:pPr indent="0" lvl="0" marL="0" marR="0" rtl="0" algn="l">
                        <a:spcBef>
                          <a:spcPts val="0"/>
                        </a:spcBef>
                        <a:spcAft>
                          <a:spcPts val="0"/>
                        </a:spcAft>
                        <a:buNone/>
                      </a:pPr>
                      <a:r>
                        <a:rPr lang="en-GB" sz="1400">
                          <a:latin typeface="Helvetica Neue"/>
                          <a:ea typeface="Helvetica Neue"/>
                          <a:cs typeface="Helvetica Neue"/>
                          <a:sym typeface="Helvetica Neue"/>
                        </a:rPr>
                        <a:t>Evaluation: RMSE, MAE, etc. </a:t>
                      </a:r>
                      <a:endParaRPr sz="1100">
                        <a:latin typeface="Helvetica Neue"/>
                        <a:ea typeface="Helvetica Neue"/>
                        <a:cs typeface="Helvetica Neue"/>
                        <a:sym typeface="Helvetica Neue"/>
                      </a:endParaRPr>
                    </a:p>
                  </a:txBody>
                  <a:tcPr marT="34300" marB="34300" marR="68600" marL="68600"/>
                </a:tc>
                <a:tc>
                  <a:txBody>
                    <a:bodyPr/>
                    <a:lstStyle/>
                    <a:p>
                      <a:pPr indent="0" lvl="0" marL="0" marR="0" rtl="0" algn="l">
                        <a:spcBef>
                          <a:spcPts val="0"/>
                        </a:spcBef>
                        <a:spcAft>
                          <a:spcPts val="0"/>
                        </a:spcAft>
                        <a:buNone/>
                      </a:pPr>
                      <a:r>
                        <a:rPr lang="en-GB" sz="1400">
                          <a:latin typeface="Helvetica Neue"/>
                          <a:ea typeface="Helvetica Neue"/>
                          <a:cs typeface="Helvetica Neue"/>
                          <a:sym typeface="Helvetica Neue"/>
                        </a:rPr>
                        <a:t>Evaluation: MPR, MRR, Hit Rate, Precision@K, Recall@K, etc</a:t>
                      </a:r>
                      <a:endParaRPr sz="1400">
                        <a:latin typeface="Helvetica Neue"/>
                        <a:ea typeface="Helvetica Neue"/>
                        <a:cs typeface="Helvetica Neue"/>
                        <a:sym typeface="Helvetica Neue"/>
                      </a:endParaRPr>
                    </a:p>
                  </a:txBody>
                  <a:tcPr marT="34300" marB="34300" marR="68600" marL="68600"/>
                </a:tc>
              </a:tr>
              <a:tr h="278150">
                <a:tc>
                  <a:txBody>
                    <a:bodyPr/>
                    <a:lstStyle/>
                    <a:p>
                      <a:pPr indent="0" lvl="0" marL="0" marR="0" rtl="0" algn="l">
                        <a:spcBef>
                          <a:spcPts val="0"/>
                        </a:spcBef>
                        <a:spcAft>
                          <a:spcPts val="0"/>
                        </a:spcAft>
                        <a:buNone/>
                      </a:pPr>
                      <a:r>
                        <a:rPr lang="en-GB" sz="1400">
                          <a:latin typeface="Helvetica Neue"/>
                          <a:ea typeface="Helvetica Neue"/>
                          <a:cs typeface="Helvetica Neue"/>
                          <a:sym typeface="Helvetica Neue"/>
                        </a:rPr>
                        <a:t>Original models (Netflix Prize, KDD 2011)</a:t>
                      </a:r>
                      <a:endParaRPr sz="1100">
                        <a:latin typeface="Helvetica Neue"/>
                        <a:ea typeface="Helvetica Neue"/>
                        <a:cs typeface="Helvetica Neue"/>
                        <a:sym typeface="Helvetica Neue"/>
                      </a:endParaRPr>
                    </a:p>
                  </a:txBody>
                  <a:tcPr marT="34300" marB="34300" marR="68600" marL="68600"/>
                </a:tc>
                <a:tc>
                  <a:txBody>
                    <a:bodyPr/>
                    <a:lstStyle/>
                    <a:p>
                      <a:pPr indent="0" lvl="0" marL="0" marR="0" rtl="0" algn="l">
                        <a:spcBef>
                          <a:spcPts val="0"/>
                        </a:spcBef>
                        <a:spcAft>
                          <a:spcPts val="0"/>
                        </a:spcAft>
                        <a:buNone/>
                      </a:pPr>
                      <a:r>
                        <a:rPr lang="en-GB" sz="1400">
                          <a:latin typeface="Helvetica Neue"/>
                          <a:ea typeface="Helvetica Neue"/>
                          <a:cs typeface="Helvetica Neue"/>
                          <a:sym typeface="Helvetica Neue"/>
                        </a:rPr>
                        <a:t>Most recent recommender systems models</a:t>
                      </a:r>
                      <a:endParaRPr sz="1100">
                        <a:latin typeface="Helvetica Neue"/>
                        <a:ea typeface="Helvetica Neue"/>
                        <a:cs typeface="Helvetica Neue"/>
                        <a:sym typeface="Helvetica Neue"/>
                      </a:endParaRPr>
                    </a:p>
                  </a:txBody>
                  <a:tcPr marT="34300" marB="34300" marR="68600" marL="68600"/>
                </a:tc>
              </a:tr>
              <a:tr h="278150">
                <a:tc>
                  <a:txBody>
                    <a:bodyPr/>
                    <a:lstStyle/>
                    <a:p>
                      <a:pPr indent="0" lvl="0" marL="0" marR="0" rtl="0" algn="l">
                        <a:spcBef>
                          <a:spcPts val="0"/>
                        </a:spcBef>
                        <a:spcAft>
                          <a:spcPts val="0"/>
                        </a:spcAft>
                        <a:buNone/>
                      </a:pPr>
                      <a:r>
                        <a:rPr lang="en-GB" sz="1400">
                          <a:latin typeface="Helvetica Neue"/>
                          <a:ea typeface="Helvetica Neue"/>
                          <a:cs typeface="Helvetica Neue"/>
                          <a:sym typeface="Helvetica Neue"/>
                        </a:rPr>
                        <a:t>Much of the work is modelling biases</a:t>
                      </a:r>
                      <a:endParaRPr sz="1100">
                        <a:latin typeface="Helvetica Neue"/>
                        <a:ea typeface="Helvetica Neue"/>
                        <a:cs typeface="Helvetica Neue"/>
                        <a:sym typeface="Helvetica Neue"/>
                      </a:endParaRPr>
                    </a:p>
                  </a:txBody>
                  <a:tcPr marT="34300" marB="34300" marR="68600" marL="68600"/>
                </a:tc>
                <a:tc>
                  <a:txBody>
                    <a:bodyPr/>
                    <a:lstStyle/>
                    <a:p>
                      <a:pPr indent="0" lvl="0" marL="0" marR="0" rtl="0" algn="l">
                        <a:spcBef>
                          <a:spcPts val="0"/>
                        </a:spcBef>
                        <a:spcAft>
                          <a:spcPts val="0"/>
                        </a:spcAft>
                        <a:buNone/>
                      </a:pPr>
                      <a:r>
                        <a:rPr lang="en-GB" sz="1400">
                          <a:latin typeface="Helvetica Neue"/>
                          <a:ea typeface="Helvetica Neue"/>
                          <a:cs typeface="Helvetica Neue"/>
                          <a:sym typeface="Helvetica Neue"/>
                        </a:rPr>
                        <a:t>More inline with actual user preferences</a:t>
                      </a:r>
                      <a:endParaRPr sz="1100">
                        <a:latin typeface="Helvetica Neue"/>
                        <a:ea typeface="Helvetica Neue"/>
                        <a:cs typeface="Helvetica Neue"/>
                        <a:sym typeface="Helvetica Neue"/>
                      </a:endParaRPr>
                    </a:p>
                  </a:txBody>
                  <a:tcPr marT="34300" marB="34300" marR="68600" marL="68600"/>
                </a:tc>
              </a:tr>
            </a:tbl>
          </a:graphicData>
        </a:graphic>
      </p:graphicFrame>
      <p:sp>
        <p:nvSpPr>
          <p:cNvPr id="2681" name="Google Shape;2681;p2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Explicit vs Implicit Feedback</a:t>
            </a:r>
            <a:endParaRPr/>
          </a:p>
        </p:txBody>
      </p:sp>
      <p:sp>
        <p:nvSpPr>
          <p:cNvPr id="2682" name="Google Shape;2682;p2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7" name="Shape 2687"/>
        <p:cNvGrpSpPr/>
        <p:nvPr/>
      </p:nvGrpSpPr>
      <p:grpSpPr>
        <a:xfrm>
          <a:off x="0" y="0"/>
          <a:ext cx="0" cy="0"/>
          <a:chOff x="0" y="0"/>
          <a:chExt cx="0" cy="0"/>
        </a:xfrm>
      </p:grpSpPr>
      <p:sp>
        <p:nvSpPr>
          <p:cNvPr id="2688" name="Google Shape;2688;p218"/>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GB"/>
              <a:t>Prominent Implicit Feedback Papers</a:t>
            </a:r>
            <a:endParaRPr>
              <a:solidFill>
                <a:srgbClr val="FF0000"/>
              </a:solidFill>
            </a:endParaRPr>
          </a:p>
        </p:txBody>
      </p:sp>
      <p:sp>
        <p:nvSpPr>
          <p:cNvPr id="2689" name="Google Shape;2689;p218"/>
          <p:cNvSpPr txBox="1"/>
          <p:nvPr>
            <p:ph idx="1" type="body"/>
          </p:nvPr>
        </p:nvSpPr>
        <p:spPr>
          <a:xfrm>
            <a:off x="311700" y="1152475"/>
            <a:ext cx="8520600" cy="3416400"/>
          </a:xfrm>
          <a:prstGeom prst="rect">
            <a:avLst/>
          </a:prstGeom>
          <a:noFill/>
          <a:ln>
            <a:noFill/>
          </a:ln>
        </p:spPr>
        <p:txBody>
          <a:bodyPr anchorCtr="0" anchor="t" bIns="34275" lIns="68575" spcFirstLastPara="1" rIns="68575" wrap="square" tIns="34275">
            <a:noAutofit/>
          </a:bodyPr>
          <a:lstStyle/>
          <a:p>
            <a:pPr indent="-317500" lvl="0" marL="457200" rtl="0" algn="l">
              <a:lnSpc>
                <a:spcPct val="90000"/>
              </a:lnSpc>
              <a:spcBef>
                <a:spcPts val="0"/>
              </a:spcBef>
              <a:spcAft>
                <a:spcPts val="0"/>
              </a:spcAft>
              <a:buSzPts val="1400"/>
              <a:buChar char="●"/>
            </a:pPr>
            <a:r>
              <a:rPr lang="en-GB" sz="1400"/>
              <a:t>Collaborative Filtering for Implicit Feedback Datasets</a:t>
            </a:r>
            <a:br>
              <a:rPr lang="en-GB" sz="1400"/>
            </a:br>
            <a:r>
              <a:rPr lang="en-GB" sz="1400"/>
              <a:t>Y. Hu, Y. Koren, C. Volinsky</a:t>
            </a:r>
            <a:endParaRPr sz="1400"/>
          </a:p>
          <a:p>
            <a:pPr indent="0" lvl="0" marL="457200" rtl="0" algn="l">
              <a:lnSpc>
                <a:spcPct val="90000"/>
              </a:lnSpc>
              <a:spcBef>
                <a:spcPts val="0"/>
              </a:spcBef>
              <a:spcAft>
                <a:spcPts val="0"/>
              </a:spcAft>
              <a:buNone/>
            </a:pPr>
            <a:r>
              <a:t/>
            </a:r>
            <a:endParaRPr sz="1400"/>
          </a:p>
          <a:p>
            <a:pPr indent="-317500" lvl="0" marL="457200" rtl="0" algn="l">
              <a:lnSpc>
                <a:spcPct val="90000"/>
              </a:lnSpc>
              <a:spcBef>
                <a:spcPts val="800"/>
              </a:spcBef>
              <a:spcAft>
                <a:spcPts val="0"/>
              </a:spcAft>
              <a:buSzPts val="1400"/>
              <a:buChar char="●"/>
            </a:pPr>
            <a:r>
              <a:rPr lang="en-GB" sz="1400"/>
              <a:t>Implicit-to-Explicit Ordinal Logistic Regression</a:t>
            </a:r>
            <a:br>
              <a:rPr lang="en-GB" sz="1400"/>
            </a:br>
            <a:r>
              <a:rPr lang="en-GB" sz="1400"/>
              <a:t>D. Parra, A. Karatzoglou, X. Amatriain, I. Yavuz</a:t>
            </a:r>
            <a:endParaRPr sz="1400"/>
          </a:p>
          <a:p>
            <a:pPr indent="-50800" lvl="0" marL="177800" rtl="0" algn="l">
              <a:lnSpc>
                <a:spcPct val="90000"/>
              </a:lnSpc>
              <a:spcBef>
                <a:spcPts val="800"/>
              </a:spcBef>
              <a:spcAft>
                <a:spcPts val="0"/>
              </a:spcAft>
              <a:buClr>
                <a:schemeClr val="dk1"/>
              </a:buClr>
              <a:buSzPts val="2100"/>
              <a:buNone/>
            </a:pPr>
            <a:r>
              <a:t/>
            </a:r>
            <a:endParaRPr sz="1400"/>
          </a:p>
          <a:p>
            <a:pPr indent="-317500" lvl="0" marL="457200" rtl="0" algn="l">
              <a:lnSpc>
                <a:spcPct val="90000"/>
              </a:lnSpc>
              <a:spcBef>
                <a:spcPts val="800"/>
              </a:spcBef>
              <a:spcAft>
                <a:spcPts val="0"/>
              </a:spcAft>
              <a:buSzPts val="1400"/>
              <a:buChar char="●"/>
            </a:pPr>
            <a:r>
              <a:rPr lang="en-GB" sz="1400"/>
              <a:t>BPR - Bayesian Personalized Ranking</a:t>
            </a:r>
            <a:br>
              <a:rPr lang="en-GB" sz="1400"/>
            </a:br>
            <a:r>
              <a:rPr lang="en-GB" sz="1400"/>
              <a:t>S. Rendle, C. Freudenthaler, Z. Gantner, and L. S. Thieme</a:t>
            </a:r>
            <a:endParaRPr sz="1400"/>
          </a:p>
          <a:p>
            <a:pPr indent="0" lvl="0" marL="0" rtl="0" algn="l">
              <a:lnSpc>
                <a:spcPct val="90000"/>
              </a:lnSpc>
              <a:spcBef>
                <a:spcPts val="800"/>
              </a:spcBef>
              <a:spcAft>
                <a:spcPts val="0"/>
              </a:spcAft>
              <a:buNone/>
            </a:pPr>
            <a:r>
              <a:rPr lang="en-GB" sz="1400"/>
              <a:t> </a:t>
            </a:r>
            <a:endParaRPr sz="1400"/>
          </a:p>
          <a:p>
            <a:pPr indent="-317500" lvl="0" marL="457200" rtl="0" algn="l">
              <a:lnSpc>
                <a:spcPct val="90000"/>
              </a:lnSpc>
              <a:spcBef>
                <a:spcPts val="800"/>
              </a:spcBef>
              <a:spcAft>
                <a:spcPts val="0"/>
              </a:spcAft>
              <a:buSzPts val="1400"/>
              <a:buChar char="●"/>
            </a:pPr>
            <a:r>
              <a:rPr lang="en-GB" sz="1400"/>
              <a:t>RankALS – Alternating Least Squares for Personalized Ranking</a:t>
            </a:r>
            <a:br>
              <a:rPr lang="en-GB" sz="1400"/>
            </a:br>
            <a:r>
              <a:rPr lang="en-GB" sz="1400"/>
              <a:t>G. Takacs, D. Tikk</a:t>
            </a:r>
            <a:endParaRPr sz="1400"/>
          </a:p>
          <a:p>
            <a:pPr indent="-50800" lvl="0" marL="177800" rtl="0" algn="l">
              <a:lnSpc>
                <a:spcPct val="90000"/>
              </a:lnSpc>
              <a:spcBef>
                <a:spcPts val="800"/>
              </a:spcBef>
              <a:spcAft>
                <a:spcPts val="0"/>
              </a:spcAft>
              <a:buClr>
                <a:schemeClr val="dk1"/>
              </a:buClr>
              <a:buSzPts val="2100"/>
              <a:buNone/>
            </a:pPr>
            <a:r>
              <a:t/>
            </a:r>
            <a:endParaRPr sz="1400"/>
          </a:p>
          <a:p>
            <a:pPr indent="-317500" lvl="0" marL="457200" rtl="0" algn="l">
              <a:lnSpc>
                <a:spcPct val="90000"/>
              </a:lnSpc>
              <a:spcBef>
                <a:spcPts val="800"/>
              </a:spcBef>
              <a:spcAft>
                <a:spcPts val="0"/>
              </a:spcAft>
              <a:buSzPts val="1400"/>
              <a:buChar char="●"/>
            </a:pPr>
            <a:r>
              <a:rPr lang="en-GB" sz="1400"/>
              <a:t>CLiMF – Reciprocal Rank Optimization</a:t>
            </a:r>
            <a:br>
              <a:rPr lang="en-GB" sz="1400"/>
            </a:br>
            <a:r>
              <a:rPr lang="en-GB" sz="1400"/>
              <a:t>Y Shi, A. Karatzoglou, L. Baltrunas, M. Larson, N. Oliver, A. Hanjalic</a:t>
            </a:r>
            <a:endParaRPr sz="1400"/>
          </a:p>
          <a:p>
            <a:pPr indent="-50800" lvl="0" marL="177800" rtl="0" algn="l">
              <a:lnSpc>
                <a:spcPct val="90000"/>
              </a:lnSpc>
              <a:spcBef>
                <a:spcPts val="800"/>
              </a:spcBef>
              <a:spcAft>
                <a:spcPts val="0"/>
              </a:spcAft>
              <a:buClr>
                <a:schemeClr val="dk1"/>
              </a:buClr>
              <a:buSzPts val="2100"/>
              <a:buNone/>
            </a:pPr>
            <a:r>
              <a:t/>
            </a:r>
            <a:endParaRPr sz="1400"/>
          </a:p>
          <a:p>
            <a:pPr indent="-50800" lvl="0" marL="177800" rtl="0" algn="l">
              <a:lnSpc>
                <a:spcPct val="90000"/>
              </a:lnSpc>
              <a:spcBef>
                <a:spcPts val="800"/>
              </a:spcBef>
              <a:spcAft>
                <a:spcPts val="1600"/>
              </a:spcAft>
              <a:buClr>
                <a:schemeClr val="dk1"/>
              </a:buClr>
              <a:buSzPts val="2100"/>
              <a:buNone/>
            </a:pPr>
            <a:r>
              <a:t/>
            </a:r>
            <a:endParaRPr sz="1400"/>
          </a:p>
        </p:txBody>
      </p:sp>
      <p:sp>
        <p:nvSpPr>
          <p:cNvPr id="2690" name="Google Shape;2690;p2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8"/>
          <p:cNvPicPr preferRelativeResize="0"/>
          <p:nvPr/>
        </p:nvPicPr>
        <p:blipFill>
          <a:blip r:embed="rId3">
            <a:alphaModFix/>
          </a:blip>
          <a:stretch>
            <a:fillRect/>
          </a:stretch>
        </p:blipFill>
        <p:spPr>
          <a:xfrm>
            <a:off x="5299100" y="187650"/>
            <a:ext cx="631600" cy="858175"/>
          </a:xfrm>
          <a:prstGeom prst="rect">
            <a:avLst/>
          </a:prstGeom>
          <a:noFill/>
          <a:ln>
            <a:noFill/>
          </a:ln>
        </p:spPr>
      </p:pic>
      <p:pic>
        <p:nvPicPr>
          <p:cNvPr id="278" name="Google Shape;278;p48"/>
          <p:cNvPicPr preferRelativeResize="0"/>
          <p:nvPr/>
        </p:nvPicPr>
        <p:blipFill>
          <a:blip r:embed="rId4">
            <a:alphaModFix/>
          </a:blip>
          <a:stretch>
            <a:fillRect/>
          </a:stretch>
        </p:blipFill>
        <p:spPr>
          <a:xfrm>
            <a:off x="5313872" y="1140325"/>
            <a:ext cx="618725" cy="863250"/>
          </a:xfrm>
          <a:prstGeom prst="rect">
            <a:avLst/>
          </a:prstGeom>
          <a:noFill/>
          <a:ln>
            <a:noFill/>
          </a:ln>
        </p:spPr>
      </p:pic>
      <p:pic>
        <p:nvPicPr>
          <p:cNvPr id="279" name="Google Shape;279;p48"/>
          <p:cNvPicPr preferRelativeResize="0"/>
          <p:nvPr/>
        </p:nvPicPr>
        <p:blipFill>
          <a:blip r:embed="rId5">
            <a:alphaModFix/>
          </a:blip>
          <a:stretch>
            <a:fillRect/>
          </a:stretch>
        </p:blipFill>
        <p:spPr>
          <a:xfrm>
            <a:off x="5299100" y="3083625"/>
            <a:ext cx="657525" cy="902150"/>
          </a:xfrm>
          <a:prstGeom prst="rect">
            <a:avLst/>
          </a:prstGeom>
          <a:noFill/>
          <a:ln>
            <a:noFill/>
          </a:ln>
        </p:spPr>
      </p:pic>
      <p:pic>
        <p:nvPicPr>
          <p:cNvPr id="280" name="Google Shape;280;p48"/>
          <p:cNvPicPr preferRelativeResize="0"/>
          <p:nvPr/>
        </p:nvPicPr>
        <p:blipFill>
          <a:blip r:embed="rId6">
            <a:alphaModFix/>
          </a:blip>
          <a:stretch>
            <a:fillRect/>
          </a:stretch>
        </p:blipFill>
        <p:spPr>
          <a:xfrm>
            <a:off x="5299097" y="2098075"/>
            <a:ext cx="654425" cy="891050"/>
          </a:xfrm>
          <a:prstGeom prst="rect">
            <a:avLst/>
          </a:prstGeom>
          <a:noFill/>
          <a:ln>
            <a:noFill/>
          </a:ln>
        </p:spPr>
      </p:pic>
      <p:pic>
        <p:nvPicPr>
          <p:cNvPr id="281" name="Google Shape;281;p48"/>
          <p:cNvPicPr preferRelativeResize="0"/>
          <p:nvPr/>
        </p:nvPicPr>
        <p:blipFill>
          <a:blip r:embed="rId7">
            <a:alphaModFix/>
          </a:blip>
          <a:stretch>
            <a:fillRect/>
          </a:stretch>
        </p:blipFill>
        <p:spPr>
          <a:xfrm>
            <a:off x="5297937" y="4080275"/>
            <a:ext cx="659850" cy="896575"/>
          </a:xfrm>
          <a:prstGeom prst="rect">
            <a:avLst/>
          </a:prstGeom>
          <a:noFill/>
          <a:ln>
            <a:noFill/>
          </a:ln>
        </p:spPr>
      </p:pic>
      <p:pic>
        <p:nvPicPr>
          <p:cNvPr id="282" name="Google Shape;282;p48"/>
          <p:cNvPicPr preferRelativeResize="0"/>
          <p:nvPr/>
        </p:nvPicPr>
        <p:blipFill>
          <a:blip r:embed="rId8">
            <a:alphaModFix/>
          </a:blip>
          <a:stretch>
            <a:fillRect/>
          </a:stretch>
        </p:blipFill>
        <p:spPr>
          <a:xfrm>
            <a:off x="3166184" y="3718400"/>
            <a:ext cx="754025" cy="851025"/>
          </a:xfrm>
          <a:prstGeom prst="rect">
            <a:avLst/>
          </a:prstGeom>
          <a:noFill/>
          <a:ln>
            <a:noFill/>
          </a:ln>
        </p:spPr>
      </p:pic>
      <p:pic>
        <p:nvPicPr>
          <p:cNvPr id="283" name="Google Shape;283;p48"/>
          <p:cNvPicPr preferRelativeResize="0"/>
          <p:nvPr/>
        </p:nvPicPr>
        <p:blipFill>
          <a:blip r:embed="rId9">
            <a:alphaModFix/>
          </a:blip>
          <a:stretch>
            <a:fillRect/>
          </a:stretch>
        </p:blipFill>
        <p:spPr>
          <a:xfrm>
            <a:off x="3210203" y="1614889"/>
            <a:ext cx="665975" cy="680775"/>
          </a:xfrm>
          <a:prstGeom prst="rect">
            <a:avLst/>
          </a:prstGeom>
          <a:noFill/>
          <a:ln>
            <a:noFill/>
          </a:ln>
        </p:spPr>
      </p:pic>
      <p:pic>
        <p:nvPicPr>
          <p:cNvPr id="284" name="Google Shape;284;p48"/>
          <p:cNvPicPr preferRelativeResize="0"/>
          <p:nvPr/>
        </p:nvPicPr>
        <p:blipFill>
          <a:blip r:embed="rId10">
            <a:alphaModFix/>
          </a:blip>
          <a:stretch>
            <a:fillRect/>
          </a:stretch>
        </p:blipFill>
        <p:spPr>
          <a:xfrm>
            <a:off x="3176825" y="517770"/>
            <a:ext cx="732700" cy="736450"/>
          </a:xfrm>
          <a:prstGeom prst="rect">
            <a:avLst/>
          </a:prstGeom>
          <a:noFill/>
          <a:ln>
            <a:noFill/>
          </a:ln>
        </p:spPr>
      </p:pic>
      <p:pic>
        <p:nvPicPr>
          <p:cNvPr id="285" name="Google Shape;285;p48"/>
          <p:cNvPicPr preferRelativeResize="0"/>
          <p:nvPr/>
        </p:nvPicPr>
        <p:blipFill>
          <a:blip r:embed="rId11">
            <a:alphaModFix/>
          </a:blip>
          <a:stretch>
            <a:fillRect/>
          </a:stretch>
        </p:blipFill>
        <p:spPr>
          <a:xfrm>
            <a:off x="3211325" y="2656332"/>
            <a:ext cx="663700" cy="701400"/>
          </a:xfrm>
          <a:prstGeom prst="rect">
            <a:avLst/>
          </a:prstGeom>
          <a:noFill/>
          <a:ln>
            <a:noFill/>
          </a:ln>
        </p:spPr>
      </p:pic>
      <p:cxnSp>
        <p:nvCxnSpPr>
          <p:cNvPr id="286" name="Google Shape;286;p48"/>
          <p:cNvCxnSpPr>
            <a:stCxn id="277" idx="1"/>
            <a:endCxn id="284" idx="3"/>
          </p:cNvCxnSpPr>
          <p:nvPr/>
        </p:nvCxnSpPr>
        <p:spPr>
          <a:xfrm flipH="1">
            <a:off x="3909500" y="616738"/>
            <a:ext cx="1389600" cy="269400"/>
          </a:xfrm>
          <a:prstGeom prst="straightConnector1">
            <a:avLst/>
          </a:prstGeom>
          <a:noFill/>
          <a:ln cap="flat" cmpd="sng" w="19050">
            <a:solidFill>
              <a:srgbClr val="6D9EEB"/>
            </a:solidFill>
            <a:prstDash val="solid"/>
            <a:round/>
            <a:headEnd len="med" w="med" type="none"/>
            <a:tailEnd len="med" w="med" type="none"/>
          </a:ln>
        </p:spPr>
      </p:cxnSp>
      <p:cxnSp>
        <p:nvCxnSpPr>
          <p:cNvPr id="287" name="Google Shape;287;p48"/>
          <p:cNvCxnSpPr>
            <a:stCxn id="278" idx="1"/>
            <a:endCxn id="284" idx="3"/>
          </p:cNvCxnSpPr>
          <p:nvPr/>
        </p:nvCxnSpPr>
        <p:spPr>
          <a:xfrm rot="10800000">
            <a:off x="3909572" y="885850"/>
            <a:ext cx="1404300" cy="686100"/>
          </a:xfrm>
          <a:prstGeom prst="straightConnector1">
            <a:avLst/>
          </a:prstGeom>
          <a:noFill/>
          <a:ln cap="flat" cmpd="sng" w="19050">
            <a:solidFill>
              <a:srgbClr val="0000FF"/>
            </a:solidFill>
            <a:prstDash val="solid"/>
            <a:round/>
            <a:headEnd len="med" w="med" type="none"/>
            <a:tailEnd len="med" w="med" type="none"/>
          </a:ln>
        </p:spPr>
      </p:cxnSp>
      <p:cxnSp>
        <p:nvCxnSpPr>
          <p:cNvPr id="288" name="Google Shape;288;p48"/>
          <p:cNvCxnSpPr>
            <a:stCxn id="281" idx="1"/>
            <a:endCxn id="283" idx="3"/>
          </p:cNvCxnSpPr>
          <p:nvPr/>
        </p:nvCxnSpPr>
        <p:spPr>
          <a:xfrm rot="10800000">
            <a:off x="3876237" y="1955163"/>
            <a:ext cx="1421700" cy="2573400"/>
          </a:xfrm>
          <a:prstGeom prst="straightConnector1">
            <a:avLst/>
          </a:prstGeom>
          <a:noFill/>
          <a:ln cap="flat" cmpd="sng" w="19050">
            <a:solidFill>
              <a:srgbClr val="A64D79"/>
            </a:solidFill>
            <a:prstDash val="solid"/>
            <a:round/>
            <a:headEnd len="med" w="med" type="none"/>
            <a:tailEnd len="med" w="med" type="none"/>
          </a:ln>
        </p:spPr>
      </p:cxnSp>
      <p:cxnSp>
        <p:nvCxnSpPr>
          <p:cNvPr id="289" name="Google Shape;289;p48"/>
          <p:cNvCxnSpPr>
            <a:stCxn id="280" idx="1"/>
            <a:endCxn id="282" idx="3"/>
          </p:cNvCxnSpPr>
          <p:nvPr/>
        </p:nvCxnSpPr>
        <p:spPr>
          <a:xfrm flipH="1">
            <a:off x="3920297" y="2543600"/>
            <a:ext cx="1378800" cy="1600200"/>
          </a:xfrm>
          <a:prstGeom prst="straightConnector1">
            <a:avLst/>
          </a:prstGeom>
          <a:noFill/>
          <a:ln cap="flat" cmpd="sng" w="19050">
            <a:solidFill>
              <a:srgbClr val="1C4587"/>
            </a:solidFill>
            <a:prstDash val="solid"/>
            <a:round/>
            <a:headEnd len="med" w="med" type="none"/>
            <a:tailEnd len="med" w="med" type="none"/>
          </a:ln>
        </p:spPr>
      </p:cxnSp>
      <p:cxnSp>
        <p:nvCxnSpPr>
          <p:cNvPr id="290" name="Google Shape;290;p48"/>
          <p:cNvCxnSpPr>
            <a:stCxn id="279" idx="1"/>
            <a:endCxn id="282" idx="3"/>
          </p:cNvCxnSpPr>
          <p:nvPr/>
        </p:nvCxnSpPr>
        <p:spPr>
          <a:xfrm flipH="1">
            <a:off x="3920300" y="3534700"/>
            <a:ext cx="1378800" cy="609300"/>
          </a:xfrm>
          <a:prstGeom prst="straightConnector1">
            <a:avLst/>
          </a:prstGeom>
          <a:noFill/>
          <a:ln cap="flat" cmpd="sng" w="19050">
            <a:solidFill>
              <a:srgbClr val="6AA84F"/>
            </a:solidFill>
            <a:prstDash val="solid"/>
            <a:round/>
            <a:headEnd len="med" w="med" type="none"/>
            <a:tailEnd len="med" w="med" type="none"/>
          </a:ln>
        </p:spPr>
      </p:cxnSp>
      <p:cxnSp>
        <p:nvCxnSpPr>
          <p:cNvPr id="291" name="Google Shape;291;p48"/>
          <p:cNvCxnSpPr>
            <a:stCxn id="280" idx="1"/>
            <a:endCxn id="285"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cxnSp>
        <p:nvCxnSpPr>
          <p:cNvPr id="292" name="Google Shape;292;p48"/>
          <p:cNvCxnSpPr>
            <a:stCxn id="281" idx="1"/>
            <a:endCxn id="285" idx="3"/>
          </p:cNvCxnSpPr>
          <p:nvPr/>
        </p:nvCxnSpPr>
        <p:spPr>
          <a:xfrm rot="10800000">
            <a:off x="3875037" y="3006963"/>
            <a:ext cx="1422900" cy="1521600"/>
          </a:xfrm>
          <a:prstGeom prst="straightConnector1">
            <a:avLst/>
          </a:prstGeom>
          <a:noFill/>
          <a:ln cap="flat" cmpd="sng" w="19050">
            <a:solidFill>
              <a:srgbClr val="6D9EEB"/>
            </a:solidFill>
            <a:prstDash val="solid"/>
            <a:round/>
            <a:headEnd len="med" w="med" type="none"/>
            <a:tailEnd len="med" w="med" type="none"/>
          </a:ln>
        </p:spPr>
      </p:cxnSp>
      <p:sp>
        <p:nvSpPr>
          <p:cNvPr id="293" name="Google Shape;29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The kind of</a:t>
            </a:r>
            <a:endParaRPr>
              <a:latin typeface="Helvetica Neue"/>
              <a:ea typeface="Helvetica Neue"/>
              <a:cs typeface="Helvetica Neue"/>
              <a:sym typeface="Helvetica Neue"/>
            </a:endParaRPr>
          </a:p>
          <a:p>
            <a:pPr indent="0" lvl="0" marL="0" rtl="0" algn="l">
              <a:spcBef>
                <a:spcPts val="0"/>
              </a:spcBef>
              <a:spcAft>
                <a:spcPts val="0"/>
              </a:spcAft>
              <a:buNone/>
            </a:pPr>
            <a:r>
              <a:rPr lang="en-GB">
                <a:latin typeface="Helvetica Neue"/>
                <a:ea typeface="Helvetica Neue"/>
                <a:cs typeface="Helvetica Neue"/>
                <a:sym typeface="Helvetica Neue"/>
              </a:rPr>
              <a:t>data</a:t>
            </a:r>
            <a:endParaRPr>
              <a:latin typeface="Helvetica Neue"/>
              <a:ea typeface="Helvetica Neue"/>
              <a:cs typeface="Helvetica Neue"/>
              <a:sym typeface="Helvetica Neue"/>
            </a:endParaRPr>
          </a:p>
        </p:txBody>
      </p:sp>
      <p:sp>
        <p:nvSpPr>
          <p:cNvPr id="294" name="Google Shape;294;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4" name="Shape 2694"/>
        <p:cNvGrpSpPr/>
        <p:nvPr/>
      </p:nvGrpSpPr>
      <p:grpSpPr>
        <a:xfrm>
          <a:off x="0" y="0"/>
          <a:ext cx="0" cy="0"/>
          <a:chOff x="0" y="0"/>
          <a:chExt cx="0" cy="0"/>
        </a:xfrm>
      </p:grpSpPr>
      <p:sp>
        <p:nvSpPr>
          <p:cNvPr id="2695" name="Google Shape;2695;p2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Blackboard class explanation</a:t>
            </a:r>
            <a:endParaRPr/>
          </a:p>
        </p:txBody>
      </p:sp>
      <p:pic>
        <p:nvPicPr>
          <p:cNvPr id="2696" name="Google Shape;2696;p219"/>
          <p:cNvPicPr preferRelativeResize="0"/>
          <p:nvPr/>
        </p:nvPicPr>
        <p:blipFill>
          <a:blip r:embed="rId3">
            <a:alphaModFix/>
          </a:blip>
          <a:stretch>
            <a:fillRect/>
          </a:stretch>
        </p:blipFill>
        <p:spPr>
          <a:xfrm>
            <a:off x="1371600" y="1246325"/>
            <a:ext cx="6327290" cy="3820976"/>
          </a:xfrm>
          <a:prstGeom prst="rect">
            <a:avLst/>
          </a:prstGeom>
          <a:noFill/>
          <a:ln>
            <a:noFill/>
          </a:ln>
        </p:spPr>
      </p:pic>
      <p:sp>
        <p:nvSpPr>
          <p:cNvPr id="2697" name="Google Shape;2697;p2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01" name="Shape 2701"/>
        <p:cNvGrpSpPr/>
        <p:nvPr/>
      </p:nvGrpSpPr>
      <p:grpSpPr>
        <a:xfrm>
          <a:off x="0" y="0"/>
          <a:ext cx="0" cy="0"/>
          <a:chOff x="0" y="0"/>
          <a:chExt cx="0" cy="0"/>
        </a:xfrm>
      </p:grpSpPr>
      <p:sp>
        <p:nvSpPr>
          <p:cNvPr id="2702" name="Google Shape;2702;p2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704" name="Google Shape;2704;p2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8" name="Shape 2708"/>
        <p:cNvGrpSpPr/>
        <p:nvPr/>
      </p:nvGrpSpPr>
      <p:grpSpPr>
        <a:xfrm>
          <a:off x="0" y="0"/>
          <a:ext cx="0" cy="0"/>
          <a:chOff x="0" y="0"/>
          <a:chExt cx="0" cy="0"/>
        </a:xfrm>
      </p:grpSpPr>
      <p:sp>
        <p:nvSpPr>
          <p:cNvPr id="2709" name="Google Shape;2709;p2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11" name="Google Shape;2711;p221"/>
          <p:cNvPicPr preferRelativeResize="0"/>
          <p:nvPr/>
        </p:nvPicPr>
        <p:blipFill>
          <a:blip r:embed="rId3">
            <a:alphaModFix/>
          </a:blip>
          <a:stretch>
            <a:fillRect/>
          </a:stretch>
        </p:blipFill>
        <p:spPr>
          <a:xfrm>
            <a:off x="832638" y="863550"/>
            <a:ext cx="7272979" cy="3416400"/>
          </a:xfrm>
          <a:prstGeom prst="rect">
            <a:avLst/>
          </a:prstGeom>
          <a:noFill/>
          <a:ln>
            <a:noFill/>
          </a:ln>
        </p:spPr>
      </p:pic>
      <p:sp>
        <p:nvSpPr>
          <p:cNvPr id="2712" name="Google Shape;2712;p2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6" name="Shape 2716"/>
        <p:cNvGrpSpPr/>
        <p:nvPr/>
      </p:nvGrpSpPr>
      <p:grpSpPr>
        <a:xfrm>
          <a:off x="0" y="0"/>
          <a:ext cx="0" cy="0"/>
          <a:chOff x="0" y="0"/>
          <a:chExt cx="0" cy="0"/>
        </a:xfrm>
      </p:grpSpPr>
      <p:sp>
        <p:nvSpPr>
          <p:cNvPr id="2717" name="Google Shape;2717;p2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Evaluation</a:t>
            </a:r>
            <a:endParaRPr/>
          </a:p>
        </p:txBody>
      </p:sp>
      <p:sp>
        <p:nvSpPr>
          <p:cNvPr id="2718" name="Google Shape;2718;p2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2" name="Shape 2722"/>
        <p:cNvGrpSpPr/>
        <p:nvPr/>
      </p:nvGrpSpPr>
      <p:grpSpPr>
        <a:xfrm>
          <a:off x="0" y="0"/>
          <a:ext cx="0" cy="0"/>
          <a:chOff x="0" y="0"/>
          <a:chExt cx="0" cy="0"/>
        </a:xfrm>
      </p:grpSpPr>
      <p:sp>
        <p:nvSpPr>
          <p:cNvPr id="2723" name="Google Shape;2723;p2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Precision@k / Recall@k</a:t>
            </a:r>
            <a:endParaRPr/>
          </a:p>
        </p:txBody>
      </p:sp>
      <p:grpSp>
        <p:nvGrpSpPr>
          <p:cNvPr id="2724" name="Google Shape;2724;p223"/>
          <p:cNvGrpSpPr/>
          <p:nvPr/>
        </p:nvGrpSpPr>
        <p:grpSpPr>
          <a:xfrm>
            <a:off x="435407" y="1931883"/>
            <a:ext cx="1754550" cy="2404350"/>
            <a:chOff x="1186249" y="1565189"/>
            <a:chExt cx="2339400" cy="3205800"/>
          </a:xfrm>
        </p:grpSpPr>
        <p:sp>
          <p:nvSpPr>
            <p:cNvPr id="2725" name="Google Shape;2725;p223"/>
            <p:cNvSpPr/>
            <p:nvPr/>
          </p:nvSpPr>
          <p:spPr>
            <a:xfrm>
              <a:off x="1433384" y="2561968"/>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Helvetica Neue Light"/>
                  <a:ea typeface="Helvetica Neue Light"/>
                  <a:cs typeface="Helvetica Neue Light"/>
                  <a:sym typeface="Helvetica Neue Light"/>
                </a:rPr>
                <a:t>Positive Result 1</a:t>
              </a:r>
              <a:endParaRPr sz="800">
                <a:latin typeface="Helvetica Neue Light"/>
                <a:ea typeface="Helvetica Neue Light"/>
                <a:cs typeface="Helvetica Neue Light"/>
                <a:sym typeface="Helvetica Neue Light"/>
              </a:endParaRPr>
            </a:p>
          </p:txBody>
        </p:sp>
        <p:sp>
          <p:nvSpPr>
            <p:cNvPr id="2726" name="Google Shape;2726;p223"/>
            <p:cNvSpPr/>
            <p:nvPr/>
          </p:nvSpPr>
          <p:spPr>
            <a:xfrm>
              <a:off x="1433384" y="3298311"/>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Helvetica Neue Light"/>
                  <a:ea typeface="Helvetica Neue Light"/>
                  <a:cs typeface="Helvetica Neue Light"/>
                  <a:sym typeface="Helvetica Neue Light"/>
                </a:rPr>
                <a:t>Positive Result 2</a:t>
              </a:r>
              <a:endParaRPr sz="800">
                <a:latin typeface="Helvetica Neue Light"/>
                <a:ea typeface="Helvetica Neue Light"/>
                <a:cs typeface="Helvetica Neue Light"/>
                <a:sym typeface="Helvetica Neue Light"/>
              </a:endParaRPr>
            </a:p>
          </p:txBody>
        </p:sp>
        <p:sp>
          <p:nvSpPr>
            <p:cNvPr id="2727" name="Google Shape;2727;p223"/>
            <p:cNvSpPr/>
            <p:nvPr/>
          </p:nvSpPr>
          <p:spPr>
            <a:xfrm>
              <a:off x="1433384" y="4034654"/>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Helvetica Neue Light"/>
                  <a:ea typeface="Helvetica Neue Light"/>
                  <a:cs typeface="Helvetica Neue Light"/>
                  <a:sym typeface="Helvetica Neue Light"/>
                </a:rPr>
                <a:t>Positive Result 3</a:t>
              </a:r>
              <a:endParaRPr sz="800">
                <a:latin typeface="Helvetica Neue Light"/>
                <a:ea typeface="Helvetica Neue Light"/>
                <a:cs typeface="Helvetica Neue Light"/>
                <a:sym typeface="Helvetica Neue Light"/>
              </a:endParaRPr>
            </a:p>
          </p:txBody>
        </p:sp>
        <p:sp>
          <p:nvSpPr>
            <p:cNvPr id="2728" name="Google Shape;2728;p223"/>
            <p:cNvSpPr/>
            <p:nvPr/>
          </p:nvSpPr>
          <p:spPr>
            <a:xfrm>
              <a:off x="1186249" y="1565189"/>
              <a:ext cx="2339400" cy="3205800"/>
            </a:xfrm>
            <a:prstGeom prst="rect">
              <a:avLst/>
            </a:prstGeom>
            <a:no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Helvetica Neue Light"/>
                <a:ea typeface="Helvetica Neue Light"/>
                <a:cs typeface="Helvetica Neue Light"/>
                <a:sym typeface="Helvetica Neue Light"/>
              </a:endParaRPr>
            </a:p>
          </p:txBody>
        </p:sp>
        <p:sp>
          <p:nvSpPr>
            <p:cNvPr id="2729" name="Google Shape;2729;p223"/>
            <p:cNvSpPr txBox="1"/>
            <p:nvPr/>
          </p:nvSpPr>
          <p:spPr>
            <a:xfrm>
              <a:off x="1540476" y="1858621"/>
              <a:ext cx="17547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100">
                  <a:solidFill>
                    <a:schemeClr val="dk1"/>
                  </a:solidFill>
                  <a:latin typeface="Helvetica Neue Light"/>
                  <a:ea typeface="Helvetica Neue Light"/>
                  <a:cs typeface="Helvetica Neue Light"/>
                  <a:sym typeface="Helvetica Neue Light"/>
                </a:rPr>
                <a:t>Ground Truth</a:t>
              </a:r>
              <a:endParaRPr sz="800">
                <a:latin typeface="Helvetica Neue Light"/>
                <a:ea typeface="Helvetica Neue Light"/>
                <a:cs typeface="Helvetica Neue Light"/>
                <a:sym typeface="Helvetica Neue Light"/>
              </a:endParaRPr>
            </a:p>
          </p:txBody>
        </p:sp>
      </p:grpSp>
      <p:sp>
        <p:nvSpPr>
          <p:cNvPr id="2730" name="Google Shape;2730;p223"/>
          <p:cNvSpPr txBox="1"/>
          <p:nvPr/>
        </p:nvSpPr>
        <p:spPr>
          <a:xfrm>
            <a:off x="2409400" y="2335494"/>
            <a:ext cx="3446700" cy="1776900"/>
          </a:xfrm>
          <a:prstGeom prst="rect">
            <a:avLst/>
          </a:prstGeom>
          <a:blipFill rotWithShape="1">
            <a:blip r:embed="rId3">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800">
              <a:latin typeface="Helvetica Neue Light"/>
              <a:ea typeface="Helvetica Neue Light"/>
              <a:cs typeface="Helvetica Neue Light"/>
              <a:sym typeface="Helvetica Neue Light"/>
            </a:endParaRPr>
          </a:p>
        </p:txBody>
      </p:sp>
      <p:sp>
        <p:nvSpPr>
          <p:cNvPr id="2731" name="Google Shape;2731;p223"/>
          <p:cNvSpPr txBox="1"/>
          <p:nvPr/>
        </p:nvSpPr>
        <p:spPr>
          <a:xfrm>
            <a:off x="6452059" y="1689509"/>
            <a:ext cx="1677300" cy="408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100">
                <a:solidFill>
                  <a:schemeClr val="dk1"/>
                </a:solidFill>
                <a:latin typeface="Helvetica Neue Light"/>
                <a:ea typeface="Helvetica Neue Light"/>
                <a:cs typeface="Helvetica Neue Light"/>
                <a:sym typeface="Helvetica Neue Light"/>
              </a:rPr>
              <a:t>Ranking Induced by Algorithm</a:t>
            </a:r>
            <a:endParaRPr sz="800">
              <a:latin typeface="Helvetica Neue Light"/>
              <a:ea typeface="Helvetica Neue Light"/>
              <a:cs typeface="Helvetica Neue Light"/>
              <a:sym typeface="Helvetica Neue Light"/>
            </a:endParaRPr>
          </a:p>
        </p:txBody>
      </p:sp>
      <p:grpSp>
        <p:nvGrpSpPr>
          <p:cNvPr id="2732" name="Google Shape;2732;p223"/>
          <p:cNvGrpSpPr/>
          <p:nvPr/>
        </p:nvGrpSpPr>
        <p:grpSpPr>
          <a:xfrm>
            <a:off x="6324008" y="1573309"/>
            <a:ext cx="2021625" cy="3633975"/>
            <a:chOff x="6687266" y="1565188"/>
            <a:chExt cx="2695500" cy="4845300"/>
          </a:xfrm>
        </p:grpSpPr>
        <p:sp>
          <p:nvSpPr>
            <p:cNvPr id="2733" name="Google Shape;2733;p223"/>
            <p:cNvSpPr/>
            <p:nvPr/>
          </p:nvSpPr>
          <p:spPr>
            <a:xfrm>
              <a:off x="7150444" y="4094206"/>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Helvetica Neue Light"/>
                  <a:ea typeface="Helvetica Neue Light"/>
                  <a:cs typeface="Helvetica Neue Light"/>
                  <a:sym typeface="Helvetica Neue Light"/>
                </a:rPr>
                <a:t>Positive Result 1</a:t>
              </a:r>
              <a:endParaRPr sz="800">
                <a:latin typeface="Helvetica Neue Light"/>
                <a:ea typeface="Helvetica Neue Light"/>
                <a:cs typeface="Helvetica Neue Light"/>
                <a:sym typeface="Helvetica Neue Light"/>
              </a:endParaRPr>
            </a:p>
          </p:txBody>
        </p:sp>
        <p:sp>
          <p:nvSpPr>
            <p:cNvPr id="2734" name="Google Shape;2734;p223"/>
            <p:cNvSpPr/>
            <p:nvPr/>
          </p:nvSpPr>
          <p:spPr>
            <a:xfrm>
              <a:off x="7150443" y="2395885"/>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Helvetica Neue Light"/>
                  <a:ea typeface="Helvetica Neue Light"/>
                  <a:cs typeface="Helvetica Neue Light"/>
                  <a:sym typeface="Helvetica Neue Light"/>
                </a:rPr>
                <a:t>Positive Result 3</a:t>
              </a:r>
              <a:endParaRPr sz="800">
                <a:latin typeface="Helvetica Neue Light"/>
                <a:ea typeface="Helvetica Neue Light"/>
                <a:cs typeface="Helvetica Neue Light"/>
                <a:sym typeface="Helvetica Neue Light"/>
              </a:endParaRPr>
            </a:p>
          </p:txBody>
        </p:sp>
        <p:sp>
          <p:nvSpPr>
            <p:cNvPr id="2735" name="Google Shape;2735;p223"/>
            <p:cNvSpPr/>
            <p:nvPr/>
          </p:nvSpPr>
          <p:spPr>
            <a:xfrm>
              <a:off x="7150443" y="3245045"/>
              <a:ext cx="1754700" cy="5685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Helvetica Neue Light"/>
                  <a:ea typeface="Helvetica Neue Light"/>
                  <a:cs typeface="Helvetica Neue Light"/>
                  <a:sym typeface="Helvetica Neue Light"/>
                </a:rPr>
                <a:t>Negative Result </a:t>
              </a:r>
              <a:endParaRPr sz="800">
                <a:latin typeface="Helvetica Neue Light"/>
                <a:ea typeface="Helvetica Neue Light"/>
                <a:cs typeface="Helvetica Neue Light"/>
                <a:sym typeface="Helvetica Neue Light"/>
              </a:endParaRPr>
            </a:p>
          </p:txBody>
        </p:sp>
        <p:sp>
          <p:nvSpPr>
            <p:cNvPr id="2736" name="Google Shape;2736;p223"/>
            <p:cNvSpPr/>
            <p:nvPr/>
          </p:nvSpPr>
          <p:spPr>
            <a:xfrm>
              <a:off x="6687266" y="2301733"/>
              <a:ext cx="2695500" cy="3205800"/>
            </a:xfrm>
            <a:prstGeom prst="rect">
              <a:avLst/>
            </a:prstGeom>
            <a:noFill/>
            <a:ln cap="flat" cmpd="sng" w="254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Helvetica Neue Light"/>
                <a:ea typeface="Helvetica Neue Light"/>
                <a:cs typeface="Helvetica Neue Light"/>
                <a:sym typeface="Helvetica Neue Light"/>
              </a:endParaRPr>
            </a:p>
          </p:txBody>
        </p:sp>
        <p:sp>
          <p:nvSpPr>
            <p:cNvPr id="2737" name="Google Shape;2737;p223"/>
            <p:cNvSpPr/>
            <p:nvPr/>
          </p:nvSpPr>
          <p:spPr>
            <a:xfrm>
              <a:off x="6857999" y="1565188"/>
              <a:ext cx="2339400" cy="4845300"/>
            </a:xfrm>
            <a:prstGeom prst="rect">
              <a:avLst/>
            </a:prstGeom>
            <a:no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Helvetica Neue Light"/>
                <a:ea typeface="Helvetica Neue Light"/>
                <a:cs typeface="Helvetica Neue Light"/>
                <a:sym typeface="Helvetica Neue Light"/>
              </a:endParaRPr>
            </a:p>
          </p:txBody>
        </p:sp>
        <p:sp>
          <p:nvSpPr>
            <p:cNvPr id="2738" name="Google Shape;2738;p223"/>
            <p:cNvSpPr/>
            <p:nvPr/>
          </p:nvSpPr>
          <p:spPr>
            <a:xfrm>
              <a:off x="7157752" y="5642277"/>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Helvetica Neue Light"/>
                  <a:ea typeface="Helvetica Neue Light"/>
                  <a:cs typeface="Helvetica Neue Light"/>
                  <a:sym typeface="Helvetica Neue Light"/>
                </a:rPr>
                <a:t>Positive Result 2</a:t>
              </a:r>
              <a:endParaRPr sz="800">
                <a:latin typeface="Helvetica Neue Light"/>
                <a:ea typeface="Helvetica Neue Light"/>
                <a:cs typeface="Helvetica Neue Light"/>
                <a:sym typeface="Helvetica Neue Light"/>
              </a:endParaRPr>
            </a:p>
          </p:txBody>
        </p:sp>
        <p:sp>
          <p:nvSpPr>
            <p:cNvPr id="2739" name="Google Shape;2739;p223"/>
            <p:cNvSpPr/>
            <p:nvPr/>
          </p:nvSpPr>
          <p:spPr>
            <a:xfrm>
              <a:off x="7150442" y="4843759"/>
              <a:ext cx="1754700" cy="5685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100">
                  <a:solidFill>
                    <a:schemeClr val="lt1"/>
                  </a:solidFill>
                  <a:latin typeface="Helvetica Neue Light"/>
                  <a:ea typeface="Helvetica Neue Light"/>
                  <a:cs typeface="Helvetica Neue Light"/>
                  <a:sym typeface="Helvetica Neue Light"/>
                </a:rPr>
                <a:t>Negative Result </a:t>
              </a:r>
              <a:endParaRPr sz="800">
                <a:latin typeface="Helvetica Neue Light"/>
                <a:ea typeface="Helvetica Neue Light"/>
                <a:cs typeface="Helvetica Neue Light"/>
                <a:sym typeface="Helvetica Neue Light"/>
              </a:endParaRPr>
            </a:p>
          </p:txBody>
        </p:sp>
      </p:grpSp>
      <p:sp>
        <p:nvSpPr>
          <p:cNvPr id="2740" name="Google Shape;2740;p223"/>
          <p:cNvSpPr txBox="1"/>
          <p:nvPr/>
        </p:nvSpPr>
        <p:spPr>
          <a:xfrm>
            <a:off x="435400" y="4641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Helvetica Neue"/>
                <a:ea typeface="Helvetica Neue"/>
                <a:cs typeface="Helvetica Neue"/>
                <a:sym typeface="Helvetica Neue"/>
              </a:rPr>
              <a:t>Used for: Implicit Feedback</a:t>
            </a:r>
            <a:endParaRPr sz="1100">
              <a:solidFill>
                <a:schemeClr val="dk1"/>
              </a:solidFill>
              <a:latin typeface="Helvetica Neue"/>
              <a:ea typeface="Helvetica Neue"/>
              <a:cs typeface="Helvetica Neue"/>
              <a:sym typeface="Helvetica Neue"/>
            </a:endParaRPr>
          </a:p>
        </p:txBody>
      </p:sp>
      <p:sp>
        <p:nvSpPr>
          <p:cNvPr id="2741" name="Google Shape;2741;p2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46" name="Shape 2746"/>
        <p:cNvGrpSpPr/>
        <p:nvPr/>
      </p:nvGrpSpPr>
      <p:grpSpPr>
        <a:xfrm>
          <a:off x="0" y="0"/>
          <a:ext cx="0" cy="0"/>
          <a:chOff x="0" y="0"/>
          <a:chExt cx="0" cy="0"/>
        </a:xfrm>
      </p:grpSpPr>
      <p:pic>
        <p:nvPicPr>
          <p:cNvPr id="2747" name="Google Shape;2747;p224"/>
          <p:cNvPicPr preferRelativeResize="0"/>
          <p:nvPr/>
        </p:nvPicPr>
        <p:blipFill rotWithShape="1">
          <a:blip r:embed="rId3">
            <a:alphaModFix/>
          </a:blip>
          <a:srcRect b="0" l="0" r="0" t="0"/>
          <a:stretch/>
        </p:blipFill>
        <p:spPr>
          <a:xfrm>
            <a:off x="798555" y="2017675"/>
            <a:ext cx="4652400" cy="2687400"/>
          </a:xfrm>
          <a:prstGeom prst="rect">
            <a:avLst/>
          </a:prstGeom>
          <a:noFill/>
          <a:ln>
            <a:noFill/>
          </a:ln>
        </p:spPr>
      </p:pic>
      <p:sp>
        <p:nvSpPr>
          <p:cNvPr id="2748" name="Google Shape;2748;p224"/>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GB"/>
              <a:t>Mean Average Precision</a:t>
            </a:r>
            <a:endParaRPr/>
          </a:p>
        </p:txBody>
      </p:sp>
      <p:sp>
        <p:nvSpPr>
          <p:cNvPr id="2749" name="Google Shape;2749;p224"/>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600"/>
              </a:spcAft>
              <a:buClr>
                <a:schemeClr val="dk1"/>
              </a:buClr>
              <a:buSzPts val="2100"/>
              <a:buNone/>
            </a:pPr>
            <a:r>
              <a:rPr lang="en-GB"/>
              <a:t>We can plot precision as a function of recall</a:t>
            </a:r>
            <a:endParaRPr/>
          </a:p>
        </p:txBody>
      </p:sp>
      <p:sp>
        <p:nvSpPr>
          <p:cNvPr id="2750" name="Google Shape;2750;p224"/>
          <p:cNvSpPr txBox="1"/>
          <p:nvPr/>
        </p:nvSpPr>
        <p:spPr>
          <a:xfrm>
            <a:off x="5989939" y="2056210"/>
            <a:ext cx="16773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Ranking Induced by Algorithm</a:t>
            </a:r>
            <a:endParaRPr sz="1100"/>
          </a:p>
        </p:txBody>
      </p:sp>
      <p:sp>
        <p:nvSpPr>
          <p:cNvPr id="2751" name="Google Shape;2751;p224"/>
          <p:cNvSpPr/>
          <p:nvPr/>
        </p:nvSpPr>
        <p:spPr>
          <a:xfrm>
            <a:off x="6209271" y="3836774"/>
            <a:ext cx="1316100" cy="4263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1</a:t>
            </a:r>
            <a:endParaRPr sz="1100"/>
          </a:p>
        </p:txBody>
      </p:sp>
      <p:sp>
        <p:nvSpPr>
          <p:cNvPr id="2752" name="Google Shape;2752;p224"/>
          <p:cNvSpPr/>
          <p:nvPr/>
        </p:nvSpPr>
        <p:spPr>
          <a:xfrm>
            <a:off x="6209270" y="2563033"/>
            <a:ext cx="1316100" cy="4263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3</a:t>
            </a:r>
            <a:endParaRPr sz="1100"/>
          </a:p>
        </p:txBody>
      </p:sp>
      <p:sp>
        <p:nvSpPr>
          <p:cNvPr id="2753" name="Google Shape;2753;p224"/>
          <p:cNvSpPr/>
          <p:nvPr/>
        </p:nvSpPr>
        <p:spPr>
          <a:xfrm>
            <a:off x="6209270" y="3199903"/>
            <a:ext cx="1316100" cy="4263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Negative Result </a:t>
            </a:r>
            <a:endParaRPr sz="1100"/>
          </a:p>
        </p:txBody>
      </p:sp>
      <p:sp>
        <p:nvSpPr>
          <p:cNvPr id="2754" name="Google Shape;2754;p224"/>
          <p:cNvSpPr/>
          <p:nvPr/>
        </p:nvSpPr>
        <p:spPr>
          <a:xfrm>
            <a:off x="6020830" y="1940010"/>
            <a:ext cx="1754700" cy="3625800"/>
          </a:xfrm>
          <a:prstGeom prst="rect">
            <a:avLst/>
          </a:prstGeom>
          <a:no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55" name="Google Shape;2755;p224"/>
          <p:cNvSpPr/>
          <p:nvPr/>
        </p:nvSpPr>
        <p:spPr>
          <a:xfrm>
            <a:off x="6240163" y="4417541"/>
            <a:ext cx="1316100" cy="4263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2</a:t>
            </a:r>
            <a:endParaRPr sz="1100"/>
          </a:p>
        </p:txBody>
      </p:sp>
      <p:sp>
        <p:nvSpPr>
          <p:cNvPr id="2756" name="Google Shape;2756;p224"/>
          <p:cNvSpPr txBox="1"/>
          <p:nvPr/>
        </p:nvSpPr>
        <p:spPr>
          <a:xfrm>
            <a:off x="1949342" y="3554482"/>
            <a:ext cx="1441500" cy="284700"/>
          </a:xfrm>
          <a:prstGeom prst="rect">
            <a:avLst/>
          </a:prstGeom>
          <a:gradFill>
            <a:gsLst>
              <a:gs pos="0">
                <a:srgbClr val="92AAEA"/>
              </a:gs>
              <a:gs pos="50000">
                <a:srgbClr val="BDCAF0"/>
              </a:gs>
              <a:gs pos="100000">
                <a:srgbClr val="DEE4F7"/>
              </a:gs>
            </a:gsLst>
            <a:lin ang="5400012" scaled="0"/>
          </a:gra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Average Precision</a:t>
            </a:r>
            <a:endParaRPr sz="1100"/>
          </a:p>
        </p:txBody>
      </p:sp>
      <p:sp>
        <p:nvSpPr>
          <p:cNvPr id="2757" name="Google Shape;2757;p224"/>
          <p:cNvSpPr/>
          <p:nvPr/>
        </p:nvSpPr>
        <p:spPr>
          <a:xfrm>
            <a:off x="8002196" y="2228801"/>
            <a:ext cx="408300" cy="2615100"/>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58" name="Google Shape;2758;p224"/>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57"/>
                                        </p:tgtEl>
                                        <p:attrNameLst>
                                          <p:attrName>style.visibility</p:attrName>
                                        </p:attrNameLst>
                                      </p:cBhvr>
                                      <p:to>
                                        <p:strVal val="visible"/>
                                      </p:to>
                                    </p:set>
                                    <p:animEffect filter="fade" transition="in">
                                      <p:cBhvr>
                                        <p:cTn dur="1000"/>
                                        <p:tgtEl>
                                          <p:spTgt spid="27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3" name="Shape 2763"/>
        <p:cNvGrpSpPr/>
        <p:nvPr/>
      </p:nvGrpSpPr>
      <p:grpSpPr>
        <a:xfrm>
          <a:off x="0" y="0"/>
          <a:ext cx="0" cy="0"/>
          <a:chOff x="0" y="0"/>
          <a:chExt cx="0" cy="0"/>
        </a:xfrm>
      </p:grpSpPr>
      <p:sp>
        <p:nvSpPr>
          <p:cNvPr id="2764" name="Google Shape;2764;p225"/>
          <p:cNvSpPr txBox="1"/>
          <p:nvPr>
            <p:ph idx="1" type="body"/>
          </p:nvPr>
        </p:nvSpPr>
        <p:spPr>
          <a:xfrm>
            <a:off x="311700" y="1152475"/>
            <a:ext cx="8520600" cy="3416400"/>
          </a:xfrm>
          <a:prstGeom prst="rect">
            <a:avLst/>
          </a:prstGeom>
          <a:blipFill rotWithShape="1">
            <a:blip r:embed="rId3">
              <a:alphaModFix/>
            </a:blip>
            <a:stretch>
              <a:fillRect b="0" l="-869" r="0" t="-279"/>
            </a:stretch>
          </a:blipFill>
          <a:ln>
            <a:noFill/>
          </a:ln>
        </p:spPr>
        <p:txBody>
          <a:bodyPr anchorCtr="0" anchor="t" bIns="34275" lIns="68575" spcFirstLastPara="1" rIns="68575" wrap="square" tIns="34275">
            <a:normAutofit/>
          </a:bodyPr>
          <a:lstStyle/>
          <a:p>
            <a:pPr indent="0" lvl="0" marL="177800" rtl="0" algn="l">
              <a:lnSpc>
                <a:spcPct val="90000"/>
              </a:lnSpc>
              <a:spcBef>
                <a:spcPts val="0"/>
              </a:spcBef>
              <a:spcAft>
                <a:spcPts val="1600"/>
              </a:spcAft>
              <a:buNone/>
            </a:pPr>
            <a:r>
              <a:rPr lang="en-GB"/>
              <a:t> </a:t>
            </a:r>
            <a:r>
              <a:rPr lang="en-GB"/>
              <a:t> </a:t>
            </a:r>
            <a:endParaRPr/>
          </a:p>
        </p:txBody>
      </p:sp>
      <p:sp>
        <p:nvSpPr>
          <p:cNvPr id="2765" name="Google Shape;2765;p225"/>
          <p:cNvSpPr/>
          <p:nvPr/>
        </p:nvSpPr>
        <p:spPr>
          <a:xfrm>
            <a:off x="582645" y="2911805"/>
            <a:ext cx="1316100" cy="4263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1</a:t>
            </a:r>
            <a:endParaRPr sz="1100"/>
          </a:p>
          <a:p>
            <a:pPr indent="0" lvl="0" marL="0" marR="0" rtl="0" algn="ctr">
              <a:spcBef>
                <a:spcPts val="0"/>
              </a:spcBef>
              <a:spcAft>
                <a:spcPts val="0"/>
              </a:spcAft>
              <a:buNone/>
            </a:pPr>
            <a:r>
              <a:rPr lang="en-GB" sz="1400">
                <a:solidFill>
                  <a:schemeClr val="lt1"/>
                </a:solidFill>
                <a:latin typeface="Calibri"/>
                <a:ea typeface="Calibri"/>
                <a:cs typeface="Calibri"/>
                <a:sym typeface="Calibri"/>
              </a:rPr>
              <a:t>Relevance: 5</a:t>
            </a:r>
            <a:endParaRPr sz="1100"/>
          </a:p>
        </p:txBody>
      </p:sp>
      <p:sp>
        <p:nvSpPr>
          <p:cNvPr id="2766" name="Google Shape;2766;p225"/>
          <p:cNvSpPr/>
          <p:nvPr/>
        </p:nvSpPr>
        <p:spPr>
          <a:xfrm>
            <a:off x="582645" y="3464062"/>
            <a:ext cx="1316100" cy="4263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2 Relevance: 3</a:t>
            </a:r>
            <a:endParaRPr sz="1100"/>
          </a:p>
        </p:txBody>
      </p:sp>
      <p:sp>
        <p:nvSpPr>
          <p:cNvPr id="2767" name="Google Shape;2767;p225"/>
          <p:cNvSpPr/>
          <p:nvPr/>
        </p:nvSpPr>
        <p:spPr>
          <a:xfrm>
            <a:off x="582645" y="4016319"/>
            <a:ext cx="1316100" cy="4263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3</a:t>
            </a:r>
            <a:endParaRPr sz="1100"/>
          </a:p>
          <a:p>
            <a:pPr indent="0" lvl="0" marL="0" marR="0" rtl="0" algn="ctr">
              <a:spcBef>
                <a:spcPts val="0"/>
              </a:spcBef>
              <a:spcAft>
                <a:spcPts val="0"/>
              </a:spcAft>
              <a:buNone/>
            </a:pPr>
            <a:r>
              <a:rPr lang="en-GB" sz="1400">
                <a:solidFill>
                  <a:schemeClr val="lt1"/>
                </a:solidFill>
                <a:latin typeface="Calibri"/>
                <a:ea typeface="Calibri"/>
                <a:cs typeface="Calibri"/>
                <a:sym typeface="Calibri"/>
              </a:rPr>
              <a:t>Relevance: 1</a:t>
            </a:r>
            <a:endParaRPr sz="1100"/>
          </a:p>
        </p:txBody>
      </p:sp>
      <p:sp>
        <p:nvSpPr>
          <p:cNvPr id="2768" name="Google Shape;2768;p225"/>
          <p:cNvSpPr/>
          <p:nvPr/>
        </p:nvSpPr>
        <p:spPr>
          <a:xfrm>
            <a:off x="397294" y="2164220"/>
            <a:ext cx="1754700" cy="2404500"/>
          </a:xfrm>
          <a:prstGeom prst="rect">
            <a:avLst/>
          </a:prstGeom>
          <a:no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69" name="Google Shape;2769;p225"/>
          <p:cNvSpPr txBox="1"/>
          <p:nvPr/>
        </p:nvSpPr>
        <p:spPr>
          <a:xfrm>
            <a:off x="662964" y="2384294"/>
            <a:ext cx="1316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Ground Truth</a:t>
            </a:r>
            <a:endParaRPr sz="1100"/>
          </a:p>
        </p:txBody>
      </p:sp>
      <p:sp>
        <p:nvSpPr>
          <p:cNvPr id="2770" name="Google Shape;2770;p225"/>
          <p:cNvSpPr/>
          <p:nvPr/>
        </p:nvSpPr>
        <p:spPr>
          <a:xfrm>
            <a:off x="7090469" y="1873939"/>
            <a:ext cx="1754700" cy="2995800"/>
          </a:xfrm>
          <a:prstGeom prst="rect">
            <a:avLst/>
          </a:prstGeom>
          <a:no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71" name="Google Shape;2771;p225"/>
          <p:cNvSpPr txBox="1"/>
          <p:nvPr/>
        </p:nvSpPr>
        <p:spPr>
          <a:xfrm>
            <a:off x="7090471" y="1990138"/>
            <a:ext cx="16773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Ranking Induced by Algorithm</a:t>
            </a:r>
            <a:endParaRPr sz="1100"/>
          </a:p>
        </p:txBody>
      </p:sp>
      <p:sp>
        <p:nvSpPr>
          <p:cNvPr id="2772" name="Google Shape;2772;p225"/>
          <p:cNvSpPr/>
          <p:nvPr/>
        </p:nvSpPr>
        <p:spPr>
          <a:xfrm>
            <a:off x="7342622" y="3827165"/>
            <a:ext cx="1316100" cy="4263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1</a:t>
            </a:r>
            <a:endParaRPr sz="1100"/>
          </a:p>
        </p:txBody>
      </p:sp>
      <p:sp>
        <p:nvSpPr>
          <p:cNvPr id="2773" name="Google Shape;2773;p225"/>
          <p:cNvSpPr/>
          <p:nvPr/>
        </p:nvSpPr>
        <p:spPr>
          <a:xfrm>
            <a:off x="7342621" y="2553424"/>
            <a:ext cx="1316100" cy="4263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3</a:t>
            </a:r>
            <a:endParaRPr sz="1100"/>
          </a:p>
        </p:txBody>
      </p:sp>
      <p:sp>
        <p:nvSpPr>
          <p:cNvPr id="2774" name="Google Shape;2774;p225"/>
          <p:cNvSpPr/>
          <p:nvPr/>
        </p:nvSpPr>
        <p:spPr>
          <a:xfrm>
            <a:off x="7342621" y="3190294"/>
            <a:ext cx="1316100" cy="4263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Negative Result </a:t>
            </a:r>
            <a:endParaRPr sz="1100"/>
          </a:p>
        </p:txBody>
      </p:sp>
      <p:sp>
        <p:nvSpPr>
          <p:cNvPr id="2775" name="Google Shape;2775;p225"/>
          <p:cNvSpPr/>
          <p:nvPr/>
        </p:nvSpPr>
        <p:spPr>
          <a:xfrm>
            <a:off x="7342621" y="4407932"/>
            <a:ext cx="1316100" cy="4263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2</a:t>
            </a:r>
            <a:endParaRPr sz="1100"/>
          </a:p>
        </p:txBody>
      </p:sp>
      <p:sp>
        <p:nvSpPr>
          <p:cNvPr id="2776" name="Google Shape;2776;p225"/>
          <p:cNvSpPr/>
          <p:nvPr/>
        </p:nvSpPr>
        <p:spPr>
          <a:xfrm>
            <a:off x="6947204" y="2452480"/>
            <a:ext cx="2041200" cy="1893300"/>
          </a:xfrm>
          <a:prstGeom prst="rect">
            <a:avLst/>
          </a:prstGeom>
          <a:noFill/>
          <a:ln cap="flat" cmpd="sng" w="254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77" name="Google Shape;2777;p225"/>
          <p:cNvSpPr/>
          <p:nvPr/>
        </p:nvSpPr>
        <p:spPr>
          <a:xfrm>
            <a:off x="2146739" y="2061001"/>
            <a:ext cx="4686300" cy="2994600"/>
          </a:xfrm>
          <a:prstGeom prst="rect">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sp>
        <p:nvSpPr>
          <p:cNvPr id="2778" name="Google Shape;2778;p225"/>
          <p:cNvSpPr txBox="1"/>
          <p:nvPr/>
        </p:nvSpPr>
        <p:spPr>
          <a:xfrm>
            <a:off x="435400" y="4641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Helvetica Neue"/>
                <a:ea typeface="Helvetica Neue"/>
                <a:cs typeface="Helvetica Neue"/>
                <a:sym typeface="Helvetica Neue"/>
              </a:rPr>
              <a:t>Used for: Implicit Feedback</a:t>
            </a:r>
            <a:endParaRPr sz="1100">
              <a:solidFill>
                <a:schemeClr val="dk1"/>
              </a:solidFill>
              <a:latin typeface="Helvetica Neue"/>
              <a:ea typeface="Helvetica Neue"/>
              <a:cs typeface="Helvetica Neue"/>
              <a:sym typeface="Helvetica Neue"/>
            </a:endParaRPr>
          </a:p>
        </p:txBody>
      </p:sp>
      <p:sp>
        <p:nvSpPr>
          <p:cNvPr id="2779" name="Google Shape;2779;p2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NDCG</a:t>
            </a:r>
            <a:r>
              <a:rPr lang="en-GB"/>
              <a:t>@k - Normalized Discounted Cumulative Gain</a:t>
            </a:r>
            <a:endParaRPr/>
          </a:p>
        </p:txBody>
      </p:sp>
      <p:sp>
        <p:nvSpPr>
          <p:cNvPr id="2780" name="Google Shape;2780;p2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5" name="Shape 2785"/>
        <p:cNvGrpSpPr/>
        <p:nvPr/>
      </p:nvGrpSpPr>
      <p:grpSpPr>
        <a:xfrm>
          <a:off x="0" y="0"/>
          <a:ext cx="0" cy="0"/>
          <a:chOff x="0" y="0"/>
          <a:chExt cx="0" cy="0"/>
        </a:xfrm>
      </p:grpSpPr>
      <p:sp>
        <p:nvSpPr>
          <p:cNvPr id="2786" name="Google Shape;2786;p226"/>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600"/>
              </a:spcAft>
              <a:buClr>
                <a:schemeClr val="dk1"/>
              </a:buClr>
              <a:buSzPts val="2100"/>
              <a:buNone/>
            </a:pPr>
            <a:r>
              <a:rPr lang="en-GB"/>
              <a:t>Sometimes there is only one “positive” item in the test set…</a:t>
            </a:r>
            <a:endParaRPr/>
          </a:p>
        </p:txBody>
      </p:sp>
      <p:sp>
        <p:nvSpPr>
          <p:cNvPr id="2787" name="Google Shape;2787;p226"/>
          <p:cNvSpPr/>
          <p:nvPr/>
        </p:nvSpPr>
        <p:spPr>
          <a:xfrm>
            <a:off x="1438932" y="2859625"/>
            <a:ext cx="1316100" cy="4263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1</a:t>
            </a:r>
            <a:endParaRPr sz="1100"/>
          </a:p>
        </p:txBody>
      </p:sp>
      <p:sp>
        <p:nvSpPr>
          <p:cNvPr id="2788" name="Google Shape;2788;p226"/>
          <p:cNvSpPr/>
          <p:nvPr/>
        </p:nvSpPr>
        <p:spPr>
          <a:xfrm>
            <a:off x="1231505" y="2329569"/>
            <a:ext cx="1754700" cy="1171500"/>
          </a:xfrm>
          <a:prstGeom prst="rect">
            <a:avLst/>
          </a:prstGeom>
          <a:no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89" name="Google Shape;2789;p226"/>
          <p:cNvSpPr txBox="1"/>
          <p:nvPr/>
        </p:nvSpPr>
        <p:spPr>
          <a:xfrm>
            <a:off x="1497175" y="2549643"/>
            <a:ext cx="1316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Ground Truth</a:t>
            </a:r>
            <a:endParaRPr sz="1100"/>
          </a:p>
        </p:txBody>
      </p:sp>
      <p:sp>
        <p:nvSpPr>
          <p:cNvPr id="2790" name="Google Shape;2790;p226"/>
          <p:cNvSpPr/>
          <p:nvPr/>
        </p:nvSpPr>
        <p:spPr>
          <a:xfrm>
            <a:off x="5507393" y="2112041"/>
            <a:ext cx="1754700" cy="2984100"/>
          </a:xfrm>
          <a:prstGeom prst="rect">
            <a:avLst/>
          </a:prstGeom>
          <a:no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91" name="Google Shape;2791;p226"/>
          <p:cNvSpPr txBox="1"/>
          <p:nvPr/>
        </p:nvSpPr>
        <p:spPr>
          <a:xfrm>
            <a:off x="5507395" y="2228240"/>
            <a:ext cx="16773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Ranking Induced by Algorithm</a:t>
            </a:r>
            <a:endParaRPr sz="1100"/>
          </a:p>
        </p:txBody>
      </p:sp>
      <p:sp>
        <p:nvSpPr>
          <p:cNvPr id="2792" name="Google Shape;2792;p226"/>
          <p:cNvSpPr/>
          <p:nvPr/>
        </p:nvSpPr>
        <p:spPr>
          <a:xfrm>
            <a:off x="5726727" y="4008803"/>
            <a:ext cx="1316100" cy="4263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1</a:t>
            </a:r>
            <a:endParaRPr sz="1100"/>
          </a:p>
        </p:txBody>
      </p:sp>
      <p:sp>
        <p:nvSpPr>
          <p:cNvPr id="2793" name="Google Shape;2793;p226"/>
          <p:cNvSpPr/>
          <p:nvPr/>
        </p:nvSpPr>
        <p:spPr>
          <a:xfrm>
            <a:off x="5726726" y="2735063"/>
            <a:ext cx="1316100" cy="4263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3</a:t>
            </a:r>
            <a:endParaRPr sz="1100"/>
          </a:p>
        </p:txBody>
      </p:sp>
      <p:sp>
        <p:nvSpPr>
          <p:cNvPr id="2794" name="Google Shape;2794;p226"/>
          <p:cNvSpPr/>
          <p:nvPr/>
        </p:nvSpPr>
        <p:spPr>
          <a:xfrm>
            <a:off x="5726726" y="3371932"/>
            <a:ext cx="1316100" cy="4263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Negative Result </a:t>
            </a:r>
            <a:endParaRPr sz="1100"/>
          </a:p>
        </p:txBody>
      </p:sp>
      <p:sp>
        <p:nvSpPr>
          <p:cNvPr id="2795" name="Google Shape;2795;p226"/>
          <p:cNvSpPr/>
          <p:nvPr/>
        </p:nvSpPr>
        <p:spPr>
          <a:xfrm>
            <a:off x="5726726" y="4589570"/>
            <a:ext cx="1316100" cy="4263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2</a:t>
            </a:r>
            <a:endParaRPr sz="1100"/>
          </a:p>
        </p:txBody>
      </p:sp>
      <p:sp>
        <p:nvSpPr>
          <p:cNvPr id="2796" name="Google Shape;2796;p226"/>
          <p:cNvSpPr/>
          <p:nvPr/>
        </p:nvSpPr>
        <p:spPr>
          <a:xfrm>
            <a:off x="5726726" y="4602080"/>
            <a:ext cx="1316100" cy="4263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Negative Result </a:t>
            </a:r>
            <a:endParaRPr sz="1100"/>
          </a:p>
        </p:txBody>
      </p:sp>
      <p:sp>
        <p:nvSpPr>
          <p:cNvPr id="2797" name="Google Shape;2797;p226"/>
          <p:cNvSpPr/>
          <p:nvPr/>
        </p:nvSpPr>
        <p:spPr>
          <a:xfrm>
            <a:off x="5738632" y="2739334"/>
            <a:ext cx="1316100" cy="4263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Negative Result </a:t>
            </a:r>
            <a:endParaRPr sz="1400">
              <a:solidFill>
                <a:schemeClr val="lt1"/>
              </a:solidFill>
              <a:latin typeface="Calibri"/>
              <a:ea typeface="Calibri"/>
              <a:cs typeface="Calibri"/>
              <a:sym typeface="Calibri"/>
            </a:endParaRPr>
          </a:p>
        </p:txBody>
      </p:sp>
      <p:cxnSp>
        <p:nvCxnSpPr>
          <p:cNvPr id="2798" name="Google Shape;2798;p226"/>
          <p:cNvCxnSpPr>
            <a:stCxn id="2787" idx="3"/>
            <a:endCxn id="2792" idx="1"/>
          </p:cNvCxnSpPr>
          <p:nvPr/>
        </p:nvCxnSpPr>
        <p:spPr>
          <a:xfrm>
            <a:off x="2755032" y="3072775"/>
            <a:ext cx="2971800" cy="1149300"/>
          </a:xfrm>
          <a:prstGeom prst="straightConnector1">
            <a:avLst/>
          </a:prstGeom>
          <a:noFill/>
          <a:ln cap="flat" cmpd="sng" w="9525">
            <a:solidFill>
              <a:schemeClr val="accent1"/>
            </a:solidFill>
            <a:prstDash val="solid"/>
            <a:miter lim="800000"/>
            <a:headEnd len="sm" w="sm" type="none"/>
            <a:tailEnd len="sm" w="sm" type="none"/>
          </a:ln>
        </p:spPr>
      </p:cxnSp>
      <p:sp>
        <p:nvSpPr>
          <p:cNvPr id="2799" name="Google Shape;2799;p226"/>
          <p:cNvSpPr txBox="1"/>
          <p:nvPr/>
        </p:nvSpPr>
        <p:spPr>
          <a:xfrm>
            <a:off x="7149766" y="4082970"/>
            <a:ext cx="1994100" cy="666000"/>
          </a:xfrm>
          <a:prstGeom prst="rect">
            <a:avLst/>
          </a:prstGeom>
          <a:blipFill rotWithShape="1">
            <a:blip r:embed="rId3">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sp>
        <p:nvSpPr>
          <p:cNvPr id="2800" name="Google Shape;2800;p226"/>
          <p:cNvSpPr/>
          <p:nvPr/>
        </p:nvSpPr>
        <p:spPr>
          <a:xfrm>
            <a:off x="551899" y="3950363"/>
            <a:ext cx="2516100" cy="484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700">
                <a:solidFill>
                  <a:srgbClr val="00B050"/>
                </a:solidFill>
                <a:latin typeface="Calibri"/>
                <a:ea typeface="Calibri"/>
                <a:cs typeface="Calibri"/>
                <a:sym typeface="Calibri"/>
              </a:rPr>
              <a:t>Lower is Better ! </a:t>
            </a:r>
            <a:endParaRPr sz="1100"/>
          </a:p>
        </p:txBody>
      </p:sp>
      <p:sp>
        <p:nvSpPr>
          <p:cNvPr id="2801" name="Google Shape;2801;p226"/>
          <p:cNvSpPr txBox="1"/>
          <p:nvPr/>
        </p:nvSpPr>
        <p:spPr>
          <a:xfrm>
            <a:off x="435400" y="4641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Helvetica Neue"/>
                <a:ea typeface="Helvetica Neue"/>
                <a:cs typeface="Helvetica Neue"/>
                <a:sym typeface="Helvetica Neue"/>
              </a:rPr>
              <a:t>Used for: Implicit Feedback</a:t>
            </a:r>
            <a:endParaRPr sz="1100">
              <a:solidFill>
                <a:schemeClr val="dk1"/>
              </a:solidFill>
              <a:latin typeface="Helvetica Neue"/>
              <a:ea typeface="Helvetica Neue"/>
              <a:cs typeface="Helvetica Neue"/>
              <a:sym typeface="Helvetica Neue"/>
            </a:endParaRPr>
          </a:p>
        </p:txBody>
      </p:sp>
      <p:sp>
        <p:nvSpPr>
          <p:cNvPr id="2802" name="Google Shape;2802;p226"/>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MPR - Mean Percentile Rank</a:t>
            </a:r>
            <a:endParaRPr/>
          </a:p>
        </p:txBody>
      </p:sp>
      <p:sp>
        <p:nvSpPr>
          <p:cNvPr id="2803" name="Google Shape;2803;p226"/>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0"/>
                                        </p:tgtEl>
                                        <p:attrNameLst>
                                          <p:attrName>style.visibility</p:attrName>
                                        </p:attrNameLst>
                                      </p:cBhvr>
                                      <p:to>
                                        <p:strVal val="visible"/>
                                      </p:to>
                                    </p:set>
                                    <p:animEffect filter="fade" transition="in">
                                      <p:cBhvr>
                                        <p:cTn dur="1000"/>
                                        <p:tgtEl>
                                          <p:spTgt spid="28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7" name="Shape 2807"/>
        <p:cNvGrpSpPr/>
        <p:nvPr/>
      </p:nvGrpSpPr>
      <p:grpSpPr>
        <a:xfrm>
          <a:off x="0" y="0"/>
          <a:ext cx="0" cy="0"/>
          <a:chOff x="0" y="0"/>
          <a:chExt cx="0" cy="0"/>
        </a:xfrm>
      </p:grpSpPr>
      <p:sp>
        <p:nvSpPr>
          <p:cNvPr id="2808" name="Google Shape;2808;p22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highlight>
                  <a:schemeClr val="accent6"/>
                </a:highlight>
              </a:rPr>
              <a:t>Online experiments</a:t>
            </a:r>
            <a:endParaRPr>
              <a:highlight>
                <a:schemeClr val="accent6"/>
              </a:highlight>
            </a:endParaRPr>
          </a:p>
        </p:txBody>
      </p:sp>
      <p:sp>
        <p:nvSpPr>
          <p:cNvPr id="2809" name="Google Shape;2809;p22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Randomized controlled experiments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Measure KPIs (Key Performance Indicator) directly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Can compare several variants simultaneously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highlight>
                  <a:schemeClr val="accent6"/>
                </a:highlight>
              </a:rPr>
              <a:t>The ultimate evaluation technique! </a:t>
            </a:r>
            <a:endParaRPr>
              <a:highlight>
                <a:schemeClr val="accent6"/>
              </a:highlight>
            </a:endParaRPr>
          </a:p>
        </p:txBody>
      </p:sp>
      <p:pic>
        <p:nvPicPr>
          <p:cNvPr id="2810" name="Google Shape;2810;p227"/>
          <p:cNvPicPr preferRelativeResize="0"/>
          <p:nvPr/>
        </p:nvPicPr>
        <p:blipFill>
          <a:blip r:embed="rId3">
            <a:alphaModFix/>
          </a:blip>
          <a:stretch>
            <a:fillRect/>
          </a:stretch>
        </p:blipFill>
        <p:spPr>
          <a:xfrm>
            <a:off x="7643100" y="137400"/>
            <a:ext cx="1300875" cy="1314775"/>
          </a:xfrm>
          <a:prstGeom prst="rect">
            <a:avLst/>
          </a:prstGeom>
          <a:noFill/>
          <a:ln>
            <a:noFill/>
          </a:ln>
        </p:spPr>
      </p:pic>
      <p:sp>
        <p:nvSpPr>
          <p:cNvPr id="2811" name="Google Shape;2811;p227"/>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5" name="Shape 2815"/>
        <p:cNvGrpSpPr/>
        <p:nvPr/>
      </p:nvGrpSpPr>
      <p:grpSpPr>
        <a:xfrm>
          <a:off x="0" y="0"/>
          <a:ext cx="0" cy="0"/>
          <a:chOff x="0" y="0"/>
          <a:chExt cx="0" cy="0"/>
        </a:xfrm>
      </p:grpSpPr>
      <p:sp>
        <p:nvSpPr>
          <p:cNvPr id="2816" name="Google Shape;2816;p2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Causality: data </a:t>
            </a:r>
            <a:r>
              <a:rPr i="1" lang="en-GB"/>
              <a:t>vs</a:t>
            </a:r>
            <a:r>
              <a:rPr lang="en-GB"/>
              <a:t> the HiPPO</a:t>
            </a:r>
            <a:endParaRPr/>
          </a:p>
        </p:txBody>
      </p:sp>
      <p:pic>
        <p:nvPicPr>
          <p:cNvPr id="2817" name="Google Shape;2817;p228"/>
          <p:cNvPicPr preferRelativeResize="0"/>
          <p:nvPr/>
        </p:nvPicPr>
        <p:blipFill>
          <a:blip r:embed="rId3">
            <a:alphaModFix/>
          </a:blip>
          <a:stretch>
            <a:fillRect/>
          </a:stretch>
        </p:blipFill>
        <p:spPr>
          <a:xfrm>
            <a:off x="1339750" y="1459650"/>
            <a:ext cx="6445775" cy="3623975"/>
          </a:xfrm>
          <a:prstGeom prst="rect">
            <a:avLst/>
          </a:prstGeom>
          <a:noFill/>
          <a:ln>
            <a:noFill/>
          </a:ln>
        </p:spPr>
      </p:pic>
      <p:pic>
        <p:nvPicPr>
          <p:cNvPr id="2818" name="Google Shape;2818;p228"/>
          <p:cNvPicPr preferRelativeResize="0"/>
          <p:nvPr/>
        </p:nvPicPr>
        <p:blipFill>
          <a:blip r:embed="rId4">
            <a:alphaModFix/>
          </a:blip>
          <a:stretch>
            <a:fillRect/>
          </a:stretch>
        </p:blipFill>
        <p:spPr>
          <a:xfrm>
            <a:off x="7643100" y="137400"/>
            <a:ext cx="1300875" cy="1314775"/>
          </a:xfrm>
          <a:prstGeom prst="rect">
            <a:avLst/>
          </a:prstGeom>
          <a:noFill/>
          <a:ln>
            <a:noFill/>
          </a:ln>
        </p:spPr>
      </p:pic>
      <p:sp>
        <p:nvSpPr>
          <p:cNvPr id="2819" name="Google Shape;2819;p228"/>
          <p:cNvSpPr txBox="1"/>
          <p:nvPr/>
        </p:nvSpPr>
        <p:spPr>
          <a:xfrm>
            <a:off x="1003750" y="1651400"/>
            <a:ext cx="4122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FF"/>
                </a:solidFill>
                <a:highlight>
                  <a:srgbClr val="C9DAF8"/>
                </a:highlight>
              </a:rPr>
              <a:t>A</a:t>
            </a:r>
            <a:endParaRPr>
              <a:solidFill>
                <a:srgbClr val="0000FF"/>
              </a:solidFill>
              <a:highlight>
                <a:srgbClr val="C9DAF8"/>
              </a:highlight>
            </a:endParaRPr>
          </a:p>
        </p:txBody>
      </p:sp>
      <p:sp>
        <p:nvSpPr>
          <p:cNvPr id="2820" name="Google Shape;2820;p228"/>
          <p:cNvSpPr txBox="1"/>
          <p:nvPr/>
        </p:nvSpPr>
        <p:spPr>
          <a:xfrm>
            <a:off x="7785550" y="1651400"/>
            <a:ext cx="4122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FF"/>
                </a:solidFill>
                <a:highlight>
                  <a:srgbClr val="C9DAF8"/>
                </a:highlight>
              </a:rPr>
              <a:t>B</a:t>
            </a:r>
            <a:endParaRPr>
              <a:solidFill>
                <a:srgbClr val="0000FF"/>
              </a:solidFill>
              <a:highlight>
                <a:srgbClr val="C9DAF8"/>
              </a:highlight>
            </a:endParaRPr>
          </a:p>
        </p:txBody>
      </p:sp>
      <p:sp>
        <p:nvSpPr>
          <p:cNvPr id="2821" name="Google Shape;2821;p2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31"/>
          <p:cNvPicPr preferRelativeResize="0"/>
          <p:nvPr/>
        </p:nvPicPr>
        <p:blipFill>
          <a:blip r:embed="rId3">
            <a:alphaModFix/>
          </a:blip>
          <a:stretch>
            <a:fillRect/>
          </a:stretch>
        </p:blipFill>
        <p:spPr>
          <a:xfrm>
            <a:off x="-9375" y="-429950"/>
            <a:ext cx="9162750" cy="6108524"/>
          </a:xfrm>
          <a:prstGeom prst="rect">
            <a:avLst/>
          </a:prstGeom>
          <a:noFill/>
          <a:ln>
            <a:noFill/>
          </a:ln>
        </p:spPr>
      </p:pic>
      <p:sp>
        <p:nvSpPr>
          <p:cNvPr id="139" name="Google Shape;139;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cxnSp>
        <p:nvCxnSpPr>
          <p:cNvPr id="299" name="Google Shape;299;p49"/>
          <p:cNvCxnSpPr>
            <a:stCxn id="300" idx="1"/>
            <a:endCxn id="301" idx="3"/>
          </p:cNvCxnSpPr>
          <p:nvPr/>
        </p:nvCxnSpPr>
        <p:spPr>
          <a:xfrm flipH="1">
            <a:off x="3909500" y="616738"/>
            <a:ext cx="1389600" cy="269400"/>
          </a:xfrm>
          <a:prstGeom prst="straightConnector1">
            <a:avLst/>
          </a:prstGeom>
          <a:noFill/>
          <a:ln cap="flat" cmpd="sng" w="19050">
            <a:solidFill>
              <a:srgbClr val="6D9EEB"/>
            </a:solidFill>
            <a:prstDash val="solid"/>
            <a:round/>
            <a:headEnd len="med" w="med" type="none"/>
            <a:tailEnd len="med" w="med" type="none"/>
          </a:ln>
        </p:spPr>
      </p:cxnSp>
      <p:cxnSp>
        <p:nvCxnSpPr>
          <p:cNvPr id="302" name="Google Shape;302;p49"/>
          <p:cNvCxnSpPr>
            <a:stCxn id="303" idx="1"/>
            <a:endCxn id="301" idx="3"/>
          </p:cNvCxnSpPr>
          <p:nvPr/>
        </p:nvCxnSpPr>
        <p:spPr>
          <a:xfrm rot="10800000">
            <a:off x="3909572" y="885850"/>
            <a:ext cx="1404300" cy="686100"/>
          </a:xfrm>
          <a:prstGeom prst="straightConnector1">
            <a:avLst/>
          </a:prstGeom>
          <a:noFill/>
          <a:ln cap="flat" cmpd="sng" w="19050">
            <a:solidFill>
              <a:srgbClr val="0000FF"/>
            </a:solidFill>
            <a:prstDash val="solid"/>
            <a:round/>
            <a:headEnd len="med" w="med" type="none"/>
            <a:tailEnd len="med" w="med" type="none"/>
          </a:ln>
        </p:spPr>
      </p:cxnSp>
      <p:pic>
        <p:nvPicPr>
          <p:cNvPr id="300" name="Google Shape;300;p49"/>
          <p:cNvPicPr preferRelativeResize="0"/>
          <p:nvPr/>
        </p:nvPicPr>
        <p:blipFill>
          <a:blip r:embed="rId3">
            <a:alphaModFix/>
          </a:blip>
          <a:stretch>
            <a:fillRect/>
          </a:stretch>
        </p:blipFill>
        <p:spPr>
          <a:xfrm>
            <a:off x="5299100" y="187650"/>
            <a:ext cx="631600" cy="858175"/>
          </a:xfrm>
          <a:prstGeom prst="rect">
            <a:avLst/>
          </a:prstGeom>
          <a:noFill/>
          <a:ln>
            <a:noFill/>
          </a:ln>
        </p:spPr>
      </p:pic>
      <p:pic>
        <p:nvPicPr>
          <p:cNvPr id="303" name="Google Shape;303;p49"/>
          <p:cNvPicPr preferRelativeResize="0"/>
          <p:nvPr/>
        </p:nvPicPr>
        <p:blipFill>
          <a:blip r:embed="rId4">
            <a:alphaModFix/>
          </a:blip>
          <a:stretch>
            <a:fillRect/>
          </a:stretch>
        </p:blipFill>
        <p:spPr>
          <a:xfrm>
            <a:off x="5313872" y="1140325"/>
            <a:ext cx="618725" cy="863250"/>
          </a:xfrm>
          <a:prstGeom prst="rect">
            <a:avLst/>
          </a:prstGeom>
          <a:noFill/>
          <a:ln>
            <a:noFill/>
          </a:ln>
        </p:spPr>
      </p:pic>
      <p:pic>
        <p:nvPicPr>
          <p:cNvPr id="304" name="Google Shape;304;p49"/>
          <p:cNvPicPr preferRelativeResize="0"/>
          <p:nvPr/>
        </p:nvPicPr>
        <p:blipFill>
          <a:blip r:embed="rId5">
            <a:alphaModFix/>
          </a:blip>
          <a:stretch>
            <a:fillRect/>
          </a:stretch>
        </p:blipFill>
        <p:spPr>
          <a:xfrm>
            <a:off x="5299100" y="3083625"/>
            <a:ext cx="657525" cy="902150"/>
          </a:xfrm>
          <a:prstGeom prst="rect">
            <a:avLst/>
          </a:prstGeom>
          <a:noFill/>
          <a:ln>
            <a:noFill/>
          </a:ln>
        </p:spPr>
      </p:pic>
      <p:pic>
        <p:nvPicPr>
          <p:cNvPr id="305" name="Google Shape;305;p49"/>
          <p:cNvPicPr preferRelativeResize="0"/>
          <p:nvPr/>
        </p:nvPicPr>
        <p:blipFill>
          <a:blip r:embed="rId6">
            <a:alphaModFix/>
          </a:blip>
          <a:stretch>
            <a:fillRect/>
          </a:stretch>
        </p:blipFill>
        <p:spPr>
          <a:xfrm>
            <a:off x="5299097" y="2098075"/>
            <a:ext cx="654425" cy="891050"/>
          </a:xfrm>
          <a:prstGeom prst="rect">
            <a:avLst/>
          </a:prstGeom>
          <a:noFill/>
          <a:ln>
            <a:noFill/>
          </a:ln>
        </p:spPr>
      </p:pic>
      <p:pic>
        <p:nvPicPr>
          <p:cNvPr id="306" name="Google Shape;306;p49"/>
          <p:cNvPicPr preferRelativeResize="0"/>
          <p:nvPr/>
        </p:nvPicPr>
        <p:blipFill>
          <a:blip r:embed="rId7">
            <a:alphaModFix/>
          </a:blip>
          <a:stretch>
            <a:fillRect/>
          </a:stretch>
        </p:blipFill>
        <p:spPr>
          <a:xfrm>
            <a:off x="5297937" y="4080275"/>
            <a:ext cx="659850" cy="896575"/>
          </a:xfrm>
          <a:prstGeom prst="rect">
            <a:avLst/>
          </a:prstGeom>
          <a:noFill/>
          <a:ln>
            <a:noFill/>
          </a:ln>
        </p:spPr>
      </p:pic>
      <p:pic>
        <p:nvPicPr>
          <p:cNvPr id="307" name="Google Shape;307;p49"/>
          <p:cNvPicPr preferRelativeResize="0"/>
          <p:nvPr/>
        </p:nvPicPr>
        <p:blipFill>
          <a:blip r:embed="rId8">
            <a:alphaModFix/>
          </a:blip>
          <a:stretch>
            <a:fillRect/>
          </a:stretch>
        </p:blipFill>
        <p:spPr>
          <a:xfrm>
            <a:off x="3166184" y="3718400"/>
            <a:ext cx="754025" cy="851025"/>
          </a:xfrm>
          <a:prstGeom prst="rect">
            <a:avLst/>
          </a:prstGeom>
          <a:noFill/>
          <a:ln>
            <a:noFill/>
          </a:ln>
        </p:spPr>
      </p:pic>
      <p:pic>
        <p:nvPicPr>
          <p:cNvPr id="308" name="Google Shape;308;p49"/>
          <p:cNvPicPr preferRelativeResize="0"/>
          <p:nvPr/>
        </p:nvPicPr>
        <p:blipFill>
          <a:blip r:embed="rId9">
            <a:alphaModFix/>
          </a:blip>
          <a:stretch>
            <a:fillRect/>
          </a:stretch>
        </p:blipFill>
        <p:spPr>
          <a:xfrm>
            <a:off x="3210203" y="1614889"/>
            <a:ext cx="665975" cy="680775"/>
          </a:xfrm>
          <a:prstGeom prst="rect">
            <a:avLst/>
          </a:prstGeom>
          <a:noFill/>
          <a:ln>
            <a:noFill/>
          </a:ln>
        </p:spPr>
      </p:pic>
      <p:pic>
        <p:nvPicPr>
          <p:cNvPr id="301" name="Google Shape;301;p49"/>
          <p:cNvPicPr preferRelativeResize="0"/>
          <p:nvPr/>
        </p:nvPicPr>
        <p:blipFill>
          <a:blip r:embed="rId10">
            <a:alphaModFix/>
          </a:blip>
          <a:stretch>
            <a:fillRect/>
          </a:stretch>
        </p:blipFill>
        <p:spPr>
          <a:xfrm>
            <a:off x="3176825" y="517770"/>
            <a:ext cx="732700" cy="736450"/>
          </a:xfrm>
          <a:prstGeom prst="rect">
            <a:avLst/>
          </a:prstGeom>
          <a:noFill/>
          <a:ln>
            <a:noFill/>
          </a:ln>
        </p:spPr>
      </p:pic>
      <p:pic>
        <p:nvPicPr>
          <p:cNvPr id="309" name="Google Shape;309;p49"/>
          <p:cNvPicPr preferRelativeResize="0"/>
          <p:nvPr/>
        </p:nvPicPr>
        <p:blipFill>
          <a:blip r:embed="rId11">
            <a:alphaModFix/>
          </a:blip>
          <a:stretch>
            <a:fillRect/>
          </a:stretch>
        </p:blipFill>
        <p:spPr>
          <a:xfrm>
            <a:off x="3211325" y="2656332"/>
            <a:ext cx="663700" cy="701400"/>
          </a:xfrm>
          <a:prstGeom prst="rect">
            <a:avLst/>
          </a:prstGeom>
          <a:noFill/>
          <a:ln>
            <a:noFill/>
          </a:ln>
        </p:spPr>
      </p:pic>
      <p:cxnSp>
        <p:nvCxnSpPr>
          <p:cNvPr id="310" name="Google Shape;310;p49"/>
          <p:cNvCxnSpPr>
            <a:stCxn id="306" idx="1"/>
            <a:endCxn id="308" idx="3"/>
          </p:cNvCxnSpPr>
          <p:nvPr/>
        </p:nvCxnSpPr>
        <p:spPr>
          <a:xfrm rot="10800000">
            <a:off x="3876237" y="1955163"/>
            <a:ext cx="1421700" cy="2573400"/>
          </a:xfrm>
          <a:prstGeom prst="straightConnector1">
            <a:avLst/>
          </a:prstGeom>
          <a:noFill/>
          <a:ln cap="flat" cmpd="sng" w="19050">
            <a:solidFill>
              <a:srgbClr val="A64D79"/>
            </a:solidFill>
            <a:prstDash val="solid"/>
            <a:round/>
            <a:headEnd len="med" w="med" type="none"/>
            <a:tailEnd len="med" w="med" type="none"/>
          </a:ln>
        </p:spPr>
      </p:cxnSp>
      <p:cxnSp>
        <p:nvCxnSpPr>
          <p:cNvPr id="311" name="Google Shape;311;p49"/>
          <p:cNvCxnSpPr>
            <a:stCxn id="305" idx="1"/>
            <a:endCxn id="307" idx="3"/>
          </p:cNvCxnSpPr>
          <p:nvPr/>
        </p:nvCxnSpPr>
        <p:spPr>
          <a:xfrm flipH="1">
            <a:off x="3920297" y="2543600"/>
            <a:ext cx="1378800" cy="1600200"/>
          </a:xfrm>
          <a:prstGeom prst="straightConnector1">
            <a:avLst/>
          </a:prstGeom>
          <a:noFill/>
          <a:ln cap="flat" cmpd="sng" w="19050">
            <a:solidFill>
              <a:srgbClr val="1C4587"/>
            </a:solidFill>
            <a:prstDash val="solid"/>
            <a:round/>
            <a:headEnd len="med" w="med" type="none"/>
            <a:tailEnd len="med" w="med" type="none"/>
          </a:ln>
        </p:spPr>
      </p:cxnSp>
      <p:cxnSp>
        <p:nvCxnSpPr>
          <p:cNvPr id="312" name="Google Shape;312;p49"/>
          <p:cNvCxnSpPr>
            <a:stCxn id="304" idx="1"/>
            <a:endCxn id="307" idx="3"/>
          </p:cNvCxnSpPr>
          <p:nvPr/>
        </p:nvCxnSpPr>
        <p:spPr>
          <a:xfrm flipH="1">
            <a:off x="3920300" y="3534700"/>
            <a:ext cx="1378800" cy="609300"/>
          </a:xfrm>
          <a:prstGeom prst="straightConnector1">
            <a:avLst/>
          </a:prstGeom>
          <a:noFill/>
          <a:ln cap="flat" cmpd="sng" w="19050">
            <a:solidFill>
              <a:srgbClr val="6AA84F"/>
            </a:solidFill>
            <a:prstDash val="solid"/>
            <a:round/>
            <a:headEnd len="med" w="med" type="none"/>
            <a:tailEnd len="med" w="med" type="none"/>
          </a:ln>
        </p:spPr>
      </p:cxnSp>
      <p:cxnSp>
        <p:nvCxnSpPr>
          <p:cNvPr id="313" name="Google Shape;313;p49"/>
          <p:cNvCxnSpPr>
            <a:stCxn id="305" idx="1"/>
            <a:endCxn id="309"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cxnSp>
        <p:nvCxnSpPr>
          <p:cNvPr id="314" name="Google Shape;314;p49"/>
          <p:cNvCxnSpPr>
            <a:stCxn id="306" idx="1"/>
            <a:endCxn id="309" idx="3"/>
          </p:cNvCxnSpPr>
          <p:nvPr/>
        </p:nvCxnSpPr>
        <p:spPr>
          <a:xfrm rot="10800000">
            <a:off x="3875037" y="3006963"/>
            <a:ext cx="1422900" cy="1521600"/>
          </a:xfrm>
          <a:prstGeom prst="straightConnector1">
            <a:avLst/>
          </a:prstGeom>
          <a:noFill/>
          <a:ln cap="flat" cmpd="sng" w="19050">
            <a:solidFill>
              <a:srgbClr val="6D9EEB"/>
            </a:solidFill>
            <a:prstDash val="solid"/>
            <a:round/>
            <a:headEnd len="med" w="med" type="none"/>
            <a:tailEnd len="med" w="med" type="none"/>
          </a:ln>
        </p:spPr>
      </p:cxnSp>
      <p:sp>
        <p:nvSpPr>
          <p:cNvPr id="315" name="Google Shape;315;p49"/>
          <p:cNvSpPr txBox="1"/>
          <p:nvPr>
            <p:ph type="title"/>
          </p:nvPr>
        </p:nvSpPr>
        <p:spPr>
          <a:xfrm>
            <a:off x="311700" y="445025"/>
            <a:ext cx="21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Degree distributions</a:t>
            </a:r>
            <a:endParaRPr/>
          </a:p>
        </p:txBody>
      </p:sp>
      <p:sp>
        <p:nvSpPr>
          <p:cNvPr id="316" name="Google Shape;316;p49"/>
          <p:cNvSpPr txBox="1"/>
          <p:nvPr/>
        </p:nvSpPr>
        <p:spPr>
          <a:xfrm>
            <a:off x="6136625" y="445025"/>
            <a:ext cx="6186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d=1</a:t>
            </a:r>
            <a:endParaRPr>
              <a:latin typeface="Helvetica Neue"/>
              <a:ea typeface="Helvetica Neue"/>
              <a:cs typeface="Helvetica Neue"/>
              <a:sym typeface="Helvetica Neue"/>
            </a:endParaRPr>
          </a:p>
        </p:txBody>
      </p:sp>
      <p:sp>
        <p:nvSpPr>
          <p:cNvPr id="317" name="Google Shape;317;p49"/>
          <p:cNvSpPr txBox="1"/>
          <p:nvPr/>
        </p:nvSpPr>
        <p:spPr>
          <a:xfrm>
            <a:off x="6136625" y="1435625"/>
            <a:ext cx="6186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d=1</a:t>
            </a:r>
            <a:endParaRPr>
              <a:latin typeface="Helvetica Neue"/>
              <a:ea typeface="Helvetica Neue"/>
              <a:cs typeface="Helvetica Neue"/>
              <a:sym typeface="Helvetica Neue"/>
            </a:endParaRPr>
          </a:p>
        </p:txBody>
      </p:sp>
      <p:sp>
        <p:nvSpPr>
          <p:cNvPr id="318" name="Google Shape;318;p49"/>
          <p:cNvSpPr txBox="1"/>
          <p:nvPr/>
        </p:nvSpPr>
        <p:spPr>
          <a:xfrm>
            <a:off x="6136625" y="2350025"/>
            <a:ext cx="6186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d=2</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9" name="Google Shape;319;p49"/>
          <p:cNvSpPr txBox="1"/>
          <p:nvPr/>
        </p:nvSpPr>
        <p:spPr>
          <a:xfrm>
            <a:off x="6136625" y="3264425"/>
            <a:ext cx="6186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d=1</a:t>
            </a:r>
            <a:endParaRPr>
              <a:latin typeface="Helvetica Neue"/>
              <a:ea typeface="Helvetica Neue"/>
              <a:cs typeface="Helvetica Neue"/>
              <a:sym typeface="Helvetica Neue"/>
            </a:endParaRPr>
          </a:p>
        </p:txBody>
      </p:sp>
      <p:sp>
        <p:nvSpPr>
          <p:cNvPr id="320" name="Google Shape;320;p49"/>
          <p:cNvSpPr txBox="1"/>
          <p:nvPr/>
        </p:nvSpPr>
        <p:spPr>
          <a:xfrm>
            <a:off x="6136625" y="4255025"/>
            <a:ext cx="6186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d=2</a:t>
            </a:r>
            <a:endParaRPr>
              <a:latin typeface="Helvetica Neue"/>
              <a:ea typeface="Helvetica Neue"/>
              <a:cs typeface="Helvetica Neue"/>
              <a:sym typeface="Helvetica Neue"/>
            </a:endParaRPr>
          </a:p>
        </p:txBody>
      </p:sp>
      <p:sp>
        <p:nvSpPr>
          <p:cNvPr id="321" name="Google Shape;321;p49"/>
          <p:cNvSpPr txBox="1"/>
          <p:nvPr/>
        </p:nvSpPr>
        <p:spPr>
          <a:xfrm>
            <a:off x="2605775" y="616750"/>
            <a:ext cx="6186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d=2</a:t>
            </a:r>
            <a:endParaRPr>
              <a:latin typeface="Helvetica Neue"/>
              <a:ea typeface="Helvetica Neue"/>
              <a:cs typeface="Helvetica Neue"/>
              <a:sym typeface="Helvetica Neue"/>
            </a:endParaRPr>
          </a:p>
        </p:txBody>
      </p:sp>
      <p:sp>
        <p:nvSpPr>
          <p:cNvPr id="322" name="Google Shape;322;p49"/>
          <p:cNvSpPr txBox="1"/>
          <p:nvPr/>
        </p:nvSpPr>
        <p:spPr>
          <a:xfrm>
            <a:off x="2605775" y="1720325"/>
            <a:ext cx="6186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d=1</a:t>
            </a:r>
            <a:endParaRPr>
              <a:latin typeface="Helvetica Neue"/>
              <a:ea typeface="Helvetica Neue"/>
              <a:cs typeface="Helvetica Neue"/>
              <a:sym typeface="Helvetica Neue"/>
            </a:endParaRPr>
          </a:p>
        </p:txBody>
      </p:sp>
      <p:sp>
        <p:nvSpPr>
          <p:cNvPr id="323" name="Google Shape;323;p49"/>
          <p:cNvSpPr txBox="1"/>
          <p:nvPr/>
        </p:nvSpPr>
        <p:spPr>
          <a:xfrm>
            <a:off x="2616575" y="2804225"/>
            <a:ext cx="6186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d=2</a:t>
            </a:r>
            <a:endParaRPr>
              <a:latin typeface="Helvetica Neue"/>
              <a:ea typeface="Helvetica Neue"/>
              <a:cs typeface="Helvetica Neue"/>
              <a:sym typeface="Helvetica Neue"/>
            </a:endParaRPr>
          </a:p>
        </p:txBody>
      </p:sp>
      <p:sp>
        <p:nvSpPr>
          <p:cNvPr id="324" name="Google Shape;324;p49"/>
          <p:cNvSpPr txBox="1"/>
          <p:nvPr/>
        </p:nvSpPr>
        <p:spPr>
          <a:xfrm>
            <a:off x="2646325" y="3981463"/>
            <a:ext cx="6186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d=2</a:t>
            </a:r>
            <a:endParaRPr>
              <a:latin typeface="Helvetica Neue"/>
              <a:ea typeface="Helvetica Neue"/>
              <a:cs typeface="Helvetica Neue"/>
              <a:sym typeface="Helvetica Neue"/>
            </a:endParaRPr>
          </a:p>
        </p:txBody>
      </p:sp>
      <p:sp>
        <p:nvSpPr>
          <p:cNvPr id="325" name="Google Shape;325;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5" name="Shape 2825"/>
        <p:cNvGrpSpPr/>
        <p:nvPr/>
      </p:nvGrpSpPr>
      <p:grpSpPr>
        <a:xfrm>
          <a:off x="0" y="0"/>
          <a:ext cx="0" cy="0"/>
          <a:chOff x="0" y="0"/>
          <a:chExt cx="0" cy="0"/>
        </a:xfrm>
      </p:grpSpPr>
      <p:pic>
        <p:nvPicPr>
          <p:cNvPr id="2826" name="Google Shape;2826;p229"/>
          <p:cNvPicPr preferRelativeResize="0"/>
          <p:nvPr/>
        </p:nvPicPr>
        <p:blipFill>
          <a:blip r:embed="rId3">
            <a:alphaModFix/>
          </a:blip>
          <a:stretch>
            <a:fillRect/>
          </a:stretch>
        </p:blipFill>
        <p:spPr>
          <a:xfrm>
            <a:off x="3428850" y="1910625"/>
            <a:ext cx="3516575" cy="3072976"/>
          </a:xfrm>
          <a:prstGeom prst="rect">
            <a:avLst/>
          </a:prstGeom>
          <a:noFill/>
          <a:ln>
            <a:noFill/>
          </a:ln>
        </p:spPr>
      </p:pic>
      <p:sp>
        <p:nvSpPr>
          <p:cNvPr id="2827" name="Google Shape;2827;p2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Causality, </a:t>
            </a:r>
            <a:r>
              <a:rPr lang="en-GB">
                <a:highlight>
                  <a:srgbClr val="FFFF00"/>
                </a:highlight>
              </a:rPr>
              <a:t>A/B testing!</a:t>
            </a:r>
            <a:endParaRPr>
              <a:highlight>
                <a:srgbClr val="FFFF00"/>
              </a:highlight>
            </a:endParaRPr>
          </a:p>
        </p:txBody>
      </p:sp>
      <p:sp>
        <p:nvSpPr>
          <p:cNvPr id="2828" name="Google Shape;2828;p2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Does my model cause a change in a KPI (key performance indicator)?</a:t>
            </a:r>
            <a:endParaRPr/>
          </a:p>
          <a:p>
            <a:pPr indent="0" lvl="0" marL="0" rtl="0" algn="l">
              <a:spcBef>
                <a:spcPts val="1600"/>
              </a:spcBef>
              <a:spcAft>
                <a:spcPts val="1600"/>
              </a:spcAft>
              <a:buNone/>
            </a:pPr>
            <a:r>
              <a:rPr lang="en-GB"/>
              <a:t>Which changes should we deploy?</a:t>
            </a:r>
            <a:endParaRPr/>
          </a:p>
        </p:txBody>
      </p:sp>
      <p:sp>
        <p:nvSpPr>
          <p:cNvPr id="2829" name="Google Shape;2829;p229"/>
          <p:cNvSpPr/>
          <p:nvPr/>
        </p:nvSpPr>
        <p:spPr>
          <a:xfrm>
            <a:off x="4808100" y="3785025"/>
            <a:ext cx="1011600" cy="1077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29"/>
          <p:cNvSpPr/>
          <p:nvPr/>
        </p:nvSpPr>
        <p:spPr>
          <a:xfrm>
            <a:off x="222350" y="3932425"/>
            <a:ext cx="2934900" cy="899400"/>
          </a:xfrm>
          <a:prstGeom prst="roundRect">
            <a:avLst>
              <a:gd fmla="val 16667" name="adj"/>
            </a:avLst>
          </a:prstGeom>
          <a:noFill/>
          <a:ln cap="flat" cmpd="sng" w="2857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We need the right logging here: </a:t>
            </a:r>
            <a:r>
              <a:rPr lang="en-GB">
                <a:solidFill>
                  <a:schemeClr val="dk1"/>
                </a:solidFill>
              </a:rPr>
              <a:t>experiment ID + </a:t>
            </a:r>
            <a:r>
              <a:rPr lang="en-GB"/>
              <a:t>random user partition (A or B) + feedback...</a:t>
            </a:r>
            <a:endParaRPr/>
          </a:p>
        </p:txBody>
      </p:sp>
      <p:cxnSp>
        <p:nvCxnSpPr>
          <p:cNvPr id="2831" name="Google Shape;2831;p229"/>
          <p:cNvCxnSpPr>
            <a:stCxn id="2830" idx="3"/>
            <a:endCxn id="2829" idx="2"/>
          </p:cNvCxnSpPr>
          <p:nvPr/>
        </p:nvCxnSpPr>
        <p:spPr>
          <a:xfrm flipH="1" rot="10800000">
            <a:off x="3157250" y="4323625"/>
            <a:ext cx="1650900" cy="58500"/>
          </a:xfrm>
          <a:prstGeom prst="straightConnector1">
            <a:avLst/>
          </a:prstGeom>
          <a:noFill/>
          <a:ln cap="flat" cmpd="sng" w="28575">
            <a:solidFill>
              <a:srgbClr val="FF0000"/>
            </a:solidFill>
            <a:prstDash val="solid"/>
            <a:round/>
            <a:headEnd len="med" w="med" type="none"/>
            <a:tailEnd len="med" w="med" type="triangle"/>
          </a:ln>
        </p:spPr>
      </p:cxnSp>
      <p:pic>
        <p:nvPicPr>
          <p:cNvPr id="2832" name="Google Shape;2832;p229"/>
          <p:cNvPicPr preferRelativeResize="0"/>
          <p:nvPr/>
        </p:nvPicPr>
        <p:blipFill>
          <a:blip r:embed="rId4">
            <a:alphaModFix/>
          </a:blip>
          <a:stretch>
            <a:fillRect/>
          </a:stretch>
        </p:blipFill>
        <p:spPr>
          <a:xfrm>
            <a:off x="7643100" y="137400"/>
            <a:ext cx="1300875" cy="1314775"/>
          </a:xfrm>
          <a:prstGeom prst="rect">
            <a:avLst/>
          </a:prstGeom>
          <a:noFill/>
          <a:ln>
            <a:noFill/>
          </a:ln>
        </p:spPr>
      </p:pic>
      <p:sp>
        <p:nvSpPr>
          <p:cNvPr id="2833" name="Google Shape;2833;p2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7" name="Shape 2837"/>
        <p:cNvGrpSpPr/>
        <p:nvPr/>
      </p:nvGrpSpPr>
      <p:grpSpPr>
        <a:xfrm>
          <a:off x="0" y="0"/>
          <a:ext cx="0" cy="0"/>
          <a:chOff x="0" y="0"/>
          <a:chExt cx="0" cy="0"/>
        </a:xfrm>
      </p:grpSpPr>
      <p:sp>
        <p:nvSpPr>
          <p:cNvPr id="2838" name="Google Shape;2838;p2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Resources</a:t>
            </a:r>
            <a:endParaRPr/>
          </a:p>
        </p:txBody>
      </p:sp>
      <p:sp>
        <p:nvSpPr>
          <p:cNvPr id="2839" name="Google Shape;2839;p2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b="1" lang="en-GB" sz="3067">
                <a:highlight>
                  <a:srgbClr val="F4CCCC"/>
                </a:highlight>
                <a:latin typeface="Helvetica Neue"/>
                <a:ea typeface="Helvetica Neue"/>
                <a:cs typeface="Helvetica Neue"/>
                <a:sym typeface="Helvetica Neue"/>
              </a:rPr>
              <a:t>A/B testing!</a:t>
            </a:r>
            <a:endParaRPr b="1" sz="3067">
              <a:highlight>
                <a:srgbClr val="F4CCCC"/>
              </a:highlight>
              <a:latin typeface="Helvetica Neue"/>
              <a:ea typeface="Helvetica Neue"/>
              <a:cs typeface="Helvetica Neue"/>
              <a:sym typeface="Helvetica Neue"/>
            </a:endParaRPr>
          </a:p>
          <a:p>
            <a:pPr indent="0" lvl="0" marL="0" rtl="0" algn="l">
              <a:spcBef>
                <a:spcPts val="1200"/>
              </a:spcBef>
              <a:spcAft>
                <a:spcPts val="0"/>
              </a:spcAft>
              <a:buNone/>
            </a:pPr>
            <a:r>
              <a:t/>
            </a:r>
            <a:endParaRPr b="1">
              <a:latin typeface="Helvetica Neue"/>
              <a:ea typeface="Helvetica Neue"/>
              <a:cs typeface="Helvetica Neue"/>
              <a:sym typeface="Helvetica Neue"/>
            </a:endParaRPr>
          </a:p>
          <a:p>
            <a:pPr indent="0" lvl="0" marL="0" rtl="0" algn="l">
              <a:spcBef>
                <a:spcPts val="1200"/>
              </a:spcBef>
              <a:spcAft>
                <a:spcPts val="0"/>
              </a:spcAft>
              <a:buClr>
                <a:schemeClr val="dk1"/>
              </a:buClr>
              <a:buSzPct val="61111"/>
              <a:buFont typeface="Arial"/>
              <a:buNone/>
            </a:pPr>
            <a:r>
              <a:rPr lang="en-GB"/>
              <a:t>Ron Kohavi’s </a:t>
            </a:r>
            <a:r>
              <a:rPr lang="en-GB" u="sng">
                <a:solidFill>
                  <a:schemeClr val="accent5"/>
                </a:solidFill>
                <a:hlinkClick r:id="rId3">
                  <a:extLst>
                    <a:ext uri="{A12FA001-AC4F-418D-AE19-62706E023703}">
                      <ahyp:hlinkClr val="tx"/>
                    </a:ext>
                  </a:extLst>
                </a:hlinkClick>
              </a:rPr>
              <a:t>lectures on A/B testing</a:t>
            </a:r>
            <a:endParaRPr/>
          </a:p>
          <a:p>
            <a:pPr indent="0" lvl="0" marL="0" rtl="0" algn="l">
              <a:spcBef>
                <a:spcPts val="1200"/>
              </a:spcBef>
              <a:spcAft>
                <a:spcPts val="0"/>
              </a:spcAft>
              <a:buClr>
                <a:schemeClr val="dk1"/>
              </a:buClr>
              <a:buSzPct val="61111"/>
              <a:buFont typeface="Arial"/>
              <a:buNone/>
            </a:pPr>
            <a:r>
              <a:rPr lang="en-GB">
                <a:highlight>
                  <a:schemeClr val="accent6"/>
                </a:highlight>
              </a:rPr>
              <a:t>To watch: </a:t>
            </a:r>
            <a:r>
              <a:rPr lang="en-GB" u="sng">
                <a:solidFill>
                  <a:schemeClr val="accent5"/>
                </a:solidFill>
                <a:highlight>
                  <a:schemeClr val="accent6"/>
                </a:highlight>
                <a:hlinkClick r:id="rId4">
                  <a:extLst>
                    <a:ext uri="{A12FA001-AC4F-418D-AE19-62706E023703}">
                      <ahyp:hlinkClr val="tx"/>
                    </a:ext>
                  </a:extLst>
                </a:hlinkClick>
              </a:rPr>
              <a:t>KDD 2015 Keynote talk</a:t>
            </a:r>
            <a:r>
              <a:rPr lang="en-GB">
                <a:highlight>
                  <a:schemeClr val="accent6"/>
                </a:highlight>
              </a:rPr>
              <a:t> and </a:t>
            </a:r>
            <a:r>
              <a:rPr lang="en-GB" u="sng">
                <a:solidFill>
                  <a:schemeClr val="accent5"/>
                </a:solidFill>
                <a:highlight>
                  <a:schemeClr val="accent6"/>
                </a:highlight>
                <a:hlinkClick r:id="rId5">
                  <a:extLst>
                    <a:ext uri="{A12FA001-AC4F-418D-AE19-62706E023703}">
                      <ahyp:hlinkClr val="tx"/>
                    </a:ext>
                  </a:extLst>
                </a:hlinkClick>
              </a:rPr>
              <a:t>KDD 2015 Keynote slides PDF</a:t>
            </a:r>
            <a:endParaRPr>
              <a:highlight>
                <a:schemeClr val="accent6"/>
              </a:highlight>
            </a:endParaRPr>
          </a:p>
          <a:p>
            <a:pPr indent="0" lvl="0" marL="0" rtl="0" algn="l">
              <a:spcBef>
                <a:spcPts val="1200"/>
              </a:spcBef>
              <a:spcAft>
                <a:spcPts val="0"/>
              </a:spcAft>
              <a:buClr>
                <a:schemeClr val="dk1"/>
              </a:buClr>
              <a:buSzPct val="61111"/>
              <a:buFont typeface="Arial"/>
              <a:buNone/>
            </a:pPr>
            <a:r>
              <a:rPr b="1" lang="en-GB">
                <a:latin typeface="Helvetica Neue"/>
                <a:ea typeface="Helvetica Neue"/>
                <a:cs typeface="Helvetica Neue"/>
                <a:sym typeface="Helvetica Neue"/>
              </a:rPr>
              <a:t>Useful to read</a:t>
            </a:r>
            <a:endParaRPr b="1">
              <a:latin typeface="Helvetica Neue"/>
              <a:ea typeface="Helvetica Neue"/>
              <a:cs typeface="Helvetica Neue"/>
              <a:sym typeface="Helvetica Neue"/>
            </a:endParaRPr>
          </a:p>
          <a:p>
            <a:pPr indent="0" lvl="0" marL="0" rtl="0" algn="l">
              <a:spcBef>
                <a:spcPts val="1200"/>
              </a:spcBef>
              <a:spcAft>
                <a:spcPts val="0"/>
              </a:spcAft>
              <a:buClr>
                <a:schemeClr val="dk1"/>
              </a:buClr>
              <a:buSzPct val="61111"/>
              <a:buFont typeface="Arial"/>
              <a:buNone/>
            </a:pPr>
            <a:r>
              <a:rPr lang="en-GB" u="sng">
                <a:solidFill>
                  <a:schemeClr val="accent5"/>
                </a:solidFill>
                <a:hlinkClick r:id="rId6">
                  <a:extLst>
                    <a:ext uri="{A12FA001-AC4F-418D-AE19-62706E023703}">
                      <ahyp:hlinkClr val="tx"/>
                    </a:ext>
                  </a:extLst>
                </a:hlinkClick>
              </a:rPr>
              <a:t>Unexpected Results in Online Controlled Experiments</a:t>
            </a:r>
            <a:endParaRPr/>
          </a:p>
          <a:p>
            <a:pPr indent="0" lvl="0" marL="0" rtl="0" algn="l">
              <a:spcBef>
                <a:spcPts val="1200"/>
              </a:spcBef>
              <a:spcAft>
                <a:spcPts val="0"/>
              </a:spcAft>
              <a:buClr>
                <a:schemeClr val="dk1"/>
              </a:buClr>
              <a:buSzPct val="61111"/>
              <a:buFont typeface="Arial"/>
              <a:buNone/>
            </a:pPr>
            <a:r>
              <a:rPr lang="en-GB" u="sng">
                <a:solidFill>
                  <a:schemeClr val="accent5"/>
                </a:solidFill>
                <a:hlinkClick r:id="rId7">
                  <a:extLst>
                    <a:ext uri="{A12FA001-AC4F-418D-AE19-62706E023703}">
                      <ahyp:hlinkClr val="tx"/>
                    </a:ext>
                  </a:extLst>
                </a:hlinkClick>
              </a:rPr>
              <a:t>Seven Pitfalls to Avoid when Running Controlled Experiments on the Web</a:t>
            </a:r>
            <a:endParaRPr/>
          </a:p>
          <a:p>
            <a:pPr indent="0" lvl="0" marL="0" rtl="0" algn="l">
              <a:spcBef>
                <a:spcPts val="1200"/>
              </a:spcBef>
              <a:spcAft>
                <a:spcPts val="0"/>
              </a:spcAft>
              <a:buClr>
                <a:schemeClr val="dk1"/>
              </a:buClr>
              <a:buSzPct val="61111"/>
              <a:buFont typeface="Arial"/>
              <a:buNone/>
            </a:pPr>
            <a:r>
              <a:rPr lang="en-GB" u="sng">
                <a:solidFill>
                  <a:schemeClr val="accent5"/>
                </a:solidFill>
                <a:hlinkClick r:id="rId8">
                  <a:extLst>
                    <a:ext uri="{A12FA001-AC4F-418D-AE19-62706E023703}">
                      <ahyp:hlinkClr val="tx"/>
                    </a:ext>
                  </a:extLst>
                </a:hlinkClick>
              </a:rPr>
              <a:t>Practical Guide to Controlled Experiments on the Web: Listen to Your Customers not to the HiPPO</a:t>
            </a:r>
            <a:endParaRPr/>
          </a:p>
          <a:p>
            <a:pPr indent="0" lvl="0" marL="0" rtl="0" algn="l">
              <a:spcBef>
                <a:spcPts val="1200"/>
              </a:spcBef>
              <a:spcAft>
                <a:spcPts val="1200"/>
              </a:spcAft>
              <a:buNone/>
            </a:pPr>
            <a:r>
              <a:rPr lang="en-GB" u="sng">
                <a:solidFill>
                  <a:schemeClr val="accent5"/>
                </a:solidFill>
                <a:hlinkClick r:id="rId9">
                  <a:extLst>
                    <a:ext uri="{A12FA001-AC4F-418D-AE19-62706E023703}">
                      <ahyp:hlinkClr val="tx"/>
                    </a:ext>
                  </a:extLst>
                </a:hlinkClick>
              </a:rPr>
              <a:t>Controlled experiments on the web: survey and practical guide</a:t>
            </a:r>
            <a:endParaRPr/>
          </a:p>
        </p:txBody>
      </p:sp>
      <p:pic>
        <p:nvPicPr>
          <p:cNvPr id="2840" name="Google Shape;2840;p230"/>
          <p:cNvPicPr preferRelativeResize="0"/>
          <p:nvPr/>
        </p:nvPicPr>
        <p:blipFill>
          <a:blip r:embed="rId10">
            <a:alphaModFix/>
          </a:blip>
          <a:stretch>
            <a:fillRect/>
          </a:stretch>
        </p:blipFill>
        <p:spPr>
          <a:xfrm>
            <a:off x="6808400" y="490100"/>
            <a:ext cx="1719100" cy="1660825"/>
          </a:xfrm>
          <a:prstGeom prst="rect">
            <a:avLst/>
          </a:prstGeom>
          <a:noFill/>
          <a:ln>
            <a:noFill/>
          </a:ln>
        </p:spPr>
      </p:pic>
      <p:sp>
        <p:nvSpPr>
          <p:cNvPr id="2841" name="Google Shape;2841;p2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5" name="Shape 2845"/>
        <p:cNvGrpSpPr/>
        <p:nvPr/>
      </p:nvGrpSpPr>
      <p:grpSpPr>
        <a:xfrm>
          <a:off x="0" y="0"/>
          <a:ext cx="0" cy="0"/>
          <a:chOff x="0" y="0"/>
          <a:chExt cx="0" cy="0"/>
        </a:xfrm>
      </p:grpSpPr>
      <p:sp>
        <p:nvSpPr>
          <p:cNvPr id="2846" name="Google Shape;2846;p2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Helvetica Neue"/>
                <a:ea typeface="Helvetica Neue"/>
                <a:cs typeface="Helvetica Neue"/>
                <a:sym typeface="Helvetica Neue"/>
              </a:rPr>
              <a:t>Class work for Monday 28 July</a:t>
            </a:r>
            <a:endParaRPr b="1">
              <a:latin typeface="Helvetica Neue"/>
              <a:ea typeface="Helvetica Neue"/>
              <a:cs typeface="Helvetica Neue"/>
              <a:sym typeface="Helvetica Neue"/>
            </a:endParaRPr>
          </a:p>
        </p:txBody>
      </p:sp>
      <p:sp>
        <p:nvSpPr>
          <p:cNvPr id="2847" name="Google Shape;2847;p2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GB">
                <a:latin typeface="Helvetica Neue"/>
                <a:ea typeface="Helvetica Neue"/>
                <a:cs typeface="Helvetica Neue"/>
                <a:sym typeface="Helvetica Neue"/>
              </a:rPr>
              <a:t>All: </a:t>
            </a:r>
            <a:r>
              <a:rPr lang="en-GB"/>
              <a:t>Ron Kohavi’s </a:t>
            </a:r>
            <a:r>
              <a:rPr lang="en-GB" u="sng">
                <a:solidFill>
                  <a:schemeClr val="accent5"/>
                </a:solidFill>
                <a:hlinkClick r:id="rId3">
                  <a:extLst>
                    <a:ext uri="{A12FA001-AC4F-418D-AE19-62706E023703}">
                      <ahyp:hlinkClr val="tx"/>
                    </a:ext>
                  </a:extLst>
                </a:hlinkClick>
              </a:rPr>
              <a:t>lectures on A/B testing</a:t>
            </a:r>
            <a:endParaRPr/>
          </a:p>
          <a:p>
            <a:pPr indent="0" lvl="0" marL="0" rtl="0" algn="l">
              <a:spcBef>
                <a:spcPts val="1200"/>
              </a:spcBef>
              <a:spcAft>
                <a:spcPts val="0"/>
              </a:spcAft>
              <a:buClr>
                <a:schemeClr val="dk1"/>
              </a:buClr>
              <a:buSzPts val="1100"/>
              <a:buFont typeface="Arial"/>
              <a:buNone/>
            </a:pPr>
            <a:r>
              <a:rPr b="1" lang="en-GB">
                <a:latin typeface="Helvetica Neue"/>
                <a:ea typeface="Helvetica Neue"/>
                <a:cs typeface="Helvetica Neue"/>
                <a:sym typeface="Helvetica Neue"/>
              </a:rPr>
              <a:t>All:</a:t>
            </a:r>
            <a:r>
              <a:rPr lang="en-GB"/>
              <a:t> </a:t>
            </a:r>
            <a:r>
              <a:rPr lang="en-GB"/>
              <a:t>To watch: </a:t>
            </a:r>
            <a:r>
              <a:rPr lang="en-GB" u="sng">
                <a:solidFill>
                  <a:schemeClr val="accent5"/>
                </a:solidFill>
                <a:hlinkClick r:id="rId4">
                  <a:extLst>
                    <a:ext uri="{A12FA001-AC4F-418D-AE19-62706E023703}">
                      <ahyp:hlinkClr val="tx"/>
                    </a:ext>
                  </a:extLst>
                </a:hlinkClick>
              </a:rPr>
              <a:t>KDD 2015 Keynote talk</a:t>
            </a:r>
            <a:r>
              <a:rPr lang="en-GB"/>
              <a:t> and </a:t>
            </a:r>
            <a:r>
              <a:rPr lang="en-GB" u="sng">
                <a:solidFill>
                  <a:schemeClr val="accent5"/>
                </a:solidFill>
                <a:hlinkClick r:id="rId5">
                  <a:extLst>
                    <a:ext uri="{A12FA001-AC4F-418D-AE19-62706E023703}">
                      <ahyp:hlinkClr val="tx"/>
                    </a:ext>
                  </a:extLst>
                </a:hlinkClick>
              </a:rPr>
              <a:t>KDD 2015 Keynote slides PDF</a:t>
            </a:r>
            <a:endParaRPr/>
          </a:p>
          <a:p>
            <a:pPr indent="0" lvl="0" marL="0" rtl="0" algn="l">
              <a:spcBef>
                <a:spcPts val="1200"/>
              </a:spcBef>
              <a:spcAft>
                <a:spcPts val="0"/>
              </a:spcAft>
              <a:buClr>
                <a:schemeClr val="dk1"/>
              </a:buClr>
              <a:buSzPts val="1100"/>
              <a:buFont typeface="Arial"/>
              <a:buNone/>
            </a:pPr>
            <a:r>
              <a:rPr b="1" lang="en-GB">
                <a:latin typeface="Helvetica Neue"/>
                <a:ea typeface="Helvetica Neue"/>
                <a:cs typeface="Helvetica Neue"/>
                <a:sym typeface="Helvetica Neue"/>
              </a:rPr>
              <a:t>In 4 groups, each present (20 minutes each)</a:t>
            </a:r>
            <a:endParaRPr b="1">
              <a:latin typeface="Helvetica Neue"/>
              <a:ea typeface="Helvetica Neue"/>
              <a:cs typeface="Helvetica Neue"/>
              <a:sym typeface="Helvetica Neue"/>
            </a:endParaRPr>
          </a:p>
          <a:p>
            <a:pPr indent="-342900" lvl="0" marL="457200" rtl="0" algn="l">
              <a:spcBef>
                <a:spcPts val="1200"/>
              </a:spcBef>
              <a:spcAft>
                <a:spcPts val="0"/>
              </a:spcAft>
              <a:buSzPts val="1800"/>
              <a:buAutoNum type="arabicPeriod"/>
            </a:pPr>
            <a:r>
              <a:rPr lang="en-GB" u="sng">
                <a:solidFill>
                  <a:schemeClr val="accent5"/>
                </a:solidFill>
                <a:hlinkClick r:id="rId6">
                  <a:extLst>
                    <a:ext uri="{A12FA001-AC4F-418D-AE19-62706E023703}">
                      <ahyp:hlinkClr val="tx"/>
                    </a:ext>
                  </a:extLst>
                </a:hlinkClick>
              </a:rPr>
              <a:t>Unexpected Results in Online Controlled Experiments</a:t>
            </a:r>
            <a:endParaRPr/>
          </a:p>
          <a:p>
            <a:pPr indent="-342900" lvl="0" marL="457200" rtl="0" algn="l">
              <a:spcBef>
                <a:spcPts val="0"/>
              </a:spcBef>
              <a:spcAft>
                <a:spcPts val="0"/>
              </a:spcAft>
              <a:buSzPts val="1800"/>
              <a:buAutoNum type="arabicPeriod"/>
            </a:pPr>
            <a:r>
              <a:rPr lang="en-GB" u="sng">
                <a:solidFill>
                  <a:schemeClr val="accent5"/>
                </a:solidFill>
                <a:hlinkClick r:id="rId7">
                  <a:extLst>
                    <a:ext uri="{A12FA001-AC4F-418D-AE19-62706E023703}">
                      <ahyp:hlinkClr val="tx"/>
                    </a:ext>
                  </a:extLst>
                </a:hlinkClick>
              </a:rPr>
              <a:t>Seven Pitfalls to Avoid when Running Controlled Experiments on the Web</a:t>
            </a:r>
            <a:endParaRPr/>
          </a:p>
          <a:p>
            <a:pPr indent="-342900" lvl="0" marL="457200" rtl="0" algn="l">
              <a:spcBef>
                <a:spcPts val="0"/>
              </a:spcBef>
              <a:spcAft>
                <a:spcPts val="0"/>
              </a:spcAft>
              <a:buSzPts val="1800"/>
              <a:buAutoNum type="arabicPeriod"/>
            </a:pPr>
            <a:r>
              <a:rPr lang="en-GB" u="sng">
                <a:solidFill>
                  <a:schemeClr val="accent5"/>
                </a:solidFill>
                <a:hlinkClick r:id="rId8">
                  <a:extLst>
                    <a:ext uri="{A12FA001-AC4F-418D-AE19-62706E023703}">
                      <ahyp:hlinkClr val="tx"/>
                    </a:ext>
                  </a:extLst>
                </a:hlinkClick>
              </a:rPr>
              <a:t>Practical Guide to Controlled Experiments on the Web: Listen to Your Customers not to the HiPPO</a:t>
            </a:r>
            <a:endParaRPr/>
          </a:p>
          <a:p>
            <a:pPr indent="-342900" lvl="0" marL="457200" rtl="0" algn="l">
              <a:spcBef>
                <a:spcPts val="0"/>
              </a:spcBef>
              <a:spcAft>
                <a:spcPts val="0"/>
              </a:spcAft>
              <a:buSzPts val="1800"/>
              <a:buAutoNum type="arabicPeriod"/>
            </a:pPr>
            <a:r>
              <a:rPr lang="en-GB" u="sng">
                <a:solidFill>
                  <a:schemeClr val="accent5"/>
                </a:solidFill>
                <a:hlinkClick r:id="rId9">
                  <a:extLst>
                    <a:ext uri="{A12FA001-AC4F-418D-AE19-62706E023703}">
                      <ahyp:hlinkClr val="tx"/>
                    </a:ext>
                  </a:extLst>
                </a:hlinkClick>
              </a:rPr>
              <a:t>Controlled experiments on the web: survey and practical guide</a:t>
            </a:r>
            <a:endParaRPr/>
          </a:p>
        </p:txBody>
      </p:sp>
      <p:sp>
        <p:nvSpPr>
          <p:cNvPr id="2848" name="Google Shape;2848;p2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2" name="Shape 2852"/>
        <p:cNvGrpSpPr/>
        <p:nvPr/>
      </p:nvGrpSpPr>
      <p:grpSpPr>
        <a:xfrm>
          <a:off x="0" y="0"/>
          <a:ext cx="0" cy="0"/>
          <a:chOff x="0" y="0"/>
          <a:chExt cx="0" cy="0"/>
        </a:xfrm>
      </p:grpSpPr>
      <p:sp>
        <p:nvSpPr>
          <p:cNvPr id="2853" name="Google Shape;2853;p2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Helvetica Neue"/>
                <a:ea typeface="Helvetica Neue"/>
                <a:cs typeface="Helvetica Neue"/>
                <a:sym typeface="Helvetica Neue"/>
              </a:rPr>
              <a:t>Class work for Tuesday 13 February</a:t>
            </a:r>
            <a:endParaRPr b="1">
              <a:latin typeface="Helvetica Neue"/>
              <a:ea typeface="Helvetica Neue"/>
              <a:cs typeface="Helvetica Neue"/>
              <a:sym typeface="Helvetica Neue"/>
            </a:endParaRPr>
          </a:p>
        </p:txBody>
      </p:sp>
      <p:sp>
        <p:nvSpPr>
          <p:cNvPr id="2854" name="Google Shape;2854;p2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GB">
                <a:latin typeface="Helvetica Neue"/>
                <a:ea typeface="Helvetica Neue"/>
                <a:cs typeface="Helvetica Neue"/>
                <a:sym typeface="Helvetica Neue"/>
              </a:rPr>
              <a:t>Bonus! If you want a step-up, dip into Léon Bottou et al’s classic:</a:t>
            </a:r>
            <a:endParaRPr b="1">
              <a:latin typeface="Helvetica Neue"/>
              <a:ea typeface="Helvetica Neue"/>
              <a:cs typeface="Helvetica Neue"/>
              <a:sym typeface="Helvetica Neue"/>
            </a:endParaRPr>
          </a:p>
          <a:p>
            <a:pPr indent="0" lvl="0" marL="0" rtl="0" algn="l">
              <a:spcBef>
                <a:spcPts val="1200"/>
              </a:spcBef>
              <a:spcAft>
                <a:spcPts val="1200"/>
              </a:spcAft>
              <a:buNone/>
            </a:pPr>
            <a:r>
              <a:rPr lang="en-GB" u="sng">
                <a:solidFill>
                  <a:schemeClr val="hlink"/>
                </a:solidFill>
                <a:hlinkClick r:id="rId3"/>
              </a:rPr>
              <a:t>Counterfactual Reasoning and Learning Systems: The Example of Computational Advertising</a:t>
            </a:r>
            <a:endParaRPr/>
          </a:p>
        </p:txBody>
      </p:sp>
      <p:sp>
        <p:nvSpPr>
          <p:cNvPr id="2855" name="Google Shape;2855;p2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856" name="Google Shape;2856;p232"/>
          <p:cNvPicPr preferRelativeResize="0"/>
          <p:nvPr/>
        </p:nvPicPr>
        <p:blipFill>
          <a:blip r:embed="rId4">
            <a:alphaModFix/>
          </a:blip>
          <a:stretch>
            <a:fillRect/>
          </a:stretch>
        </p:blipFill>
        <p:spPr>
          <a:xfrm>
            <a:off x="2434225" y="2387921"/>
            <a:ext cx="3420276" cy="2329675"/>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0" name="Shape 2860"/>
        <p:cNvGrpSpPr/>
        <p:nvPr/>
      </p:nvGrpSpPr>
      <p:grpSpPr>
        <a:xfrm>
          <a:off x="0" y="0"/>
          <a:ext cx="0" cy="0"/>
          <a:chOff x="0" y="0"/>
          <a:chExt cx="0" cy="0"/>
        </a:xfrm>
      </p:grpSpPr>
      <p:sp>
        <p:nvSpPr>
          <p:cNvPr id="2861" name="Google Shape;2861;p23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Experimentation caveats</a:t>
            </a:r>
            <a:endParaRPr/>
          </a:p>
        </p:txBody>
      </p:sp>
      <p:sp>
        <p:nvSpPr>
          <p:cNvPr id="2862" name="Google Shape;2862;p23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t>What KPI to measure?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How long to run the experiment?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External factors may influence the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Cannibalization is hard to account for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Expensive to implement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Can’t compare algorithms before “lighting up”</a:t>
            </a:r>
            <a:endParaRPr/>
          </a:p>
          <a:p>
            <a:pPr indent="0" lvl="0" marL="0" rtl="0" algn="l">
              <a:spcBef>
                <a:spcPts val="0"/>
              </a:spcBef>
              <a:spcAft>
                <a:spcPts val="0"/>
              </a:spcAft>
              <a:buNone/>
            </a:pPr>
            <a:r>
              <a:t/>
            </a:r>
            <a:endParaRPr/>
          </a:p>
        </p:txBody>
      </p:sp>
      <p:pic>
        <p:nvPicPr>
          <p:cNvPr id="2863" name="Google Shape;2863;p233"/>
          <p:cNvPicPr preferRelativeResize="0"/>
          <p:nvPr/>
        </p:nvPicPr>
        <p:blipFill>
          <a:blip r:embed="rId3">
            <a:alphaModFix/>
          </a:blip>
          <a:stretch>
            <a:fillRect/>
          </a:stretch>
        </p:blipFill>
        <p:spPr>
          <a:xfrm>
            <a:off x="7643100" y="137400"/>
            <a:ext cx="1300875" cy="1314775"/>
          </a:xfrm>
          <a:prstGeom prst="rect">
            <a:avLst/>
          </a:prstGeom>
          <a:noFill/>
          <a:ln>
            <a:noFill/>
          </a:ln>
        </p:spPr>
      </p:pic>
      <p:sp>
        <p:nvSpPr>
          <p:cNvPr id="2864" name="Google Shape;2864;p233"/>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2868" name="Shape 2868"/>
        <p:cNvGrpSpPr/>
        <p:nvPr/>
      </p:nvGrpSpPr>
      <p:grpSpPr>
        <a:xfrm>
          <a:off x="0" y="0"/>
          <a:ext cx="0" cy="0"/>
          <a:chOff x="0" y="0"/>
          <a:chExt cx="0" cy="0"/>
        </a:xfrm>
      </p:grpSpPr>
      <p:pic>
        <p:nvPicPr>
          <p:cNvPr id="2869" name="Google Shape;2869;p234"/>
          <p:cNvPicPr preferRelativeResize="0"/>
          <p:nvPr/>
        </p:nvPicPr>
        <p:blipFill>
          <a:blip r:embed="rId3">
            <a:alphaModFix amt="52999"/>
          </a:blip>
          <a:stretch>
            <a:fillRect/>
          </a:stretch>
        </p:blipFill>
        <p:spPr>
          <a:xfrm>
            <a:off x="-545750" y="-1014075"/>
            <a:ext cx="10230400" cy="6988425"/>
          </a:xfrm>
          <a:prstGeom prst="rect">
            <a:avLst/>
          </a:prstGeom>
          <a:noFill/>
          <a:ln>
            <a:noFill/>
          </a:ln>
        </p:spPr>
      </p:pic>
      <p:sp>
        <p:nvSpPr>
          <p:cNvPr id="2870" name="Google Shape;2870;p23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200">
                <a:solidFill>
                  <a:schemeClr val="lt1"/>
                </a:solidFill>
              </a:rPr>
              <a:t>Practical 7</a:t>
            </a:r>
            <a:endParaRPr sz="4200">
              <a:solidFill>
                <a:schemeClr val="lt1"/>
              </a:solidFill>
            </a:endParaRPr>
          </a:p>
          <a:p>
            <a:pPr indent="0" lvl="0" marL="0" rtl="0" algn="ctr">
              <a:spcBef>
                <a:spcPts val="0"/>
              </a:spcBef>
              <a:spcAft>
                <a:spcPts val="0"/>
              </a:spcAft>
              <a:buNone/>
            </a:pPr>
            <a:r>
              <a:t/>
            </a:r>
            <a:endParaRPr sz="4200">
              <a:solidFill>
                <a:schemeClr val="lt1"/>
              </a:solidFill>
            </a:endParaRPr>
          </a:p>
          <a:p>
            <a:pPr indent="0" lvl="0" marL="0" rtl="0" algn="ctr">
              <a:spcBef>
                <a:spcPts val="0"/>
              </a:spcBef>
              <a:spcAft>
                <a:spcPts val="0"/>
              </a:spcAft>
              <a:buNone/>
            </a:pPr>
            <a:r>
              <a:rPr lang="en-GB" sz="3000">
                <a:solidFill>
                  <a:schemeClr val="lt1"/>
                </a:solidFill>
              </a:rPr>
              <a:t>Building in A/B testing</a:t>
            </a:r>
            <a:endParaRPr sz="3000">
              <a:solidFill>
                <a:schemeClr val="lt1"/>
              </a:solidFill>
            </a:endParaRPr>
          </a:p>
        </p:txBody>
      </p:sp>
      <p:sp>
        <p:nvSpPr>
          <p:cNvPr id="2871" name="Google Shape;2871;p2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5" name="Shape 2875"/>
        <p:cNvGrpSpPr/>
        <p:nvPr/>
      </p:nvGrpSpPr>
      <p:grpSpPr>
        <a:xfrm>
          <a:off x="0" y="0"/>
          <a:ext cx="0" cy="0"/>
          <a:chOff x="0" y="0"/>
          <a:chExt cx="0" cy="0"/>
        </a:xfrm>
      </p:grpSpPr>
      <p:sp>
        <p:nvSpPr>
          <p:cNvPr id="2876" name="Google Shape;2876;p2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Practical 7</a:t>
            </a:r>
            <a:endParaRPr/>
          </a:p>
        </p:txBody>
      </p:sp>
      <p:sp>
        <p:nvSpPr>
          <p:cNvPr id="2877" name="Google Shape;2877;p2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r>
              <a:rPr lang="en-GB"/>
              <a:t>Wrap either of practicals 1 and 2 in a </a:t>
            </a:r>
            <a:r>
              <a:rPr b="1" lang="en-GB">
                <a:latin typeface="Helvetica Neue"/>
                <a:ea typeface="Helvetica Neue"/>
                <a:cs typeface="Helvetica Neue"/>
                <a:sym typeface="Helvetica Neue"/>
              </a:rPr>
              <a:t>system</a:t>
            </a:r>
            <a:r>
              <a:rPr lang="en-GB"/>
              <a:t> (a bit of code or API that could serve recommendations), e.g.</a:t>
            </a:r>
            <a:endParaRPr/>
          </a:p>
          <a:p>
            <a:pPr indent="0" lvl="0" marL="0" rtl="0" algn="ctr">
              <a:spcBef>
                <a:spcPts val="1200"/>
              </a:spcBef>
              <a:spcAft>
                <a:spcPts val="0"/>
              </a:spcAft>
              <a:buNone/>
            </a:pPr>
            <a:r>
              <a:rPr b="1" lang="en-GB">
                <a:solidFill>
                  <a:srgbClr val="A2C4C9"/>
                </a:solidFill>
                <a:latin typeface="Courier New"/>
                <a:ea typeface="Courier New"/>
                <a:cs typeface="Courier New"/>
                <a:sym typeface="Courier New"/>
              </a:rPr>
              <a:t>def createreco(userid, …) -&gt; List[Tuple[int,str]]: …</a:t>
            </a:r>
            <a:r>
              <a:rPr lang="en-GB"/>
              <a:t>.</a:t>
            </a:r>
            <a:endParaRPr/>
          </a:p>
          <a:p>
            <a:pPr indent="0" lvl="0" marL="0" rtl="0" algn="l">
              <a:spcBef>
                <a:spcPts val="1200"/>
              </a:spcBef>
              <a:spcAft>
                <a:spcPts val="0"/>
              </a:spcAft>
              <a:buNone/>
            </a:pPr>
            <a:r>
              <a:rPr lang="en-GB"/>
              <a:t>Here </a:t>
            </a:r>
            <a:r>
              <a:rPr b="1" lang="en-GB">
                <a:solidFill>
                  <a:srgbClr val="A2C4C9"/>
                </a:solidFill>
                <a:latin typeface="Courier New"/>
                <a:ea typeface="Courier New"/>
                <a:cs typeface="Courier New"/>
                <a:sym typeface="Courier New"/>
              </a:rPr>
              <a:t>Tuple[int,str]</a:t>
            </a:r>
            <a:r>
              <a:rPr lang="en-GB"/>
              <a:t> says that we return the movie id and title</a:t>
            </a:r>
            <a:endParaRPr/>
          </a:p>
          <a:p>
            <a:pPr indent="0" lvl="0" marL="0" rtl="0" algn="l">
              <a:spcBef>
                <a:spcPts val="1200"/>
              </a:spcBef>
              <a:spcAft>
                <a:spcPts val="0"/>
              </a:spcAft>
              <a:buNone/>
            </a:pPr>
            <a:r>
              <a:rPr lang="en-GB"/>
              <a:t>✅ Add a bit of code to simulate a user giving feedback on the list, and based on that:</a:t>
            </a:r>
            <a:endParaRPr/>
          </a:p>
          <a:p>
            <a:pPr indent="0" lvl="0" marL="0" rtl="0" algn="l">
              <a:spcBef>
                <a:spcPts val="1200"/>
              </a:spcBef>
              <a:spcAft>
                <a:spcPts val="1200"/>
              </a:spcAft>
              <a:buNone/>
            </a:pPr>
            <a:r>
              <a:rPr lang="en-GB"/>
              <a:t>✅ Add basic “logging” to your system (i.e. write user id, item id and feedback to disk, for example a CSV file)</a:t>
            </a:r>
            <a:endParaRPr/>
          </a:p>
        </p:txBody>
      </p:sp>
      <p:sp>
        <p:nvSpPr>
          <p:cNvPr id="2878" name="Google Shape;2878;p2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2" name="Shape 2882"/>
        <p:cNvGrpSpPr/>
        <p:nvPr/>
      </p:nvGrpSpPr>
      <p:grpSpPr>
        <a:xfrm>
          <a:off x="0" y="0"/>
          <a:ext cx="0" cy="0"/>
          <a:chOff x="0" y="0"/>
          <a:chExt cx="0" cy="0"/>
        </a:xfrm>
      </p:grpSpPr>
      <p:sp>
        <p:nvSpPr>
          <p:cNvPr id="2883" name="Google Shape;2883;p2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Practical 7</a:t>
            </a:r>
            <a:endParaRPr/>
          </a:p>
        </p:txBody>
      </p:sp>
      <p:sp>
        <p:nvSpPr>
          <p:cNvPr id="2884" name="Google Shape;2884;p2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 </a:t>
            </a:r>
            <a:r>
              <a:rPr lang="en-GB"/>
              <a:t>Create (say 100) dummy users and simulate new interactions from them (through some rule that you make up)</a:t>
            </a:r>
            <a:endParaRPr/>
          </a:p>
          <a:p>
            <a:pPr indent="0" lvl="0" marL="0" rtl="0" algn="l">
              <a:spcBef>
                <a:spcPts val="1200"/>
              </a:spcBef>
              <a:spcAft>
                <a:spcPts val="0"/>
              </a:spcAft>
              <a:buNone/>
            </a:pPr>
            <a:r>
              <a:rPr b="1" lang="en-GB">
                <a:latin typeface="Helvetica Neue"/>
                <a:ea typeface="Helvetica Neue"/>
                <a:cs typeface="Helvetica Neue"/>
                <a:sym typeface="Helvetica Neue"/>
              </a:rPr>
              <a:t>A/B testing!</a:t>
            </a:r>
            <a:endParaRPr/>
          </a:p>
          <a:p>
            <a:pPr indent="0" lvl="0" marL="0" rtl="0" algn="l">
              <a:spcBef>
                <a:spcPts val="1200"/>
              </a:spcBef>
              <a:spcAft>
                <a:spcPts val="0"/>
              </a:spcAft>
              <a:buNone/>
            </a:pPr>
            <a:r>
              <a:rPr lang="en-GB"/>
              <a:t>✅ Change </a:t>
            </a:r>
            <a:r>
              <a:rPr b="1" lang="en-GB">
                <a:latin typeface="Helvetica Neue"/>
                <a:ea typeface="Helvetica Neue"/>
                <a:cs typeface="Helvetica Neue"/>
                <a:sym typeface="Helvetica Neue"/>
              </a:rPr>
              <a:t>one thing</a:t>
            </a:r>
            <a:r>
              <a:rPr lang="en-GB"/>
              <a:t> in your model, e.g. down-weighing item biases when making recommendations. Now we have </a:t>
            </a:r>
            <a:r>
              <a:rPr b="1" lang="en-GB">
                <a:latin typeface="Helvetica Neue"/>
                <a:ea typeface="Helvetica Neue"/>
                <a:cs typeface="Helvetica Neue"/>
                <a:sym typeface="Helvetica Neue"/>
              </a:rPr>
              <a:t>two versions</a:t>
            </a:r>
            <a:r>
              <a:rPr lang="en-GB"/>
              <a:t>, your original and one with the tweak!</a:t>
            </a:r>
            <a:endParaRPr/>
          </a:p>
          <a:p>
            <a:pPr indent="0" lvl="0" marL="0" rtl="0" algn="l">
              <a:spcBef>
                <a:spcPts val="1200"/>
              </a:spcBef>
              <a:spcAft>
                <a:spcPts val="0"/>
              </a:spcAft>
              <a:buNone/>
            </a:pPr>
            <a:r>
              <a:rPr lang="en-GB"/>
              <a:t>Let your API take in a model id so that you could serve a list depending on whether the user is in group A or B:</a:t>
            </a:r>
            <a:endParaRPr/>
          </a:p>
          <a:p>
            <a:pPr indent="0" lvl="0" marL="0" rtl="0" algn="ctr">
              <a:spcBef>
                <a:spcPts val="1200"/>
              </a:spcBef>
              <a:spcAft>
                <a:spcPts val="0"/>
              </a:spcAft>
              <a:buNone/>
            </a:pPr>
            <a:r>
              <a:rPr b="1" lang="en-GB">
                <a:solidFill>
                  <a:srgbClr val="A2C4C9"/>
                </a:solidFill>
                <a:latin typeface="Courier New"/>
                <a:ea typeface="Courier New"/>
                <a:cs typeface="Courier New"/>
                <a:sym typeface="Courier New"/>
              </a:rPr>
              <a:t>def createreco(userid, versionid) -&gt; List[Tuple[int,str]]: …</a:t>
            </a:r>
            <a:r>
              <a:rPr lang="en-GB"/>
              <a:t>.</a:t>
            </a:r>
            <a:endParaRPr/>
          </a:p>
          <a:p>
            <a:pPr indent="0" lvl="0" marL="0" rtl="0" algn="l">
              <a:spcBef>
                <a:spcPts val="1200"/>
              </a:spcBef>
              <a:spcAft>
                <a:spcPts val="1200"/>
              </a:spcAft>
              <a:buNone/>
            </a:pPr>
            <a:r>
              <a:rPr lang="en-GB"/>
              <a:t>✅ Expand your basic “logging” to also write the model id to disk (e.g. user id, item id, feedback, version id)</a:t>
            </a:r>
            <a:endParaRPr/>
          </a:p>
        </p:txBody>
      </p:sp>
      <p:sp>
        <p:nvSpPr>
          <p:cNvPr id="2885" name="Google Shape;2885;p2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9" name="Shape 2889"/>
        <p:cNvGrpSpPr/>
        <p:nvPr/>
      </p:nvGrpSpPr>
      <p:grpSpPr>
        <a:xfrm>
          <a:off x="0" y="0"/>
          <a:ext cx="0" cy="0"/>
          <a:chOff x="0" y="0"/>
          <a:chExt cx="0" cy="0"/>
        </a:xfrm>
      </p:grpSpPr>
      <p:sp>
        <p:nvSpPr>
          <p:cNvPr id="2890" name="Google Shape;2890;p2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Practical 7</a:t>
            </a:r>
            <a:endParaRPr/>
          </a:p>
        </p:txBody>
      </p:sp>
      <p:sp>
        <p:nvSpPr>
          <p:cNvPr id="2891" name="Google Shape;2891;p2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latin typeface="Helvetica Neue"/>
                <a:ea typeface="Helvetica Neue"/>
                <a:cs typeface="Helvetica Neue"/>
                <a:sym typeface="Helvetica Neue"/>
              </a:rPr>
              <a:t>A/B testing! </a:t>
            </a:r>
            <a:r>
              <a:rPr i="1" lang="en-GB"/>
              <a:t>(continued)</a:t>
            </a:r>
            <a:endParaRPr i="1"/>
          </a:p>
          <a:p>
            <a:pPr indent="0" lvl="0" marL="0" rtl="0" algn="l">
              <a:spcBef>
                <a:spcPts val="1200"/>
              </a:spcBef>
              <a:spcAft>
                <a:spcPts val="0"/>
              </a:spcAft>
              <a:buNone/>
            </a:pPr>
            <a:r>
              <a:rPr b="1" lang="en-GB">
                <a:latin typeface="Helvetica Neue"/>
                <a:ea typeface="Helvetica Neue"/>
                <a:cs typeface="Helvetica Neue"/>
                <a:sym typeface="Helvetica Neue"/>
              </a:rPr>
              <a:t>✅ </a:t>
            </a:r>
            <a:r>
              <a:rPr b="1" lang="en-GB">
                <a:latin typeface="Helvetica Neue"/>
                <a:ea typeface="Helvetica Neue"/>
                <a:cs typeface="Helvetica Neue"/>
                <a:sym typeface="Helvetica Neue"/>
              </a:rPr>
              <a:t>Randomly split</a:t>
            </a:r>
            <a:r>
              <a:rPr lang="en-GB"/>
              <a:t> your users into A and B, and do a controlled trial. Simulate them giving feedback. Remember to track the version id: either A or B!</a:t>
            </a:r>
            <a:endParaRPr/>
          </a:p>
          <a:p>
            <a:pPr indent="0" lvl="0" marL="0" rtl="0" algn="l">
              <a:spcBef>
                <a:spcPts val="1200"/>
              </a:spcBef>
              <a:spcAft>
                <a:spcPts val="0"/>
              </a:spcAft>
              <a:buNone/>
            </a:pPr>
            <a:r>
              <a:rPr lang="en-GB"/>
              <a:t>✅ Write each feedback as a line to CSV</a:t>
            </a:r>
            <a:endParaRPr/>
          </a:p>
          <a:p>
            <a:pPr indent="0" lvl="0" marL="0" rtl="0" algn="l">
              <a:spcBef>
                <a:spcPts val="1200"/>
              </a:spcBef>
              <a:spcAft>
                <a:spcPts val="0"/>
              </a:spcAft>
              <a:buNone/>
            </a:pPr>
            <a:r>
              <a:rPr lang="en-GB"/>
              <a:t>✅ Is A or B better?</a:t>
            </a:r>
            <a:endParaRPr/>
          </a:p>
          <a:p>
            <a:pPr indent="0" lvl="0" marL="0" rtl="0" algn="l">
              <a:spcBef>
                <a:spcPts val="1200"/>
              </a:spcBef>
              <a:spcAft>
                <a:spcPts val="1200"/>
              </a:spcAft>
              <a:buNone/>
            </a:pPr>
            <a:r>
              <a:rPr lang="en-GB"/>
              <a:t>Show how you measure!</a:t>
            </a:r>
            <a:endParaRPr/>
          </a:p>
        </p:txBody>
      </p:sp>
      <p:sp>
        <p:nvSpPr>
          <p:cNvPr id="2892" name="Google Shape;2892;p2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6" name="Shape 2896"/>
        <p:cNvGrpSpPr/>
        <p:nvPr/>
      </p:nvGrpSpPr>
      <p:grpSpPr>
        <a:xfrm>
          <a:off x="0" y="0"/>
          <a:ext cx="0" cy="0"/>
          <a:chOff x="0" y="0"/>
          <a:chExt cx="0" cy="0"/>
        </a:xfrm>
      </p:grpSpPr>
      <p:sp>
        <p:nvSpPr>
          <p:cNvPr id="2897" name="Google Shape;2897;p2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Optimize, optimize, optimize the user experience and other KPIs</a:t>
            </a:r>
            <a:endParaRPr b="1" sz="3000"/>
          </a:p>
          <a:p>
            <a:pPr indent="0" lvl="0" marL="0" rtl="0" algn="ctr">
              <a:spcBef>
                <a:spcPts val="1600"/>
              </a:spcBef>
              <a:spcAft>
                <a:spcPts val="0"/>
              </a:spcAft>
              <a:buNone/>
            </a:pPr>
            <a:r>
              <a:rPr b="1" lang="en-GB" sz="3000"/>
              <a:t>using data</a:t>
            </a:r>
            <a:endParaRPr b="1" sz="3000"/>
          </a:p>
          <a:p>
            <a:pPr indent="0" lvl="0" marL="0" rtl="0" algn="ctr">
              <a:spcBef>
                <a:spcPts val="1600"/>
              </a:spcBef>
              <a:spcAft>
                <a:spcPts val="1600"/>
              </a:spcAft>
              <a:buNone/>
            </a:pPr>
            <a:r>
              <a:rPr b="1" lang="en-GB" sz="3000">
                <a:solidFill>
                  <a:srgbClr val="0000FF"/>
                </a:solidFill>
              </a:rPr>
              <a:t>lots of data</a:t>
            </a:r>
            <a:endParaRPr b="1" sz="3000">
              <a:solidFill>
                <a:srgbClr val="0000FF"/>
              </a:solidFill>
            </a:endParaRPr>
          </a:p>
        </p:txBody>
      </p:sp>
      <p:sp>
        <p:nvSpPr>
          <p:cNvPr id="2898" name="Google Shape;2898;p2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Power laws</a:t>
            </a:r>
            <a:endParaRPr/>
          </a:p>
        </p:txBody>
      </p:sp>
      <p:pic>
        <p:nvPicPr>
          <p:cNvPr id="331" name="Google Shape;331;p50"/>
          <p:cNvPicPr preferRelativeResize="0"/>
          <p:nvPr/>
        </p:nvPicPr>
        <p:blipFill>
          <a:blip r:embed="rId3">
            <a:alphaModFix/>
          </a:blip>
          <a:stretch>
            <a:fillRect/>
          </a:stretch>
        </p:blipFill>
        <p:spPr>
          <a:xfrm>
            <a:off x="616252" y="1570900"/>
            <a:ext cx="3295201" cy="2666174"/>
          </a:xfrm>
          <a:prstGeom prst="rect">
            <a:avLst/>
          </a:prstGeom>
          <a:noFill/>
          <a:ln>
            <a:noFill/>
          </a:ln>
        </p:spPr>
      </p:pic>
      <p:pic>
        <p:nvPicPr>
          <p:cNvPr id="332" name="Google Shape;332;p50"/>
          <p:cNvPicPr preferRelativeResize="0"/>
          <p:nvPr/>
        </p:nvPicPr>
        <p:blipFill>
          <a:blip r:embed="rId4">
            <a:alphaModFix/>
          </a:blip>
          <a:stretch>
            <a:fillRect/>
          </a:stretch>
        </p:blipFill>
        <p:spPr>
          <a:xfrm>
            <a:off x="4476950" y="1561400"/>
            <a:ext cx="3371601" cy="2705450"/>
          </a:xfrm>
          <a:prstGeom prst="rect">
            <a:avLst/>
          </a:prstGeom>
          <a:noFill/>
          <a:ln>
            <a:noFill/>
          </a:ln>
        </p:spPr>
      </p:pic>
      <p:sp>
        <p:nvSpPr>
          <p:cNvPr id="333" name="Google Shape;333;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34" name="Google Shape;334;p50"/>
          <p:cNvPicPr preferRelativeResize="0"/>
          <p:nvPr/>
        </p:nvPicPr>
        <p:blipFill>
          <a:blip r:embed="rId5">
            <a:alphaModFix/>
          </a:blip>
          <a:stretch>
            <a:fillRect/>
          </a:stretch>
        </p:blipFill>
        <p:spPr>
          <a:xfrm>
            <a:off x="1070375" y="4415475"/>
            <a:ext cx="1580875" cy="247750"/>
          </a:xfrm>
          <a:prstGeom prst="rect">
            <a:avLst/>
          </a:prstGeom>
          <a:noFill/>
          <a:ln>
            <a:noFill/>
          </a:ln>
        </p:spPr>
      </p:pic>
      <p:pic>
        <p:nvPicPr>
          <p:cNvPr id="335" name="Google Shape;335;p50"/>
          <p:cNvPicPr preferRelativeResize="0"/>
          <p:nvPr/>
        </p:nvPicPr>
        <p:blipFill>
          <a:blip r:embed="rId6">
            <a:alphaModFix/>
          </a:blip>
          <a:stretch>
            <a:fillRect/>
          </a:stretch>
        </p:blipFill>
        <p:spPr>
          <a:xfrm>
            <a:off x="1094175" y="4663225"/>
            <a:ext cx="1958405" cy="247750"/>
          </a:xfrm>
          <a:prstGeom prst="rect">
            <a:avLst/>
          </a:prstGeom>
          <a:noFill/>
          <a:ln>
            <a:noFill/>
          </a:ln>
        </p:spPr>
      </p:pic>
      <p:cxnSp>
        <p:nvCxnSpPr>
          <p:cNvPr id="336" name="Google Shape;336;p50"/>
          <p:cNvCxnSpPr/>
          <p:nvPr/>
        </p:nvCxnSpPr>
        <p:spPr>
          <a:xfrm>
            <a:off x="1166575" y="1365825"/>
            <a:ext cx="0" cy="314700"/>
          </a:xfrm>
          <a:prstGeom prst="straightConnector1">
            <a:avLst/>
          </a:prstGeom>
          <a:noFill/>
          <a:ln cap="flat" cmpd="sng" w="19050">
            <a:solidFill>
              <a:srgbClr val="31538F"/>
            </a:solidFill>
            <a:prstDash val="solid"/>
            <a:round/>
            <a:headEnd len="med" w="med" type="none"/>
            <a:tailEnd len="med" w="med" type="triangle"/>
          </a:ln>
        </p:spPr>
      </p:cxnSp>
      <p:sp>
        <p:nvSpPr>
          <p:cNvPr id="337" name="Google Shape;337;p50"/>
          <p:cNvSpPr txBox="1"/>
          <p:nvPr/>
        </p:nvSpPr>
        <p:spPr>
          <a:xfrm>
            <a:off x="136375" y="1114700"/>
            <a:ext cx="2060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solidFill>
                  <a:schemeClr val="dk2"/>
                </a:solidFill>
                <a:latin typeface="Helvetica Neue"/>
                <a:ea typeface="Helvetica Neue"/>
                <a:cs typeface="Helvetica Neue"/>
                <a:sym typeface="Helvetica Neue"/>
              </a:rPr>
              <a:t>The least popular movie</a:t>
            </a:r>
            <a:endParaRPr sz="1100">
              <a:solidFill>
                <a:schemeClr val="dk2"/>
              </a:solidFill>
              <a:latin typeface="Helvetica Neue"/>
              <a:ea typeface="Helvetica Neue"/>
              <a:cs typeface="Helvetica Neue"/>
              <a:sym typeface="Helvetica Neue"/>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2" name="Shape 2902"/>
        <p:cNvGrpSpPr/>
        <p:nvPr/>
      </p:nvGrpSpPr>
      <p:grpSpPr>
        <a:xfrm>
          <a:off x="0" y="0"/>
          <a:ext cx="0" cy="0"/>
          <a:chOff x="0" y="0"/>
          <a:chExt cx="0" cy="0"/>
        </a:xfrm>
      </p:grpSpPr>
      <p:sp>
        <p:nvSpPr>
          <p:cNvPr id="2903" name="Google Shape;2903;p2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5000">
                <a:solidFill>
                  <a:srgbClr val="45818E"/>
                </a:solidFill>
                <a:latin typeface="Helvetica Neue Light"/>
                <a:ea typeface="Helvetica Neue Light"/>
                <a:cs typeface="Helvetica Neue Light"/>
                <a:sym typeface="Helvetica Neue Light"/>
              </a:rPr>
              <a:t>📚 Final report 📚</a:t>
            </a:r>
            <a:endParaRPr sz="5800"/>
          </a:p>
        </p:txBody>
      </p:sp>
      <p:sp>
        <p:nvSpPr>
          <p:cNvPr id="2904" name="Google Shape;2904;p2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8" name="Shape 2908"/>
        <p:cNvGrpSpPr/>
        <p:nvPr/>
      </p:nvGrpSpPr>
      <p:grpSpPr>
        <a:xfrm>
          <a:off x="0" y="0"/>
          <a:ext cx="0" cy="0"/>
          <a:chOff x="0" y="0"/>
          <a:chExt cx="0" cy="0"/>
        </a:xfrm>
      </p:grpSpPr>
      <p:sp>
        <p:nvSpPr>
          <p:cNvPr id="2909" name="Google Shape;2909;p2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5818E"/>
                </a:solidFill>
                <a:latin typeface="Helvetica Neue Light"/>
                <a:ea typeface="Helvetica Neue Light"/>
                <a:cs typeface="Helvetica Neue Light"/>
                <a:sym typeface="Helvetica Neue Light"/>
              </a:rPr>
              <a:t>📚 Final report 📚</a:t>
            </a:r>
            <a:endParaRPr>
              <a:solidFill>
                <a:srgbClr val="45818E"/>
              </a:solidFill>
              <a:latin typeface="Helvetica Neue Light"/>
              <a:ea typeface="Helvetica Neue Light"/>
              <a:cs typeface="Helvetica Neue Light"/>
              <a:sym typeface="Helvetica Neue Light"/>
            </a:endParaRPr>
          </a:p>
        </p:txBody>
      </p:sp>
      <p:sp>
        <p:nvSpPr>
          <p:cNvPr id="2910" name="Google Shape;2910;p2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Helvetica Neue Light"/>
                <a:ea typeface="Helvetica Neue Light"/>
                <a:cs typeface="Helvetica Neue Light"/>
                <a:sym typeface="Helvetica Neue Light"/>
              </a:rPr>
              <a:t>The course contains four practicals, running over three weeks. The practicals will help you derive, code and demonstrate your own prototype of a recommender system using the MovieLens dataset.</a:t>
            </a:r>
            <a:endParaRPr sz="1400">
              <a:latin typeface="Helvetica Neue Light"/>
              <a:ea typeface="Helvetica Neue Light"/>
              <a:cs typeface="Helvetica Neue Light"/>
              <a:sym typeface="Helvetica Neue Light"/>
            </a:endParaRPr>
          </a:p>
          <a:p>
            <a:pPr indent="0" lvl="0" marL="0" rtl="0" algn="l">
              <a:spcBef>
                <a:spcPts val="1600"/>
              </a:spcBef>
              <a:spcAft>
                <a:spcPts val="0"/>
              </a:spcAft>
              <a:buNone/>
            </a:pPr>
            <a:r>
              <a:rPr lang="en-GB" sz="1400">
                <a:latin typeface="Helvetica Neue Light"/>
                <a:ea typeface="Helvetica Neue Light"/>
                <a:cs typeface="Helvetica Neue Light"/>
                <a:sym typeface="Helvetica Neue Light"/>
              </a:rPr>
              <a:t>You will be evaluated on a final </a:t>
            </a:r>
            <a:r>
              <a:rPr b="1" lang="en-GB" sz="1400"/>
              <a:t>technical report</a:t>
            </a:r>
            <a:r>
              <a:rPr lang="en-GB" sz="1400">
                <a:latin typeface="Helvetica Neue Light"/>
                <a:ea typeface="Helvetica Neue Light"/>
                <a:cs typeface="Helvetica Neue Light"/>
                <a:sym typeface="Helvetica Neue Light"/>
              </a:rPr>
              <a:t> that showcases your recommendation engine prototype and all the steps you took to build (and understand) it. It should include detailed equations, derivations, figures, and illustrative and real predictions.</a:t>
            </a:r>
            <a:endParaRPr sz="1400">
              <a:latin typeface="Helvetica Neue Light"/>
              <a:ea typeface="Helvetica Neue Light"/>
              <a:cs typeface="Helvetica Neue Light"/>
              <a:sym typeface="Helvetica Neue Light"/>
            </a:endParaRPr>
          </a:p>
          <a:p>
            <a:pPr indent="0" lvl="0" marL="0" rtl="0" algn="l">
              <a:spcBef>
                <a:spcPts val="1600"/>
              </a:spcBef>
              <a:spcAft>
                <a:spcPts val="1600"/>
              </a:spcAft>
              <a:buNone/>
            </a:pPr>
            <a:r>
              <a:t/>
            </a:r>
            <a:endParaRPr sz="1400">
              <a:latin typeface="Helvetica Neue Light"/>
              <a:ea typeface="Helvetica Neue Light"/>
              <a:cs typeface="Helvetica Neue Light"/>
              <a:sym typeface="Helvetica Neue Light"/>
            </a:endParaRPr>
          </a:p>
        </p:txBody>
      </p:sp>
      <p:sp>
        <p:nvSpPr>
          <p:cNvPr id="2911" name="Google Shape;2911;p2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5" name="Shape 2915"/>
        <p:cNvGrpSpPr/>
        <p:nvPr/>
      </p:nvGrpSpPr>
      <p:grpSpPr>
        <a:xfrm>
          <a:off x="0" y="0"/>
          <a:ext cx="0" cy="0"/>
          <a:chOff x="0" y="0"/>
          <a:chExt cx="0" cy="0"/>
        </a:xfrm>
      </p:grpSpPr>
      <p:sp>
        <p:nvSpPr>
          <p:cNvPr id="2916" name="Google Shape;2916;p2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5818E"/>
                </a:solidFill>
                <a:latin typeface="Helvetica Neue Light"/>
                <a:ea typeface="Helvetica Neue Light"/>
                <a:cs typeface="Helvetica Neue Light"/>
                <a:sym typeface="Helvetica Neue Light"/>
              </a:rPr>
              <a:t>📚 Final report 📚</a:t>
            </a:r>
            <a:endParaRPr/>
          </a:p>
        </p:txBody>
      </p:sp>
      <p:sp>
        <p:nvSpPr>
          <p:cNvPr id="2917" name="Google Shape;2917;p2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The final report should be </a:t>
            </a:r>
            <a:r>
              <a:rPr b="1" lang="en-GB"/>
              <a:t>at least 8 pages long</a:t>
            </a:r>
            <a:r>
              <a:rPr lang="en-GB">
                <a:latin typeface="Helvetica Neue Light"/>
                <a:ea typeface="Helvetica Neue Light"/>
                <a:cs typeface="Helvetica Neue Light"/>
                <a:sym typeface="Helvetica Neue Light"/>
              </a:rPr>
              <a:t> (without technical appendices)</a:t>
            </a:r>
            <a:r>
              <a:rPr lang="en-GB">
                <a:latin typeface="Helvetica Neue Light"/>
                <a:ea typeface="Helvetica Neue Light"/>
                <a:cs typeface="Helvetica Neue Light"/>
                <a:sym typeface="Helvetica Neue Light"/>
              </a:rPr>
              <a:t>. You are welcome to structure it so that it contains “</a:t>
            </a:r>
            <a:r>
              <a:rPr lang="en-GB">
                <a:latin typeface="Helvetica Neue Light"/>
                <a:ea typeface="Helvetica Neue Light"/>
                <a:cs typeface="Helvetica Neue Light"/>
                <a:sym typeface="Helvetica Neue Light"/>
              </a:rPr>
              <a:t>technical</a:t>
            </a:r>
            <a:r>
              <a:rPr lang="en-GB">
                <a:latin typeface="Helvetica Neue Light"/>
                <a:ea typeface="Helvetica Neue Light"/>
                <a:cs typeface="Helvetica Neue Light"/>
                <a:sym typeface="Helvetica Neue Light"/>
              </a:rPr>
              <a:t> appendices” at the end, if there are particularly long derivations that you would like to add.</a:t>
            </a:r>
            <a:endParaRPr>
              <a:latin typeface="Helvetica Neue Light"/>
              <a:ea typeface="Helvetica Neue Light"/>
              <a:cs typeface="Helvetica Neue Light"/>
              <a:sym typeface="Helvetica Neue Light"/>
            </a:endParaRPr>
          </a:p>
          <a:p>
            <a:pPr indent="0" lvl="0" marL="0" rtl="0" algn="l">
              <a:spcBef>
                <a:spcPts val="1600"/>
              </a:spcBef>
              <a:spcAft>
                <a:spcPts val="0"/>
              </a:spcAft>
              <a:buNone/>
            </a:pPr>
            <a:r>
              <a:rPr lang="en-GB">
                <a:latin typeface="Helvetica Neue Light"/>
                <a:ea typeface="Helvetica Neue Light"/>
                <a:cs typeface="Helvetica Neue Light"/>
                <a:sym typeface="Helvetica Neue Light"/>
              </a:rPr>
              <a:t>Your </a:t>
            </a:r>
            <a:r>
              <a:rPr b="1" lang="en-GB"/>
              <a:t>source code</a:t>
            </a:r>
            <a:r>
              <a:rPr lang="en-GB">
                <a:latin typeface="Helvetica Neue Light"/>
                <a:ea typeface="Helvetica Neue Light"/>
                <a:cs typeface="Helvetica Neue Light"/>
                <a:sym typeface="Helvetica Neue Light"/>
              </a:rPr>
              <a:t> should accompany your report, and should be:</a:t>
            </a:r>
            <a:endParaRPr>
              <a:latin typeface="Helvetica Neue Light"/>
              <a:ea typeface="Helvetica Neue Light"/>
              <a:cs typeface="Helvetica Neue Light"/>
              <a:sym typeface="Helvetica Neue Light"/>
            </a:endParaRPr>
          </a:p>
          <a:p>
            <a:pPr indent="-342900" lvl="0" marL="457200" rtl="0" algn="l">
              <a:spcBef>
                <a:spcPts val="1600"/>
              </a:spcBef>
              <a:spcAft>
                <a:spcPts val="0"/>
              </a:spcAft>
              <a:buSzPts val="1800"/>
              <a:buFont typeface="Helvetica Neue Light"/>
              <a:buChar char="●"/>
            </a:pPr>
            <a:r>
              <a:rPr lang="en-GB">
                <a:latin typeface="Helvetica Neue Light"/>
                <a:ea typeface="Helvetica Neue Light"/>
                <a:cs typeface="Helvetica Neue Light"/>
                <a:sym typeface="Helvetica Neue Light"/>
              </a:rPr>
              <a:t>saved in Github and</a:t>
            </a:r>
            <a:endParaRPr>
              <a:latin typeface="Helvetica Neue Light"/>
              <a:ea typeface="Helvetica Neue Light"/>
              <a:cs typeface="Helvetica Neue Light"/>
              <a:sym typeface="Helvetica Neue Light"/>
            </a:endParaRPr>
          </a:p>
          <a:p>
            <a:pPr indent="-342900" lvl="0" marL="457200" rtl="0" algn="l">
              <a:spcBef>
                <a:spcPts val="0"/>
              </a:spcBef>
              <a:spcAft>
                <a:spcPts val="0"/>
              </a:spcAft>
              <a:buSzPts val="1800"/>
              <a:buFont typeface="Helvetica Neue Light"/>
              <a:buChar char="●"/>
            </a:pPr>
            <a:r>
              <a:rPr lang="en-GB">
                <a:latin typeface="Helvetica Neue Light"/>
                <a:ea typeface="Helvetica Neue Light"/>
                <a:cs typeface="Helvetica Neue Light"/>
                <a:sym typeface="Helvetica Neue Light"/>
              </a:rPr>
              <a:t>shared with Github user </a:t>
            </a:r>
            <a:r>
              <a:rPr b="1" lang="en-GB">
                <a:highlight>
                  <a:schemeClr val="accent6"/>
                </a:highlight>
              </a:rPr>
              <a:t>upaq</a:t>
            </a:r>
            <a:endParaRPr b="1">
              <a:highlight>
                <a:schemeClr val="accent6"/>
              </a:highlight>
            </a:endParaRPr>
          </a:p>
          <a:p>
            <a:pPr indent="0" lvl="0" marL="0" rtl="0" algn="l">
              <a:spcBef>
                <a:spcPts val="1600"/>
              </a:spcBef>
              <a:spcAft>
                <a:spcPts val="1600"/>
              </a:spcAft>
              <a:buNone/>
            </a:pPr>
            <a:r>
              <a:rPr b="1" lang="en-GB" sz="1300">
                <a:highlight>
                  <a:schemeClr val="accent6"/>
                </a:highlight>
              </a:rPr>
              <a:t>Please also mention your Github </a:t>
            </a:r>
            <a:r>
              <a:rPr b="1" lang="en-GB" sz="1300">
                <a:highlight>
                  <a:schemeClr val="accent6"/>
                </a:highlight>
              </a:rPr>
              <a:t>source</a:t>
            </a:r>
            <a:r>
              <a:rPr b="1" lang="en-GB" sz="1300">
                <a:highlight>
                  <a:schemeClr val="accent6"/>
                </a:highlight>
              </a:rPr>
              <a:t> repository link at the end of your “abstract” of the report.</a:t>
            </a:r>
            <a:endParaRPr b="1" sz="1300"/>
          </a:p>
        </p:txBody>
      </p:sp>
      <p:sp>
        <p:nvSpPr>
          <p:cNvPr id="2918" name="Google Shape;2918;p2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2" name="Shape 2922"/>
        <p:cNvGrpSpPr/>
        <p:nvPr/>
      </p:nvGrpSpPr>
      <p:grpSpPr>
        <a:xfrm>
          <a:off x="0" y="0"/>
          <a:ext cx="0" cy="0"/>
          <a:chOff x="0" y="0"/>
          <a:chExt cx="0" cy="0"/>
        </a:xfrm>
      </p:grpSpPr>
      <p:sp>
        <p:nvSpPr>
          <p:cNvPr id="2923" name="Google Shape;2923;p2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5818E"/>
                </a:solidFill>
                <a:latin typeface="Helvetica Neue Light"/>
                <a:ea typeface="Helvetica Neue Light"/>
                <a:cs typeface="Helvetica Neue Light"/>
                <a:sym typeface="Helvetica Neue Light"/>
              </a:rPr>
              <a:t>📚 Final report 📚</a:t>
            </a:r>
            <a:endParaRPr/>
          </a:p>
        </p:txBody>
      </p:sp>
      <p:sp>
        <p:nvSpPr>
          <p:cNvPr id="2924" name="Google Shape;2924;p242"/>
          <p:cNvSpPr txBox="1"/>
          <p:nvPr>
            <p:ph idx="1" type="body"/>
          </p:nvPr>
        </p:nvSpPr>
        <p:spPr>
          <a:xfrm>
            <a:off x="311700" y="1152475"/>
            <a:ext cx="415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This is a practice round for wrapping up real research, so…</a:t>
            </a:r>
            <a:endParaRPr>
              <a:latin typeface="Helvetica Neue Light"/>
              <a:ea typeface="Helvetica Neue Light"/>
              <a:cs typeface="Helvetica Neue Light"/>
              <a:sym typeface="Helvetica Neue Light"/>
            </a:endParaRPr>
          </a:p>
          <a:p>
            <a:pPr indent="0" lvl="0" marL="0" rtl="0" algn="l">
              <a:spcBef>
                <a:spcPts val="1600"/>
              </a:spcBef>
              <a:spcAft>
                <a:spcPts val="0"/>
              </a:spcAft>
              <a:buNone/>
            </a:pPr>
            <a:r>
              <a:rPr lang="en-GB">
                <a:latin typeface="Helvetica Neue Light"/>
                <a:ea typeface="Helvetica Neue Light"/>
                <a:cs typeface="Helvetica Neue Light"/>
                <a:sym typeface="Helvetica Neue Light"/>
              </a:rPr>
              <a:t>…your research article should follow the AIMS-ICML Style Guide</a:t>
            </a:r>
            <a:endParaRPr>
              <a:latin typeface="Helvetica Neue Light"/>
              <a:ea typeface="Helvetica Neue Light"/>
              <a:cs typeface="Helvetica Neue Light"/>
              <a:sym typeface="Helvetica Neue Light"/>
            </a:endParaRPr>
          </a:p>
          <a:p>
            <a:pPr indent="0" lvl="0" marL="0" rtl="0" algn="l">
              <a:spcBef>
                <a:spcPts val="160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1600"/>
              </a:spcBef>
              <a:spcAft>
                <a:spcPts val="1600"/>
              </a:spcAft>
              <a:buNone/>
            </a:pPr>
            <a:r>
              <a:rPr lang="en-GB">
                <a:latin typeface="Helvetica Neue Light"/>
                <a:ea typeface="Helvetica Neue Light"/>
                <a:cs typeface="Helvetica Neue Light"/>
                <a:sym typeface="Helvetica Neue Light"/>
              </a:rPr>
              <a:t>We’re not really going to submit to </a:t>
            </a:r>
            <a:r>
              <a:rPr lang="en-GB" u="sng">
                <a:solidFill>
                  <a:schemeClr val="hlink"/>
                </a:solidFill>
                <a:latin typeface="Helvetica Neue Light"/>
                <a:ea typeface="Helvetica Neue Light"/>
                <a:cs typeface="Helvetica Neue Light"/>
                <a:sym typeface="Helvetica Neue Light"/>
                <a:hlinkClick r:id="rId3"/>
              </a:rPr>
              <a:t>ICML</a:t>
            </a:r>
            <a:r>
              <a:rPr lang="en-GB">
                <a:latin typeface="Helvetica Neue Light"/>
                <a:ea typeface="Helvetica Neue Light"/>
                <a:cs typeface="Helvetica Neue Light"/>
                <a:sym typeface="Helvetica Neue Light"/>
              </a:rPr>
              <a:t> 😊; this is the “learning round”!</a:t>
            </a:r>
            <a:endParaRPr>
              <a:latin typeface="Helvetica Neue Light"/>
              <a:ea typeface="Helvetica Neue Light"/>
              <a:cs typeface="Helvetica Neue Light"/>
              <a:sym typeface="Helvetica Neue Light"/>
            </a:endParaRPr>
          </a:p>
        </p:txBody>
      </p:sp>
      <p:sp>
        <p:nvSpPr>
          <p:cNvPr id="2925" name="Google Shape;2925;p2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926" name="Google Shape;2926;p242"/>
          <p:cNvPicPr preferRelativeResize="0"/>
          <p:nvPr/>
        </p:nvPicPr>
        <p:blipFill>
          <a:blip r:embed="rId4">
            <a:alphaModFix/>
          </a:blip>
          <a:stretch>
            <a:fillRect/>
          </a:stretch>
        </p:blipFill>
        <p:spPr>
          <a:xfrm>
            <a:off x="5148448" y="445025"/>
            <a:ext cx="3425950" cy="4441775"/>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0" name="Shape 2930"/>
        <p:cNvGrpSpPr/>
        <p:nvPr/>
      </p:nvGrpSpPr>
      <p:grpSpPr>
        <a:xfrm>
          <a:off x="0" y="0"/>
          <a:ext cx="0" cy="0"/>
          <a:chOff x="0" y="0"/>
          <a:chExt cx="0" cy="0"/>
        </a:xfrm>
      </p:grpSpPr>
      <p:sp>
        <p:nvSpPr>
          <p:cNvPr id="2931" name="Google Shape;2931;p2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5818E"/>
                </a:solidFill>
                <a:latin typeface="Helvetica Neue Light"/>
                <a:ea typeface="Helvetica Neue Light"/>
                <a:cs typeface="Helvetica Neue Light"/>
                <a:sym typeface="Helvetica Neue Light"/>
              </a:rPr>
              <a:t>📚 Final report 📚</a:t>
            </a:r>
            <a:endParaRPr/>
          </a:p>
        </p:txBody>
      </p:sp>
      <p:sp>
        <p:nvSpPr>
          <p:cNvPr id="2932" name="Google Shape;2932;p2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Things you should at least cover in your report:</a:t>
            </a:r>
            <a:endParaRPr b="1"/>
          </a:p>
          <a:p>
            <a:pPr indent="0" lvl="0" marL="0" rtl="0" algn="l">
              <a:spcBef>
                <a:spcPts val="1600"/>
              </a:spcBef>
              <a:spcAft>
                <a:spcPts val="0"/>
              </a:spcAft>
              <a:buNone/>
            </a:pPr>
            <a:r>
              <a:rPr lang="en-GB">
                <a:solidFill>
                  <a:srgbClr val="134F5C"/>
                </a:solidFill>
                <a:latin typeface="Helvetica Neue Light"/>
                <a:ea typeface="Helvetica Neue Light"/>
                <a:cs typeface="Helvetica Neue Light"/>
                <a:sym typeface="Helvetica Neue Light"/>
              </a:rPr>
              <a:t>✅	Introduction and some past work	</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GB">
                <a:solidFill>
                  <a:srgbClr val="134F5C"/>
                </a:solidFill>
                <a:latin typeface="Helvetica Neue Light"/>
                <a:ea typeface="Helvetica Neue Light"/>
                <a:cs typeface="Helvetica Neue Light"/>
                <a:sym typeface="Helvetica Neue Light"/>
              </a:rPr>
              <a:t>✅	The problem statement</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GB">
                <a:solidFill>
                  <a:srgbClr val="134F5C"/>
                </a:solidFill>
                <a:latin typeface="Helvetica Neue Light"/>
                <a:ea typeface="Helvetica Neue Light"/>
                <a:cs typeface="Helvetica Neue Light"/>
                <a:sym typeface="Helvetica Neue Light"/>
              </a:rPr>
              <a:t>✅	</a:t>
            </a:r>
            <a:r>
              <a:rPr lang="en-GB">
                <a:solidFill>
                  <a:srgbClr val="134F5C"/>
                </a:solidFill>
                <a:latin typeface="Helvetica Neue Light"/>
                <a:ea typeface="Helvetica Neue Light"/>
                <a:cs typeface="Helvetica Neue Light"/>
                <a:sym typeface="Helvetica Neue Light"/>
              </a:rPr>
              <a:t>Data set plots (power laws, ratings distributions)</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GB">
                <a:solidFill>
                  <a:srgbClr val="134F5C"/>
                </a:solidFill>
                <a:latin typeface="Helvetica Neue Light"/>
                <a:ea typeface="Helvetica Neue Light"/>
                <a:cs typeface="Helvetica Neue Light"/>
                <a:sym typeface="Helvetica Neue Light"/>
              </a:rPr>
              <a:t>✅	A write-up of all your models</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GB">
                <a:solidFill>
                  <a:srgbClr val="134F5C"/>
                </a:solidFill>
                <a:latin typeface="Helvetica Neue Light"/>
                <a:ea typeface="Helvetica Neue Light"/>
                <a:cs typeface="Helvetica Neue Light"/>
                <a:sym typeface="Helvetica Neue Light"/>
              </a:rPr>
              <a:t>✅    A long results section!</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1200"/>
              </a:spcAft>
              <a:buNone/>
            </a:pPr>
            <a:r>
              <a:rPr lang="en-GB">
                <a:solidFill>
                  <a:srgbClr val="134F5C"/>
                </a:solidFill>
                <a:highlight>
                  <a:schemeClr val="accent6"/>
                </a:highlight>
                <a:latin typeface="Helvetica Neue Light"/>
                <a:ea typeface="Helvetica Neue Light"/>
                <a:cs typeface="Helvetica Neue Light"/>
                <a:sym typeface="Helvetica Neue Light"/>
              </a:rPr>
              <a:t>Include results from Practicals 1 to </a:t>
            </a:r>
            <a:r>
              <a:rPr lang="en-GB" strike="sngStrike">
                <a:solidFill>
                  <a:srgbClr val="134F5C"/>
                </a:solidFill>
                <a:highlight>
                  <a:schemeClr val="accent6"/>
                </a:highlight>
                <a:latin typeface="Helvetica Neue Light"/>
                <a:ea typeface="Helvetica Neue Light"/>
                <a:cs typeface="Helvetica Neue Light"/>
                <a:sym typeface="Helvetica Neue Light"/>
              </a:rPr>
              <a:t>7</a:t>
            </a:r>
            <a:r>
              <a:rPr lang="en-GB">
                <a:solidFill>
                  <a:srgbClr val="134F5C"/>
                </a:solidFill>
                <a:highlight>
                  <a:schemeClr val="accent6"/>
                </a:highlight>
                <a:latin typeface="Helvetica Neue Light"/>
                <a:ea typeface="Helvetica Neue Light"/>
                <a:cs typeface="Helvetica Neue Light"/>
                <a:sym typeface="Helvetica Neue Light"/>
              </a:rPr>
              <a:t>5</a:t>
            </a:r>
            <a:endParaRPr>
              <a:latin typeface="Helvetica Neue Light"/>
              <a:ea typeface="Helvetica Neue Light"/>
              <a:cs typeface="Helvetica Neue Light"/>
              <a:sym typeface="Helvetica Neue Light"/>
            </a:endParaRPr>
          </a:p>
        </p:txBody>
      </p:sp>
      <p:sp>
        <p:nvSpPr>
          <p:cNvPr id="2933" name="Google Shape;2933;p2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7" name="Shape 2937"/>
        <p:cNvGrpSpPr/>
        <p:nvPr/>
      </p:nvGrpSpPr>
      <p:grpSpPr>
        <a:xfrm>
          <a:off x="0" y="0"/>
          <a:ext cx="0" cy="0"/>
          <a:chOff x="0" y="0"/>
          <a:chExt cx="0" cy="0"/>
        </a:xfrm>
      </p:grpSpPr>
      <p:sp>
        <p:nvSpPr>
          <p:cNvPr id="2938" name="Google Shape;2938;p2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5818E"/>
                </a:solidFill>
                <a:latin typeface="Helvetica Neue Light"/>
                <a:ea typeface="Helvetica Neue Light"/>
                <a:cs typeface="Helvetica Neue Light"/>
                <a:sym typeface="Helvetica Neue Light"/>
              </a:rPr>
              <a:t>📚 Final report</a:t>
            </a:r>
            <a:r>
              <a:rPr lang="en-GB">
                <a:solidFill>
                  <a:srgbClr val="45818E"/>
                </a:solidFill>
                <a:latin typeface="Helvetica Neue Light"/>
                <a:ea typeface="Helvetica Neue Light"/>
                <a:cs typeface="Helvetica Neue Light"/>
                <a:sym typeface="Helvetica Neue Light"/>
              </a:rPr>
              <a:t>: results</a:t>
            </a:r>
            <a:r>
              <a:rPr lang="en-GB">
                <a:solidFill>
                  <a:srgbClr val="45818E"/>
                </a:solidFill>
                <a:latin typeface="Helvetica Neue Light"/>
                <a:ea typeface="Helvetica Neue Light"/>
                <a:cs typeface="Helvetica Neue Light"/>
                <a:sym typeface="Helvetica Neue Light"/>
              </a:rPr>
              <a:t> 📚</a:t>
            </a:r>
            <a:endParaRPr/>
          </a:p>
        </p:txBody>
      </p:sp>
      <p:sp>
        <p:nvSpPr>
          <p:cNvPr id="2939" name="Google Shape;2939;p2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Your results section should contain</a:t>
            </a:r>
            <a:r>
              <a:rPr b="1" lang="en-GB"/>
              <a:t>:</a:t>
            </a:r>
            <a:endParaRPr b="1"/>
          </a:p>
          <a:p>
            <a:pPr indent="0" lvl="0" marL="0" rtl="0" algn="l">
              <a:spcBef>
                <a:spcPts val="1600"/>
              </a:spcBef>
              <a:spcAft>
                <a:spcPts val="0"/>
              </a:spcAft>
              <a:buNone/>
            </a:pPr>
            <a:r>
              <a:rPr lang="en-GB">
                <a:solidFill>
                  <a:srgbClr val="134F5C"/>
                </a:solidFill>
                <a:latin typeface="Helvetica Neue Light"/>
                <a:ea typeface="Helvetica Neue Light"/>
                <a:cs typeface="Helvetica Neue Light"/>
                <a:sym typeface="Helvetica Neue Light"/>
              </a:rPr>
              <a:t>✅    Description of train / test set split</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GB">
                <a:solidFill>
                  <a:srgbClr val="134F5C"/>
                </a:solidFill>
                <a:latin typeface="Helvetica Neue Light"/>
                <a:ea typeface="Helvetica Neue Light"/>
                <a:cs typeface="Helvetica Neue Light"/>
                <a:sym typeface="Helvetica Neue Light"/>
              </a:rPr>
              <a:t>✅	Alternating Least Squares (ALS), biases only. Root Mean Square Error (RMSE) </a:t>
            </a:r>
            <a:r>
              <a:rPr b="1" lang="en-GB">
                <a:solidFill>
                  <a:srgbClr val="134F5C"/>
                </a:solidFill>
              </a:rPr>
              <a:t>results</a:t>
            </a:r>
            <a:r>
              <a:rPr lang="en-GB">
                <a:solidFill>
                  <a:srgbClr val="134F5C"/>
                </a:solidFill>
                <a:latin typeface="Helvetica Neue Light"/>
                <a:ea typeface="Helvetica Neue Light"/>
                <a:cs typeface="Helvetica Neue Light"/>
                <a:sym typeface="Helvetica Neue Light"/>
              </a:rPr>
              <a:t> on any MovieLens dataset, train and test</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GB">
                <a:solidFill>
                  <a:srgbClr val="134F5C"/>
                </a:solidFill>
                <a:latin typeface="Helvetica Neue Light"/>
                <a:ea typeface="Helvetica Neue Light"/>
                <a:cs typeface="Helvetica Neue Light"/>
                <a:sym typeface="Helvetica Neue Light"/>
              </a:rPr>
              <a:t>✅	ALS, biases + </a:t>
            </a:r>
            <a:r>
              <a:rPr b="1" lang="en-GB">
                <a:solidFill>
                  <a:srgbClr val="134F5C"/>
                </a:solidFill>
              </a:rPr>
              <a:t>U</a:t>
            </a:r>
            <a:r>
              <a:rPr lang="en-GB">
                <a:solidFill>
                  <a:srgbClr val="134F5C"/>
                </a:solidFill>
                <a:latin typeface="Helvetica Neue Light"/>
                <a:ea typeface="Helvetica Neue Light"/>
                <a:cs typeface="Helvetica Neue Light"/>
                <a:sym typeface="Helvetica Neue Light"/>
              </a:rPr>
              <a:t>, </a:t>
            </a:r>
            <a:r>
              <a:rPr b="1" lang="en-GB">
                <a:solidFill>
                  <a:srgbClr val="134F5C"/>
                </a:solidFill>
              </a:rPr>
              <a:t>V</a:t>
            </a:r>
            <a:r>
              <a:rPr lang="en-GB">
                <a:solidFill>
                  <a:srgbClr val="134F5C"/>
                </a:solidFill>
                <a:latin typeface="Helvetica Neue Light"/>
                <a:ea typeface="Helvetica Neue Light"/>
                <a:cs typeface="Helvetica Neue Light"/>
                <a:sym typeface="Helvetica Neue Light"/>
              </a:rPr>
              <a:t> matrices (user and movie trait vectors). RMSE </a:t>
            </a:r>
            <a:r>
              <a:rPr b="1" lang="en-GB">
                <a:solidFill>
                  <a:srgbClr val="134F5C"/>
                </a:solidFill>
              </a:rPr>
              <a:t>results</a:t>
            </a:r>
            <a:r>
              <a:rPr lang="en-GB">
                <a:solidFill>
                  <a:srgbClr val="134F5C"/>
                </a:solidFill>
                <a:latin typeface="Helvetica Neue Light"/>
                <a:ea typeface="Helvetica Neue Light"/>
                <a:cs typeface="Helvetica Neue Light"/>
                <a:sym typeface="Helvetica Neue Light"/>
              </a:rPr>
              <a:t> on any MovieLens dataset, train and test</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1600"/>
              </a:spcAft>
              <a:buNone/>
            </a:pPr>
            <a:r>
              <a:t/>
            </a:r>
            <a:endParaRPr>
              <a:latin typeface="Helvetica Neue Light"/>
              <a:ea typeface="Helvetica Neue Light"/>
              <a:cs typeface="Helvetica Neue Light"/>
              <a:sym typeface="Helvetica Neue Light"/>
            </a:endParaRPr>
          </a:p>
        </p:txBody>
      </p:sp>
      <p:sp>
        <p:nvSpPr>
          <p:cNvPr id="2940" name="Google Shape;2940;p2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4" name="Shape 2944"/>
        <p:cNvGrpSpPr/>
        <p:nvPr/>
      </p:nvGrpSpPr>
      <p:grpSpPr>
        <a:xfrm>
          <a:off x="0" y="0"/>
          <a:ext cx="0" cy="0"/>
          <a:chOff x="0" y="0"/>
          <a:chExt cx="0" cy="0"/>
        </a:xfrm>
      </p:grpSpPr>
      <p:sp>
        <p:nvSpPr>
          <p:cNvPr id="2945" name="Google Shape;2945;p2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5818E"/>
                </a:solidFill>
                <a:latin typeface="Helvetica Neue Light"/>
                <a:ea typeface="Helvetica Neue Light"/>
                <a:cs typeface="Helvetica Neue Light"/>
                <a:sym typeface="Helvetica Neue Light"/>
              </a:rPr>
              <a:t>📚 Final report</a:t>
            </a:r>
            <a:r>
              <a:rPr lang="en-GB">
                <a:solidFill>
                  <a:srgbClr val="45818E"/>
                </a:solidFill>
                <a:latin typeface="Helvetica Neue Light"/>
                <a:ea typeface="Helvetica Neue Light"/>
                <a:cs typeface="Helvetica Neue Light"/>
                <a:sym typeface="Helvetica Neue Light"/>
              </a:rPr>
              <a:t>: results</a:t>
            </a:r>
            <a:r>
              <a:rPr lang="en-GB">
                <a:solidFill>
                  <a:srgbClr val="45818E"/>
                </a:solidFill>
                <a:latin typeface="Helvetica Neue Light"/>
                <a:ea typeface="Helvetica Neue Light"/>
                <a:cs typeface="Helvetica Neue Light"/>
                <a:sym typeface="Helvetica Neue Light"/>
              </a:rPr>
              <a:t> 📚</a:t>
            </a:r>
            <a:endParaRPr/>
          </a:p>
        </p:txBody>
      </p:sp>
      <p:sp>
        <p:nvSpPr>
          <p:cNvPr id="2946" name="Google Shape;2946;p2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34F5C"/>
                </a:solidFill>
                <a:latin typeface="Helvetica Neue Light"/>
                <a:ea typeface="Helvetica Neue Light"/>
                <a:cs typeface="Helvetica Neue Light"/>
                <a:sym typeface="Helvetica Neue Light"/>
              </a:rPr>
              <a:t>✅	Plots of the loss function over training iterations. It should go </a:t>
            </a:r>
            <a:r>
              <a:rPr lang="en-GB" u="sng">
                <a:solidFill>
                  <a:srgbClr val="134F5C"/>
                </a:solidFill>
                <a:latin typeface="Helvetica Neue Light"/>
                <a:ea typeface="Helvetica Neue Light"/>
                <a:cs typeface="Helvetica Neue Light"/>
                <a:sym typeface="Helvetica Neue Light"/>
              </a:rPr>
              <a:t>down</a:t>
            </a:r>
            <a:r>
              <a:rPr lang="en-GB">
                <a:solidFill>
                  <a:srgbClr val="134F5C"/>
                </a:solidFill>
                <a:latin typeface="Helvetica Neue Light"/>
                <a:ea typeface="Helvetica Neue Light"/>
                <a:cs typeface="Helvetica Neue Light"/>
                <a:sym typeface="Helvetica Neue Light"/>
              </a:rPr>
              <a:t> monotonically! Or monomotically </a:t>
            </a:r>
            <a:r>
              <a:rPr lang="en-GB" u="sng">
                <a:solidFill>
                  <a:srgbClr val="134F5C"/>
                </a:solidFill>
                <a:latin typeface="Helvetica Neue Light"/>
                <a:ea typeface="Helvetica Neue Light"/>
                <a:cs typeface="Helvetica Neue Light"/>
                <a:sym typeface="Helvetica Neue Light"/>
              </a:rPr>
              <a:t>up</a:t>
            </a:r>
            <a:r>
              <a:rPr lang="en-GB">
                <a:solidFill>
                  <a:srgbClr val="134F5C"/>
                </a:solidFill>
                <a:latin typeface="Helvetica Neue Light"/>
                <a:ea typeface="Helvetica Neue Light"/>
                <a:cs typeface="Helvetica Neue Light"/>
                <a:sym typeface="Helvetica Neue Light"/>
              </a:rPr>
              <a:t> if you take the regularized log likelihood 😄</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GB">
                <a:solidFill>
                  <a:srgbClr val="134F5C"/>
                </a:solidFill>
                <a:latin typeface="Helvetica Neue Light"/>
                <a:ea typeface="Helvetica Neue Light"/>
                <a:cs typeface="Helvetica Neue Light"/>
                <a:sym typeface="Helvetica Neue Light"/>
              </a:rPr>
              <a:t>✅	2D embeddings of the “item trait vectors” </a:t>
            </a:r>
            <a:r>
              <a:rPr b="1" lang="en-GB">
                <a:solidFill>
                  <a:srgbClr val="134F5C"/>
                </a:solidFill>
              </a:rPr>
              <a:t>v</a:t>
            </a:r>
            <a:r>
              <a:rPr baseline="-25000" i="1" lang="en-GB">
                <a:solidFill>
                  <a:srgbClr val="134F5C"/>
                </a:solidFill>
                <a:latin typeface="Helvetica Neue Light"/>
                <a:ea typeface="Helvetica Neue Light"/>
                <a:cs typeface="Helvetica Neue Light"/>
                <a:sym typeface="Helvetica Neue Light"/>
              </a:rPr>
              <a:t>n</a:t>
            </a:r>
            <a:r>
              <a:rPr lang="en-GB">
                <a:solidFill>
                  <a:srgbClr val="134F5C"/>
                </a:solidFill>
                <a:latin typeface="Helvetica Neue Light"/>
                <a:ea typeface="Helvetica Neue Light"/>
                <a:cs typeface="Helvetica Neue Light"/>
                <a:sym typeface="Helvetica Neue Light"/>
              </a:rPr>
              <a:t>, showing that similar movies are embedded together and opposite movies are embedded in “opposite” parts of the space. You’d have to include biases in your training here and use 2D trait vectors in </a:t>
            </a:r>
            <a:r>
              <a:rPr b="1" lang="en-GB">
                <a:solidFill>
                  <a:srgbClr val="134F5C"/>
                </a:solidFill>
              </a:rPr>
              <a:t>U</a:t>
            </a:r>
            <a:r>
              <a:rPr lang="en-GB">
                <a:solidFill>
                  <a:srgbClr val="134F5C"/>
                </a:solidFill>
                <a:latin typeface="Helvetica Neue Light"/>
                <a:ea typeface="Helvetica Neue Light"/>
                <a:cs typeface="Helvetica Neue Light"/>
                <a:sym typeface="Helvetica Neue Light"/>
              </a:rPr>
              <a:t> and </a:t>
            </a:r>
            <a:r>
              <a:rPr b="1" lang="en-GB">
                <a:solidFill>
                  <a:srgbClr val="134F5C"/>
                </a:solidFill>
              </a:rPr>
              <a:t>V</a:t>
            </a:r>
            <a:r>
              <a:rPr lang="en-GB">
                <a:solidFill>
                  <a:srgbClr val="134F5C"/>
                </a:solidFill>
                <a:latin typeface="Helvetica Neue Light"/>
                <a:ea typeface="Helvetica Neue Light"/>
                <a:cs typeface="Helvetica Neue Light"/>
                <a:sym typeface="Helvetica Neue Light"/>
              </a:rPr>
              <a:t>, and then plot the 2D vectors in </a:t>
            </a:r>
            <a:r>
              <a:rPr b="1" lang="en-GB">
                <a:solidFill>
                  <a:srgbClr val="134F5C"/>
                </a:solidFill>
              </a:rPr>
              <a:t>V</a:t>
            </a:r>
            <a:r>
              <a:rPr lang="en-GB">
                <a:solidFill>
                  <a:srgbClr val="134F5C"/>
                </a:solidFill>
                <a:latin typeface="Helvetica Neue Light"/>
                <a:ea typeface="Helvetica Neue Light"/>
                <a:cs typeface="Helvetica Neue Light"/>
                <a:sym typeface="Helvetica Neue Light"/>
              </a:rPr>
              <a:t> for a selection of movies</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1600"/>
              </a:spcAft>
              <a:buNone/>
            </a:pPr>
            <a:r>
              <a:t/>
            </a:r>
            <a:endParaRPr>
              <a:latin typeface="Helvetica Neue Light"/>
              <a:ea typeface="Helvetica Neue Light"/>
              <a:cs typeface="Helvetica Neue Light"/>
              <a:sym typeface="Helvetica Neue Light"/>
            </a:endParaRPr>
          </a:p>
        </p:txBody>
      </p:sp>
      <p:sp>
        <p:nvSpPr>
          <p:cNvPr id="2947" name="Google Shape;2947;p2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1" name="Shape 2951"/>
        <p:cNvGrpSpPr/>
        <p:nvPr/>
      </p:nvGrpSpPr>
      <p:grpSpPr>
        <a:xfrm>
          <a:off x="0" y="0"/>
          <a:ext cx="0" cy="0"/>
          <a:chOff x="0" y="0"/>
          <a:chExt cx="0" cy="0"/>
        </a:xfrm>
      </p:grpSpPr>
      <p:sp>
        <p:nvSpPr>
          <p:cNvPr id="2952" name="Google Shape;2952;p2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5818E"/>
                </a:solidFill>
                <a:latin typeface="Helvetica Neue Light"/>
                <a:ea typeface="Helvetica Neue Light"/>
                <a:cs typeface="Helvetica Neue Light"/>
                <a:sym typeface="Helvetica Neue Light"/>
              </a:rPr>
              <a:t>📚 Final report</a:t>
            </a:r>
            <a:r>
              <a:rPr lang="en-GB">
                <a:solidFill>
                  <a:srgbClr val="45818E"/>
                </a:solidFill>
                <a:latin typeface="Helvetica Neue Light"/>
                <a:ea typeface="Helvetica Neue Light"/>
                <a:cs typeface="Helvetica Neue Light"/>
                <a:sym typeface="Helvetica Neue Light"/>
              </a:rPr>
              <a:t>: “model” section and results</a:t>
            </a:r>
            <a:r>
              <a:rPr lang="en-GB">
                <a:solidFill>
                  <a:srgbClr val="45818E"/>
                </a:solidFill>
                <a:latin typeface="Helvetica Neue Light"/>
                <a:ea typeface="Helvetica Neue Light"/>
                <a:cs typeface="Helvetica Neue Light"/>
                <a:sym typeface="Helvetica Neue Light"/>
              </a:rPr>
              <a:t> 📚</a:t>
            </a:r>
            <a:endParaRPr/>
          </a:p>
        </p:txBody>
      </p:sp>
      <p:sp>
        <p:nvSpPr>
          <p:cNvPr id="2953" name="Google Shape;2953;p2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34F5C"/>
                </a:solidFill>
                <a:latin typeface="Helvetica Neue Light"/>
                <a:ea typeface="Helvetica Neue Light"/>
                <a:cs typeface="Helvetica Neue Light"/>
                <a:sym typeface="Helvetica Neue Light"/>
              </a:rPr>
              <a:t>✅	Use the MovieLens genres metadata</a:t>
            </a:r>
            <a:endParaRPr sz="900">
              <a:solidFill>
                <a:schemeClr val="dk1"/>
              </a:solidFill>
              <a:latin typeface="Arial"/>
              <a:ea typeface="Arial"/>
              <a:cs typeface="Arial"/>
              <a:sym typeface="Arial"/>
            </a:endParaRPr>
          </a:p>
          <a:p>
            <a:pPr indent="0" lvl="0" marL="0" rtl="0" algn="l">
              <a:spcBef>
                <a:spcPts val="1200"/>
              </a:spcBef>
              <a:spcAft>
                <a:spcPts val="0"/>
              </a:spcAft>
              <a:buNone/>
            </a:pPr>
            <a:r>
              <a:rPr lang="en-GB" sz="900">
                <a:solidFill>
                  <a:schemeClr val="dk1"/>
                </a:solidFill>
                <a:latin typeface="Arial"/>
                <a:ea typeface="Arial"/>
                <a:cs typeface="Arial"/>
                <a:sym typeface="Arial"/>
              </a:rPr>
              <a:t>movies.csv</a:t>
            </a:r>
            <a:endParaRPr sz="900">
              <a:solidFill>
                <a:schemeClr val="dk1"/>
              </a:solidFill>
              <a:latin typeface="Arial"/>
              <a:ea typeface="Arial"/>
              <a:cs typeface="Arial"/>
              <a:sym typeface="Arial"/>
            </a:endParaRPr>
          </a:p>
          <a:p>
            <a:pPr indent="0" lvl="0" marL="0" rtl="0" algn="l">
              <a:spcBef>
                <a:spcPts val="0"/>
              </a:spcBef>
              <a:spcAft>
                <a:spcPts val="0"/>
              </a:spcAft>
              <a:buNone/>
            </a:pPr>
            <a:r>
              <a:rPr lang="en-GB" sz="900">
                <a:solidFill>
                  <a:schemeClr val="dk1"/>
                </a:solidFill>
                <a:latin typeface="Courier New"/>
                <a:ea typeface="Courier New"/>
                <a:cs typeface="Courier New"/>
                <a:sym typeface="Courier New"/>
              </a:rPr>
              <a:t>movieId,title,genres</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900">
                <a:solidFill>
                  <a:schemeClr val="dk1"/>
                </a:solidFill>
                <a:latin typeface="Courier New"/>
                <a:ea typeface="Courier New"/>
                <a:cs typeface="Courier New"/>
                <a:sym typeface="Courier New"/>
              </a:rPr>
              <a:t>1,Toy Story (1995),Adventure|Animation|Children|Comedy|Fantasy</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900">
                <a:solidFill>
                  <a:schemeClr val="dk1"/>
                </a:solidFill>
                <a:latin typeface="Courier New"/>
                <a:ea typeface="Courier New"/>
                <a:cs typeface="Courier New"/>
                <a:sym typeface="Courier New"/>
              </a:rPr>
              <a:t>2,Jumanji (1995),Adventure|Children|Fantasy</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900">
                <a:solidFill>
                  <a:schemeClr val="dk1"/>
                </a:solidFill>
                <a:latin typeface="Courier New"/>
                <a:ea typeface="Courier New"/>
                <a:cs typeface="Courier New"/>
                <a:sym typeface="Courier New"/>
              </a:rPr>
              <a:t>3,Grumpier Old Men (1995),Comedy|Romance</a:t>
            </a:r>
            <a:endParaRPr>
              <a:solidFill>
                <a:srgbClr val="134F5C"/>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000">
              <a:solidFill>
                <a:srgbClr val="134F5C"/>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a:solidFill>
                  <a:srgbClr val="134F5C"/>
                </a:solidFill>
                <a:latin typeface="Helvetica Neue Light"/>
                <a:ea typeface="Helvetica Neue Light"/>
                <a:cs typeface="Helvetica Neue Light"/>
                <a:sym typeface="Helvetica Neue Light"/>
              </a:rPr>
              <a:t>as part of your model. Describe your altered loss function in sufficient detail, including the optimization steps in the “modeling” section.</a:t>
            </a:r>
            <a:endParaRPr>
              <a:solidFill>
                <a:srgbClr val="134F5C"/>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solidFill>
                <a:srgbClr val="134F5C"/>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a:solidFill>
                  <a:srgbClr val="134F5C"/>
                </a:solidFill>
                <a:latin typeface="Helvetica Neue Light"/>
                <a:ea typeface="Helvetica Neue Light"/>
                <a:cs typeface="Helvetica Neue Light"/>
                <a:sym typeface="Helvetica Neue Light"/>
              </a:rPr>
              <a:t>✅	</a:t>
            </a:r>
            <a:r>
              <a:rPr lang="en-GB">
                <a:solidFill>
                  <a:srgbClr val="134F5C"/>
                </a:solidFill>
                <a:latin typeface="Helvetica Neue Light"/>
                <a:ea typeface="Helvetica Neue Light"/>
                <a:cs typeface="Helvetica Neue Light"/>
                <a:sym typeface="Helvetica Neue Light"/>
              </a:rPr>
              <a:t>For a model with two-dimensional trait vectors (2D latent dimensions), plot the learned embedding of the genre trait vectors, and reason how it makes sense.</a:t>
            </a:r>
            <a:endParaRPr>
              <a:solidFill>
                <a:srgbClr val="134F5C"/>
              </a:solidFill>
              <a:latin typeface="Helvetica Neue Light"/>
              <a:ea typeface="Helvetica Neue Light"/>
              <a:cs typeface="Helvetica Neue Light"/>
              <a:sym typeface="Helvetica Neue Light"/>
            </a:endParaRPr>
          </a:p>
        </p:txBody>
      </p:sp>
      <p:sp>
        <p:nvSpPr>
          <p:cNvPr id="2954" name="Google Shape;2954;p2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8" name="Shape 2958"/>
        <p:cNvGrpSpPr/>
        <p:nvPr/>
      </p:nvGrpSpPr>
      <p:grpSpPr>
        <a:xfrm>
          <a:off x="0" y="0"/>
          <a:ext cx="0" cy="0"/>
          <a:chOff x="0" y="0"/>
          <a:chExt cx="0" cy="0"/>
        </a:xfrm>
      </p:grpSpPr>
      <p:sp>
        <p:nvSpPr>
          <p:cNvPr id="2959" name="Google Shape;2959;p2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5818E"/>
                </a:solidFill>
              </a:rPr>
              <a:t>📚 </a:t>
            </a:r>
            <a:r>
              <a:rPr lang="en-GB"/>
              <a:t>Final report</a:t>
            </a:r>
            <a:r>
              <a:rPr lang="en-GB">
                <a:solidFill>
                  <a:srgbClr val="45818E"/>
                </a:solidFill>
              </a:rPr>
              <a:t> 📚</a:t>
            </a:r>
            <a:endParaRPr>
              <a:solidFill>
                <a:schemeClr val="dk1"/>
              </a:solidFill>
              <a:latin typeface="Helvetica Neue"/>
              <a:ea typeface="Helvetica Neue"/>
              <a:cs typeface="Helvetica Neue"/>
              <a:sym typeface="Helvetica Neue"/>
            </a:endParaRPr>
          </a:p>
        </p:txBody>
      </p:sp>
      <p:sp>
        <p:nvSpPr>
          <p:cNvPr id="2960" name="Google Shape;2960;p2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Describe and show how many ALS training iterations you used. Why?</a:t>
            </a:r>
            <a:endParaRPr/>
          </a:p>
          <a:p>
            <a:pPr indent="0" lvl="0" marL="0" rtl="0" algn="l">
              <a:spcBef>
                <a:spcPts val="1200"/>
              </a:spcBef>
              <a:spcAft>
                <a:spcPts val="0"/>
              </a:spcAft>
              <a:buNone/>
            </a:pPr>
            <a:r>
              <a:rPr lang="en-GB"/>
              <a:t>✅	Describe and show how hyperparameters were chosen, e.g. λ and τ</a:t>
            </a:r>
            <a:endParaRPr sz="1300"/>
          </a:p>
          <a:p>
            <a:pPr indent="0" lvl="0" marL="0" rtl="0" algn="l">
              <a:spcBef>
                <a:spcPts val="1200"/>
              </a:spcBef>
              <a:spcAft>
                <a:spcPts val="0"/>
              </a:spcAft>
              <a:buNone/>
            </a:pPr>
            <a:r>
              <a:rPr lang="en-GB"/>
              <a:t>✅	Describe and show how you chose the “best” number of latent dimensions for your model, and at which point you achieved diminishing returns</a:t>
            </a:r>
            <a:endParaRPr/>
          </a:p>
          <a:p>
            <a:pPr indent="0" lvl="0" marL="0" rtl="0" algn="l">
              <a:spcBef>
                <a:spcPts val="1200"/>
              </a:spcBef>
              <a:spcAft>
                <a:spcPts val="1200"/>
              </a:spcAft>
              <a:buNone/>
            </a:pPr>
            <a:r>
              <a:rPr lang="en-GB" sz="1300"/>
              <a:t>Hint: You can try K = 0, 2, 4, 8, 16 and possibly 32. Don’t bother with K = 50 or 100 or other huge numbers; you’ll just spend most of your time waiting for your algorithm to converge.</a:t>
            </a:r>
            <a:endParaRPr sz="1300"/>
          </a:p>
        </p:txBody>
      </p:sp>
      <p:sp>
        <p:nvSpPr>
          <p:cNvPr id="2961" name="Google Shape;2961;p2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5" name="Shape 2965"/>
        <p:cNvGrpSpPr/>
        <p:nvPr/>
      </p:nvGrpSpPr>
      <p:grpSpPr>
        <a:xfrm>
          <a:off x="0" y="0"/>
          <a:ext cx="0" cy="0"/>
          <a:chOff x="0" y="0"/>
          <a:chExt cx="0" cy="0"/>
        </a:xfrm>
      </p:grpSpPr>
      <p:sp>
        <p:nvSpPr>
          <p:cNvPr id="2966" name="Google Shape;2966;p2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45818E"/>
                </a:solidFill>
              </a:rPr>
              <a:t>📚 </a:t>
            </a:r>
            <a:r>
              <a:rPr lang="en-GB"/>
              <a:t>Final report: results</a:t>
            </a:r>
            <a:r>
              <a:rPr lang="en-GB">
                <a:solidFill>
                  <a:srgbClr val="45818E"/>
                </a:solidFill>
              </a:rPr>
              <a:t> 📚</a:t>
            </a:r>
            <a:endParaRPr>
              <a:solidFill>
                <a:schemeClr val="dk1"/>
              </a:solidFill>
              <a:latin typeface="Helvetica Neue"/>
              <a:ea typeface="Helvetica Neue"/>
              <a:cs typeface="Helvetica Neue"/>
              <a:sym typeface="Helvetica Neue"/>
            </a:endParaRPr>
          </a:p>
        </p:txBody>
      </p:sp>
      <p:sp>
        <p:nvSpPr>
          <p:cNvPr id="2967" name="Google Shape;2967;p2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Can you show results on </a:t>
            </a:r>
            <a:r>
              <a:rPr b="1" lang="en-GB">
                <a:latin typeface="Helvetica Neue"/>
                <a:ea typeface="Helvetica Neue"/>
                <a:cs typeface="Helvetica Neue"/>
                <a:sym typeface="Helvetica Neue"/>
              </a:rPr>
              <a:t>all 32M ratings</a:t>
            </a:r>
            <a:r>
              <a:rPr lang="en-GB"/>
              <a:t>, including implementation to make your algorithm run faster than the most naive implementation</a:t>
            </a:r>
            <a:endParaRPr/>
          </a:p>
          <a:p>
            <a:pPr indent="0" lvl="0" marL="0" rtl="0" algn="l">
              <a:spcBef>
                <a:spcPts val="1200"/>
              </a:spcBef>
              <a:spcAft>
                <a:spcPts val="0"/>
              </a:spcAft>
              <a:buNone/>
            </a:pPr>
            <a:r>
              <a:rPr lang="en-GB"/>
              <a:t>✅	Show that if a user liked movie X (your choice) the recommendations Y make sense</a:t>
            </a:r>
            <a:endParaRPr/>
          </a:p>
          <a:p>
            <a:pPr indent="0" lvl="0" marL="0" rtl="0" algn="l">
              <a:spcBef>
                <a:spcPts val="1200"/>
              </a:spcBef>
              <a:spcAft>
                <a:spcPts val="0"/>
              </a:spcAft>
              <a:buNone/>
            </a:pPr>
            <a:r>
              <a:rPr lang="en-GB" sz="1300"/>
              <a:t>For instance, create a “dummy user” that gave some movie like a “Lord of the Rings” five stars. Are the top recommendations other “Lord of the Rings” movies? You’ll need the 25M dataset for this to start looking really nice.</a:t>
            </a:r>
            <a:endParaRPr sz="1300"/>
          </a:p>
          <a:p>
            <a:pPr indent="0" lvl="0" marL="0" rtl="0" algn="l">
              <a:spcBef>
                <a:spcPts val="1200"/>
              </a:spcBef>
              <a:spcAft>
                <a:spcPts val="1200"/>
              </a:spcAft>
              <a:buNone/>
            </a:pPr>
            <a:r>
              <a:rPr lang="en-GB"/>
              <a:t>🍒	</a:t>
            </a:r>
            <a:r>
              <a:rPr lang="en-GB">
                <a:highlight>
                  <a:schemeClr val="accent6"/>
                </a:highlight>
              </a:rPr>
              <a:t>Yes, this is the cherry on the cake! 🎂 You have to show this if you want to “impress”!</a:t>
            </a:r>
            <a:r>
              <a:rPr lang="en-GB"/>
              <a:t> See the last slide of Practical 4</a:t>
            </a:r>
            <a:endParaRPr b="1" sz="1400">
              <a:highlight>
                <a:schemeClr val="accent6"/>
              </a:highlight>
              <a:latin typeface="Helvetica Neue"/>
              <a:ea typeface="Helvetica Neue"/>
              <a:cs typeface="Helvetica Neue"/>
              <a:sym typeface="Helvetica Neue"/>
            </a:endParaRPr>
          </a:p>
        </p:txBody>
      </p:sp>
      <p:sp>
        <p:nvSpPr>
          <p:cNvPr id="2968" name="Google Shape;2968;p2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good read</a:t>
            </a:r>
            <a:endParaRPr/>
          </a:p>
        </p:txBody>
      </p:sp>
      <p:sp>
        <p:nvSpPr>
          <p:cNvPr id="343" name="Google Shape;343;p51"/>
          <p:cNvSpPr txBox="1"/>
          <p:nvPr>
            <p:ph idx="1" type="body"/>
          </p:nvPr>
        </p:nvSpPr>
        <p:spPr>
          <a:xfrm>
            <a:off x="3278100" y="1109425"/>
            <a:ext cx="381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http://networksciencebook.com/</a:t>
            </a:r>
            <a:endParaRPr/>
          </a:p>
        </p:txBody>
      </p:sp>
      <p:pic>
        <p:nvPicPr>
          <p:cNvPr id="344" name="Google Shape;344;p51"/>
          <p:cNvPicPr preferRelativeResize="0"/>
          <p:nvPr/>
        </p:nvPicPr>
        <p:blipFill>
          <a:blip r:embed="rId3">
            <a:alphaModFix/>
          </a:blip>
          <a:stretch>
            <a:fillRect/>
          </a:stretch>
        </p:blipFill>
        <p:spPr>
          <a:xfrm>
            <a:off x="398175" y="1109425"/>
            <a:ext cx="2729268" cy="3820975"/>
          </a:xfrm>
          <a:prstGeom prst="rect">
            <a:avLst/>
          </a:prstGeom>
          <a:noFill/>
          <a:ln>
            <a:noFill/>
          </a:ln>
        </p:spPr>
      </p:pic>
      <p:sp>
        <p:nvSpPr>
          <p:cNvPr id="345" name="Google Shape;345;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2" name="Shape 2972"/>
        <p:cNvGrpSpPr/>
        <p:nvPr/>
      </p:nvGrpSpPr>
      <p:grpSpPr>
        <a:xfrm>
          <a:off x="0" y="0"/>
          <a:ext cx="0" cy="0"/>
          <a:chOff x="0" y="0"/>
          <a:chExt cx="0" cy="0"/>
        </a:xfrm>
      </p:grpSpPr>
      <p:sp>
        <p:nvSpPr>
          <p:cNvPr id="2973" name="Google Shape;2973;p2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5818E"/>
                </a:solidFill>
                <a:latin typeface="Helvetica Neue Light"/>
                <a:ea typeface="Helvetica Neue Light"/>
                <a:cs typeface="Helvetica Neue Light"/>
                <a:sym typeface="Helvetica Neue Light"/>
              </a:rPr>
              <a:t>📚 Final report: results 📚</a:t>
            </a:r>
            <a:endParaRPr/>
          </a:p>
        </p:txBody>
      </p:sp>
      <p:sp>
        <p:nvSpPr>
          <p:cNvPr id="2974" name="Google Shape;2974;p2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34F5C"/>
                </a:solidFill>
                <a:latin typeface="Helvetica Neue Light"/>
                <a:ea typeface="Helvetica Neue Light"/>
                <a:cs typeface="Helvetica Neue Light"/>
                <a:sym typeface="Helvetica Neue Light"/>
              </a:rPr>
              <a:t>Usually, in modern machine learning papers, there is a link to </a:t>
            </a:r>
            <a:r>
              <a:rPr b="1" lang="en-GB">
                <a:solidFill>
                  <a:srgbClr val="134F5C"/>
                </a:solidFill>
              </a:rPr>
              <a:t>publicly accessible code</a:t>
            </a:r>
            <a:r>
              <a:rPr lang="en-GB">
                <a:solidFill>
                  <a:srgbClr val="134F5C"/>
                </a:solidFill>
                <a:latin typeface="Helvetica Neue Light"/>
                <a:ea typeface="Helvetica Neue Light"/>
                <a:cs typeface="Helvetica Neue Light"/>
                <a:sym typeface="Helvetica Neue Light"/>
              </a:rPr>
              <a:t> so that anyone could reproduce your work.</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GB">
                <a:solidFill>
                  <a:srgbClr val="134F5C"/>
                </a:solidFill>
                <a:latin typeface="Helvetica Neue Light"/>
                <a:ea typeface="Helvetica Neue Light"/>
                <a:cs typeface="Helvetica Neue Light"/>
                <a:sym typeface="Helvetica Neue Light"/>
              </a:rPr>
              <a:t>Please include:</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GB">
                <a:solidFill>
                  <a:srgbClr val="134F5C"/>
                </a:solidFill>
                <a:latin typeface="Helvetica Neue Light"/>
                <a:ea typeface="Helvetica Neue Light"/>
                <a:cs typeface="Helvetica Neue Light"/>
                <a:sym typeface="Helvetica Neue Light"/>
              </a:rPr>
              <a:t>✅	A Github reference to legible ALS (and other) code that you wrote yourself</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GB">
                <a:solidFill>
                  <a:srgbClr val="134F5C"/>
                </a:solidFill>
                <a:latin typeface="Helvetica Neue Light"/>
                <a:ea typeface="Helvetica Neue Light"/>
                <a:cs typeface="Helvetica Neue Light"/>
                <a:sym typeface="Helvetica Neue Light"/>
              </a:rPr>
              <a:t>✅	Nice code in Github (e.g. </a:t>
            </a:r>
            <a:r>
              <a:rPr lang="en-GB" u="sng">
                <a:solidFill>
                  <a:schemeClr val="hlink"/>
                </a:solidFill>
                <a:latin typeface="Helvetica Neue Light"/>
                <a:ea typeface="Helvetica Neue Light"/>
                <a:cs typeface="Helvetica Neue Light"/>
                <a:sym typeface="Helvetica Neue Light"/>
                <a:hlinkClick r:id="rId3"/>
              </a:rPr>
              <a:t>PEP 8</a:t>
            </a:r>
            <a:r>
              <a:rPr lang="en-GB">
                <a:solidFill>
                  <a:srgbClr val="134F5C"/>
                </a:solidFill>
                <a:latin typeface="Helvetica Neue Light"/>
                <a:ea typeface="Helvetica Neue Light"/>
                <a:cs typeface="Helvetica Neue Light"/>
                <a:sym typeface="Helvetica Neue Light"/>
              </a:rPr>
              <a:t> for Python)</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1600"/>
              </a:spcAft>
              <a:buNone/>
            </a:pPr>
            <a:r>
              <a:t/>
            </a:r>
            <a:endParaRPr>
              <a:latin typeface="Helvetica Neue Light"/>
              <a:ea typeface="Helvetica Neue Light"/>
              <a:cs typeface="Helvetica Neue Light"/>
              <a:sym typeface="Helvetica Neue Light"/>
            </a:endParaRPr>
          </a:p>
        </p:txBody>
      </p:sp>
      <p:sp>
        <p:nvSpPr>
          <p:cNvPr id="2975" name="Google Shape;2975;p2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9" name="Shape 2979"/>
        <p:cNvGrpSpPr/>
        <p:nvPr/>
      </p:nvGrpSpPr>
      <p:grpSpPr>
        <a:xfrm>
          <a:off x="0" y="0"/>
          <a:ext cx="0" cy="0"/>
          <a:chOff x="0" y="0"/>
          <a:chExt cx="0" cy="0"/>
        </a:xfrm>
      </p:grpSpPr>
      <p:sp>
        <p:nvSpPr>
          <p:cNvPr id="2980" name="Google Shape;2980;p2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5818E"/>
                </a:solidFill>
                <a:latin typeface="Helvetica Neue Light"/>
                <a:ea typeface="Helvetica Neue Light"/>
                <a:cs typeface="Helvetica Neue Light"/>
                <a:sym typeface="Helvetica Neue Light"/>
              </a:rPr>
              <a:t>📚 Final report 📚</a:t>
            </a:r>
            <a:endParaRPr/>
          </a:p>
        </p:txBody>
      </p:sp>
      <p:sp>
        <p:nvSpPr>
          <p:cNvPr id="2981" name="Google Shape;2981;p2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The marks breakdown of the final report is as follows:</a:t>
            </a:r>
            <a:endParaRPr b="1"/>
          </a:p>
          <a:p>
            <a:pPr indent="0" lvl="0" marL="0" rtl="0" algn="l">
              <a:spcBef>
                <a:spcPts val="1600"/>
              </a:spcBef>
              <a:spcAft>
                <a:spcPts val="0"/>
              </a:spcAft>
              <a:buNone/>
            </a:pPr>
            <a:r>
              <a:rPr lang="en-GB">
                <a:solidFill>
                  <a:srgbClr val="134F5C"/>
                </a:solidFill>
                <a:latin typeface="Helvetica Neue Light"/>
                <a:ea typeface="Helvetica Neue Light"/>
                <a:cs typeface="Helvetica Neue Light"/>
                <a:sym typeface="Helvetica Neue Light"/>
              </a:rPr>
              <a:t>✅	5%		Data set plots (power laws, ratings distributions)</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GB">
                <a:solidFill>
                  <a:srgbClr val="134F5C"/>
                </a:solidFill>
                <a:latin typeface="Helvetica Neue Light"/>
                <a:ea typeface="Helvetica Neue Light"/>
                <a:cs typeface="Helvetica Neue Light"/>
                <a:sym typeface="Helvetica Neue Light"/>
              </a:rPr>
              <a:t>✅	4%		Alternating Least Squares (ALS), biases only. Root Mean Square Error (RMSE) </a:t>
            </a:r>
            <a:r>
              <a:rPr b="1" lang="en-GB">
                <a:solidFill>
                  <a:srgbClr val="134F5C"/>
                </a:solidFill>
              </a:rPr>
              <a:t>results</a:t>
            </a:r>
            <a:r>
              <a:rPr lang="en-GB">
                <a:solidFill>
                  <a:srgbClr val="134F5C"/>
                </a:solidFill>
                <a:latin typeface="Helvetica Neue Light"/>
                <a:ea typeface="Helvetica Neue Light"/>
                <a:cs typeface="Helvetica Neue Light"/>
                <a:sym typeface="Helvetica Neue Light"/>
              </a:rPr>
              <a:t> on any MovieLens dataset</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GB">
                <a:solidFill>
                  <a:srgbClr val="134F5C"/>
                </a:solidFill>
                <a:latin typeface="Helvetica Neue Light"/>
                <a:ea typeface="Helvetica Neue Light"/>
                <a:cs typeface="Helvetica Neue Light"/>
                <a:sym typeface="Helvetica Neue Light"/>
              </a:rPr>
              <a:t>✅	3%		If there are additional results on a train / test set split that you devised</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GB">
                <a:solidFill>
                  <a:srgbClr val="134F5C"/>
                </a:solidFill>
                <a:latin typeface="Helvetica Neue Light"/>
                <a:ea typeface="Helvetica Neue Light"/>
                <a:cs typeface="Helvetica Neue Light"/>
                <a:sym typeface="Helvetica Neue Light"/>
              </a:rPr>
              <a:t>✅	8%	ALS, biases + </a:t>
            </a:r>
            <a:r>
              <a:rPr b="1" lang="en-GB">
                <a:solidFill>
                  <a:srgbClr val="134F5C"/>
                </a:solidFill>
              </a:rPr>
              <a:t>U</a:t>
            </a:r>
            <a:r>
              <a:rPr lang="en-GB">
                <a:solidFill>
                  <a:srgbClr val="134F5C"/>
                </a:solidFill>
                <a:latin typeface="Helvetica Neue Light"/>
                <a:ea typeface="Helvetica Neue Light"/>
                <a:cs typeface="Helvetica Neue Light"/>
                <a:sym typeface="Helvetica Neue Light"/>
              </a:rPr>
              <a:t>, </a:t>
            </a:r>
            <a:r>
              <a:rPr b="1" lang="en-GB">
                <a:solidFill>
                  <a:srgbClr val="134F5C"/>
                </a:solidFill>
              </a:rPr>
              <a:t>V</a:t>
            </a:r>
            <a:r>
              <a:rPr lang="en-GB">
                <a:solidFill>
                  <a:srgbClr val="134F5C"/>
                </a:solidFill>
                <a:latin typeface="Helvetica Neue Light"/>
                <a:ea typeface="Helvetica Neue Light"/>
                <a:cs typeface="Helvetica Neue Light"/>
                <a:sym typeface="Helvetica Neue Light"/>
              </a:rPr>
              <a:t> matrices (user and movie trait vectors). RMSE </a:t>
            </a:r>
            <a:r>
              <a:rPr b="1" lang="en-GB">
                <a:solidFill>
                  <a:srgbClr val="134F5C"/>
                </a:solidFill>
              </a:rPr>
              <a:t>results</a:t>
            </a:r>
            <a:r>
              <a:rPr lang="en-GB">
                <a:solidFill>
                  <a:srgbClr val="134F5C"/>
                </a:solidFill>
                <a:latin typeface="Helvetica Neue Light"/>
                <a:ea typeface="Helvetica Neue Light"/>
                <a:cs typeface="Helvetica Neue Light"/>
                <a:sym typeface="Helvetica Neue Light"/>
              </a:rPr>
              <a:t> on any MovieLens dataset</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GB">
                <a:solidFill>
                  <a:srgbClr val="134F5C"/>
                </a:solidFill>
                <a:latin typeface="Helvetica Neue Light"/>
                <a:ea typeface="Helvetica Neue Light"/>
                <a:cs typeface="Helvetica Neue Light"/>
                <a:sym typeface="Helvetica Neue Light"/>
              </a:rPr>
              <a:t>✅	3%		If there are additional results on a train / test set split</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GB" sz="1200">
                <a:solidFill>
                  <a:srgbClr val="134F5C"/>
                </a:solidFill>
                <a:latin typeface="Helvetica Neue Light"/>
                <a:ea typeface="Helvetica Neue Light"/>
                <a:cs typeface="Helvetica Neue Light"/>
                <a:sym typeface="Helvetica Neue Light"/>
              </a:rPr>
              <a:t>In real life you might use a train / validation / test split of your data to ensure that you don’t accidentally overfit on your test set</a:t>
            </a:r>
            <a:endParaRPr sz="1200">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0"/>
              </a:spcAft>
              <a:buClr>
                <a:schemeClr val="dk1"/>
              </a:buClr>
              <a:buSzPts val="1100"/>
              <a:buFont typeface="Arial"/>
              <a:buNone/>
            </a:pPr>
            <a:r>
              <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1600"/>
              </a:spcAft>
              <a:buNone/>
            </a:pPr>
            <a:r>
              <a:t/>
            </a:r>
            <a:endParaRPr>
              <a:latin typeface="Helvetica Neue Light"/>
              <a:ea typeface="Helvetica Neue Light"/>
              <a:cs typeface="Helvetica Neue Light"/>
              <a:sym typeface="Helvetica Neue Light"/>
            </a:endParaRPr>
          </a:p>
        </p:txBody>
      </p:sp>
      <p:sp>
        <p:nvSpPr>
          <p:cNvPr id="2982" name="Google Shape;2982;p2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983" name="Google Shape;2983;p250"/>
          <p:cNvSpPr txBox="1"/>
          <p:nvPr/>
        </p:nvSpPr>
        <p:spPr>
          <a:xfrm>
            <a:off x="8042100" y="0"/>
            <a:ext cx="11019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800">
                <a:solidFill>
                  <a:srgbClr val="B7B7B7"/>
                </a:solidFill>
                <a:latin typeface="Helvetica Neue"/>
                <a:ea typeface="Helvetica Neue"/>
                <a:cs typeface="Helvetica Neue"/>
                <a:sym typeface="Helvetica Neue"/>
              </a:rPr>
              <a:t>23</a:t>
            </a:r>
            <a:endParaRPr sz="1800">
              <a:solidFill>
                <a:srgbClr val="B7B7B7"/>
              </a:solidFill>
              <a:latin typeface="Helvetica Neue"/>
              <a:ea typeface="Helvetica Neue"/>
              <a:cs typeface="Helvetica Neue"/>
              <a:sym typeface="Helvetica Neue"/>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7" name="Shape 2987"/>
        <p:cNvGrpSpPr/>
        <p:nvPr/>
      </p:nvGrpSpPr>
      <p:grpSpPr>
        <a:xfrm>
          <a:off x="0" y="0"/>
          <a:ext cx="0" cy="0"/>
          <a:chOff x="0" y="0"/>
          <a:chExt cx="0" cy="0"/>
        </a:xfrm>
      </p:grpSpPr>
      <p:sp>
        <p:nvSpPr>
          <p:cNvPr id="2988" name="Google Shape;2988;p2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5818E"/>
                </a:solidFill>
                <a:latin typeface="Helvetica Neue Light"/>
                <a:ea typeface="Helvetica Neue Light"/>
                <a:cs typeface="Helvetica Neue Light"/>
                <a:sym typeface="Helvetica Neue Light"/>
              </a:rPr>
              <a:t>📚 Final report 📚</a:t>
            </a:r>
            <a:endParaRPr/>
          </a:p>
        </p:txBody>
      </p:sp>
      <p:sp>
        <p:nvSpPr>
          <p:cNvPr id="2989" name="Google Shape;2989;p2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34F5C"/>
                </a:solidFill>
                <a:latin typeface="Helvetica Neue Light"/>
                <a:ea typeface="Helvetica Neue Light"/>
                <a:cs typeface="Helvetica Neue Light"/>
                <a:sym typeface="Helvetica Neue Light"/>
              </a:rPr>
              <a:t>✅	3%		Plots of the negative loss function over training iterations. It should go up monotonically! Or monomotically down if you don’t take minus 😄</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GB">
                <a:solidFill>
                  <a:srgbClr val="134F5C"/>
                </a:solidFill>
                <a:latin typeface="Helvetica Neue Light"/>
                <a:ea typeface="Helvetica Neue Light"/>
                <a:cs typeface="Helvetica Neue Light"/>
                <a:sym typeface="Helvetica Neue Light"/>
              </a:rPr>
              <a:t>✅	9%		Legible ALS (and other) code that you wrote yourself</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GB">
                <a:solidFill>
                  <a:srgbClr val="134F5C"/>
                </a:solidFill>
                <a:latin typeface="Helvetica Neue Light"/>
                <a:ea typeface="Helvetica Neue Light"/>
                <a:cs typeface="Helvetica Neue Light"/>
                <a:sym typeface="Helvetica Neue Light"/>
              </a:rPr>
              <a:t>✅	4%		Coding style (e.g. </a:t>
            </a:r>
            <a:r>
              <a:rPr lang="en-GB" u="sng">
                <a:solidFill>
                  <a:schemeClr val="hlink"/>
                </a:solidFill>
                <a:latin typeface="Helvetica Neue Light"/>
                <a:ea typeface="Helvetica Neue Light"/>
                <a:cs typeface="Helvetica Neue Light"/>
                <a:sym typeface="Helvetica Neue Light"/>
                <a:hlinkClick r:id="rId3"/>
              </a:rPr>
              <a:t>PEP 8</a:t>
            </a:r>
            <a:r>
              <a:rPr lang="en-GB">
                <a:solidFill>
                  <a:srgbClr val="134F5C"/>
                </a:solidFill>
                <a:latin typeface="Helvetica Neue Light"/>
                <a:ea typeface="Helvetica Neue Light"/>
                <a:cs typeface="Helvetica Neue Light"/>
                <a:sym typeface="Helvetica Neue Light"/>
              </a:rPr>
              <a:t> for Python</a:t>
            </a:r>
            <a:r>
              <a:rPr lang="en-GB">
                <a:solidFill>
                  <a:srgbClr val="134F5C"/>
                </a:solidFill>
                <a:latin typeface="Helvetica Neue Light"/>
                <a:ea typeface="Helvetica Neue Light"/>
                <a:cs typeface="Helvetica Neue Light"/>
                <a:sym typeface="Helvetica Neue Light"/>
              </a:rPr>
              <a:t>)</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0"/>
              </a:spcAft>
              <a:buNone/>
            </a:pPr>
            <a:r>
              <a:rPr lang="en-GB">
                <a:solidFill>
                  <a:srgbClr val="134F5C"/>
                </a:solidFill>
                <a:latin typeface="Helvetica Neue Light"/>
                <a:ea typeface="Helvetica Neue Light"/>
                <a:cs typeface="Helvetica Neue Light"/>
                <a:sym typeface="Helvetica Neue Light"/>
              </a:rPr>
              <a:t>✅	5%		2D embeddings of the “item trait vectors” </a:t>
            </a:r>
            <a:r>
              <a:rPr b="1" lang="en-GB">
                <a:solidFill>
                  <a:srgbClr val="134F5C"/>
                </a:solidFill>
              </a:rPr>
              <a:t>v</a:t>
            </a:r>
            <a:r>
              <a:rPr baseline="-25000" i="1" lang="en-GB">
                <a:solidFill>
                  <a:srgbClr val="134F5C"/>
                </a:solidFill>
                <a:latin typeface="Helvetica Neue Light"/>
                <a:ea typeface="Helvetica Neue Light"/>
                <a:cs typeface="Helvetica Neue Light"/>
                <a:sym typeface="Helvetica Neue Light"/>
              </a:rPr>
              <a:t>n</a:t>
            </a:r>
            <a:r>
              <a:rPr lang="en-GB">
                <a:solidFill>
                  <a:srgbClr val="134F5C"/>
                </a:solidFill>
                <a:latin typeface="Helvetica Neue Light"/>
                <a:ea typeface="Helvetica Neue Light"/>
                <a:cs typeface="Helvetica Neue Light"/>
                <a:sym typeface="Helvetica Neue Light"/>
              </a:rPr>
              <a:t>, showing that similar movies are embedded together and opposite movies are embedded in “opposite” parts of the space. You’d have to include biases in your training here and use 2D trait vectors in </a:t>
            </a:r>
            <a:r>
              <a:rPr b="1" lang="en-GB">
                <a:solidFill>
                  <a:srgbClr val="134F5C"/>
                </a:solidFill>
              </a:rPr>
              <a:t>U</a:t>
            </a:r>
            <a:r>
              <a:rPr lang="en-GB">
                <a:solidFill>
                  <a:srgbClr val="134F5C"/>
                </a:solidFill>
                <a:latin typeface="Helvetica Neue Light"/>
                <a:ea typeface="Helvetica Neue Light"/>
                <a:cs typeface="Helvetica Neue Light"/>
                <a:sym typeface="Helvetica Neue Light"/>
              </a:rPr>
              <a:t> and </a:t>
            </a:r>
            <a:r>
              <a:rPr b="1" lang="en-GB">
                <a:solidFill>
                  <a:srgbClr val="134F5C"/>
                </a:solidFill>
              </a:rPr>
              <a:t>V</a:t>
            </a:r>
            <a:r>
              <a:rPr lang="en-GB">
                <a:solidFill>
                  <a:srgbClr val="134F5C"/>
                </a:solidFill>
                <a:latin typeface="Helvetica Neue Light"/>
                <a:ea typeface="Helvetica Neue Light"/>
                <a:cs typeface="Helvetica Neue Light"/>
                <a:sym typeface="Helvetica Neue Light"/>
              </a:rPr>
              <a:t>, and then plot the 2D vectors in </a:t>
            </a:r>
            <a:r>
              <a:rPr b="1" lang="en-GB">
                <a:solidFill>
                  <a:srgbClr val="134F5C"/>
                </a:solidFill>
              </a:rPr>
              <a:t>V</a:t>
            </a:r>
            <a:r>
              <a:rPr lang="en-GB">
                <a:solidFill>
                  <a:srgbClr val="134F5C"/>
                </a:solidFill>
                <a:latin typeface="Helvetica Neue Light"/>
                <a:ea typeface="Helvetica Neue Light"/>
                <a:cs typeface="Helvetica Neue Light"/>
                <a:sym typeface="Helvetica Neue Light"/>
              </a:rPr>
              <a:t> for a selection of movies</a:t>
            </a:r>
            <a:endParaRPr>
              <a:solidFill>
                <a:srgbClr val="134F5C"/>
              </a:solidFill>
              <a:latin typeface="Helvetica Neue Light"/>
              <a:ea typeface="Helvetica Neue Light"/>
              <a:cs typeface="Helvetica Neue Light"/>
              <a:sym typeface="Helvetica Neue Light"/>
            </a:endParaRPr>
          </a:p>
          <a:p>
            <a:pPr indent="0" lvl="0" marL="0" rtl="0" algn="l">
              <a:spcBef>
                <a:spcPts val="1200"/>
              </a:spcBef>
              <a:spcAft>
                <a:spcPts val="1600"/>
              </a:spcAft>
              <a:buNone/>
            </a:pPr>
            <a:r>
              <a:t/>
            </a:r>
            <a:endParaRPr>
              <a:latin typeface="Helvetica Neue Light"/>
              <a:ea typeface="Helvetica Neue Light"/>
              <a:cs typeface="Helvetica Neue Light"/>
              <a:sym typeface="Helvetica Neue Light"/>
            </a:endParaRPr>
          </a:p>
        </p:txBody>
      </p:sp>
      <p:sp>
        <p:nvSpPr>
          <p:cNvPr id="2990" name="Google Shape;2990;p2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991" name="Google Shape;2991;p251"/>
          <p:cNvSpPr txBox="1"/>
          <p:nvPr/>
        </p:nvSpPr>
        <p:spPr>
          <a:xfrm>
            <a:off x="8042100" y="0"/>
            <a:ext cx="11019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800">
                <a:solidFill>
                  <a:srgbClr val="B7B7B7"/>
                </a:solidFill>
                <a:latin typeface="Helvetica Neue"/>
                <a:ea typeface="Helvetica Neue"/>
                <a:cs typeface="Helvetica Neue"/>
                <a:sym typeface="Helvetica Neue"/>
              </a:rPr>
              <a:t>21</a:t>
            </a:r>
            <a:endParaRPr sz="1800">
              <a:solidFill>
                <a:srgbClr val="B7B7B7"/>
              </a:solidFill>
              <a:latin typeface="Helvetica Neue"/>
              <a:ea typeface="Helvetica Neue"/>
              <a:cs typeface="Helvetica Neue"/>
              <a:sym typeface="Helvetica Neue"/>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5" name="Shape 2995"/>
        <p:cNvGrpSpPr/>
        <p:nvPr/>
      </p:nvGrpSpPr>
      <p:grpSpPr>
        <a:xfrm>
          <a:off x="0" y="0"/>
          <a:ext cx="0" cy="0"/>
          <a:chOff x="0" y="0"/>
          <a:chExt cx="0" cy="0"/>
        </a:xfrm>
      </p:grpSpPr>
      <p:sp>
        <p:nvSpPr>
          <p:cNvPr id="2996" name="Google Shape;2996;p2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5818E"/>
                </a:solidFill>
                <a:latin typeface="Helvetica Neue Light"/>
                <a:ea typeface="Helvetica Neue Light"/>
                <a:cs typeface="Helvetica Neue Light"/>
                <a:sym typeface="Helvetica Neue Light"/>
              </a:rPr>
              <a:t>📚 Final report 📚</a:t>
            </a:r>
            <a:endParaRPr/>
          </a:p>
        </p:txBody>
      </p:sp>
      <p:sp>
        <p:nvSpPr>
          <p:cNvPr id="2997" name="Google Shape;2997;p2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34F5C"/>
                </a:solidFill>
                <a:latin typeface="Helvetica Neue Light"/>
                <a:ea typeface="Helvetica Neue Light"/>
                <a:cs typeface="Helvetica Neue Light"/>
                <a:sym typeface="Helvetica Neue Light"/>
              </a:rPr>
              <a:t>✅	7%		Use the MovieLens genres metadata</a:t>
            </a:r>
            <a:endParaRPr sz="900">
              <a:solidFill>
                <a:schemeClr val="dk1"/>
              </a:solidFill>
              <a:latin typeface="Arial"/>
              <a:ea typeface="Arial"/>
              <a:cs typeface="Arial"/>
              <a:sym typeface="Arial"/>
            </a:endParaRPr>
          </a:p>
          <a:p>
            <a:pPr indent="0" lvl="0" marL="0" rtl="0" algn="l">
              <a:spcBef>
                <a:spcPts val="1200"/>
              </a:spcBef>
              <a:spcAft>
                <a:spcPts val="0"/>
              </a:spcAft>
              <a:buNone/>
            </a:pPr>
            <a:r>
              <a:rPr lang="en-GB" sz="900">
                <a:solidFill>
                  <a:schemeClr val="dk1"/>
                </a:solidFill>
                <a:latin typeface="Arial"/>
                <a:ea typeface="Arial"/>
                <a:cs typeface="Arial"/>
                <a:sym typeface="Arial"/>
              </a:rPr>
              <a:t>movies.csv</a:t>
            </a:r>
            <a:endParaRPr sz="900">
              <a:solidFill>
                <a:schemeClr val="dk1"/>
              </a:solidFill>
              <a:latin typeface="Arial"/>
              <a:ea typeface="Arial"/>
              <a:cs typeface="Arial"/>
              <a:sym typeface="Arial"/>
            </a:endParaRPr>
          </a:p>
          <a:p>
            <a:pPr indent="0" lvl="0" marL="0" rtl="0" algn="l">
              <a:spcBef>
                <a:spcPts val="0"/>
              </a:spcBef>
              <a:spcAft>
                <a:spcPts val="0"/>
              </a:spcAft>
              <a:buNone/>
            </a:pPr>
            <a:r>
              <a:rPr lang="en-GB" sz="900">
                <a:solidFill>
                  <a:schemeClr val="dk1"/>
                </a:solidFill>
                <a:latin typeface="Courier New"/>
                <a:ea typeface="Courier New"/>
                <a:cs typeface="Courier New"/>
                <a:sym typeface="Courier New"/>
              </a:rPr>
              <a:t>movieId,title,genres</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900">
                <a:solidFill>
                  <a:schemeClr val="dk1"/>
                </a:solidFill>
                <a:latin typeface="Courier New"/>
                <a:ea typeface="Courier New"/>
                <a:cs typeface="Courier New"/>
                <a:sym typeface="Courier New"/>
              </a:rPr>
              <a:t>1,Toy Story (1995),Adventure|Animation|Children|Comedy|Fantasy</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900">
                <a:solidFill>
                  <a:schemeClr val="dk1"/>
                </a:solidFill>
                <a:latin typeface="Courier New"/>
                <a:ea typeface="Courier New"/>
                <a:cs typeface="Courier New"/>
                <a:sym typeface="Courier New"/>
              </a:rPr>
              <a:t>2,Jumanji (1995),Adventure|Children|Fantasy</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900">
                <a:solidFill>
                  <a:schemeClr val="dk1"/>
                </a:solidFill>
                <a:latin typeface="Courier New"/>
                <a:ea typeface="Courier New"/>
                <a:cs typeface="Courier New"/>
                <a:sym typeface="Courier New"/>
              </a:rPr>
              <a:t>3,Grumpier Old Men (1995),Comedy|Romance</a:t>
            </a:r>
            <a:endParaRPr>
              <a:solidFill>
                <a:srgbClr val="134F5C"/>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000">
              <a:solidFill>
                <a:srgbClr val="134F5C"/>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a:solidFill>
                  <a:srgbClr val="134F5C"/>
                </a:solidFill>
                <a:latin typeface="Helvetica Neue Light"/>
                <a:ea typeface="Helvetica Neue Light"/>
                <a:cs typeface="Helvetica Neue Light"/>
                <a:sym typeface="Helvetica Neue Light"/>
              </a:rPr>
              <a:t>as part of your model. Describe your altered loss function in sufficient detail, including the optimization steps.</a:t>
            </a:r>
            <a:endParaRPr>
              <a:solidFill>
                <a:srgbClr val="134F5C"/>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solidFill>
                <a:srgbClr val="134F5C"/>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a:solidFill>
                  <a:srgbClr val="134F5C"/>
                </a:solidFill>
                <a:latin typeface="Helvetica Neue Light"/>
                <a:ea typeface="Helvetica Neue Light"/>
                <a:cs typeface="Helvetica Neue Light"/>
                <a:sym typeface="Helvetica Neue Light"/>
              </a:rPr>
              <a:t>For a model with two-dimensional trait vectors (2D latent dimensions), plot the learned embedding of the genre trait vectors, and reason how it makes sense.</a:t>
            </a:r>
            <a:endParaRPr>
              <a:solidFill>
                <a:srgbClr val="134F5C"/>
              </a:solidFill>
              <a:latin typeface="Helvetica Neue Light"/>
              <a:ea typeface="Helvetica Neue Light"/>
              <a:cs typeface="Helvetica Neue Light"/>
              <a:sym typeface="Helvetica Neue Light"/>
            </a:endParaRPr>
          </a:p>
        </p:txBody>
      </p:sp>
      <p:sp>
        <p:nvSpPr>
          <p:cNvPr id="2998" name="Google Shape;2998;p2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999" name="Google Shape;2999;p252"/>
          <p:cNvSpPr txBox="1"/>
          <p:nvPr/>
        </p:nvSpPr>
        <p:spPr>
          <a:xfrm>
            <a:off x="8042100" y="0"/>
            <a:ext cx="11019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800">
                <a:solidFill>
                  <a:srgbClr val="B7B7B7"/>
                </a:solidFill>
                <a:latin typeface="Helvetica Neue"/>
                <a:ea typeface="Helvetica Neue"/>
                <a:cs typeface="Helvetica Neue"/>
                <a:sym typeface="Helvetica Neue"/>
              </a:rPr>
              <a:t>7</a:t>
            </a:r>
            <a:endParaRPr sz="1800">
              <a:solidFill>
                <a:srgbClr val="B7B7B7"/>
              </a:solidFill>
              <a:latin typeface="Helvetica Neue"/>
              <a:ea typeface="Helvetica Neue"/>
              <a:cs typeface="Helvetica Neue"/>
              <a:sym typeface="Helvetica Neue"/>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3" name="Shape 3003"/>
        <p:cNvGrpSpPr/>
        <p:nvPr/>
      </p:nvGrpSpPr>
      <p:grpSpPr>
        <a:xfrm>
          <a:off x="0" y="0"/>
          <a:ext cx="0" cy="0"/>
          <a:chOff x="0" y="0"/>
          <a:chExt cx="0" cy="0"/>
        </a:xfrm>
      </p:grpSpPr>
      <p:sp>
        <p:nvSpPr>
          <p:cNvPr id="3004" name="Google Shape;3004;p2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45818E"/>
                </a:solidFill>
              </a:rPr>
              <a:t>📚 Final report 📚</a:t>
            </a:r>
            <a:endParaRPr>
              <a:solidFill>
                <a:schemeClr val="dk1"/>
              </a:solidFill>
              <a:latin typeface="Helvetica Neue"/>
              <a:ea typeface="Helvetica Neue"/>
              <a:cs typeface="Helvetica Neue"/>
              <a:sym typeface="Helvetica Neue"/>
            </a:endParaRPr>
          </a:p>
        </p:txBody>
      </p:sp>
      <p:sp>
        <p:nvSpPr>
          <p:cNvPr id="3005" name="Google Shape;3005;p2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	9%	Bonus if your results are on </a:t>
            </a:r>
            <a:r>
              <a:rPr b="1" lang="en-GB">
                <a:latin typeface="Helvetica Neue"/>
                <a:ea typeface="Helvetica Neue"/>
                <a:cs typeface="Helvetica Neue"/>
                <a:sym typeface="Helvetica Neue"/>
              </a:rPr>
              <a:t>all 32M ratings</a:t>
            </a:r>
            <a:r>
              <a:rPr lang="en-GB"/>
              <a:t>, including an implementation to make your algorithm run faster than the most naive </a:t>
            </a:r>
            <a:r>
              <a:rPr lang="en-GB"/>
              <a:t>implementation</a:t>
            </a:r>
            <a:endParaRPr/>
          </a:p>
          <a:p>
            <a:pPr indent="0" lvl="0" marL="0" rtl="0" algn="l">
              <a:spcBef>
                <a:spcPts val="1200"/>
              </a:spcBef>
              <a:spcAft>
                <a:spcPts val="0"/>
              </a:spcAft>
              <a:buNone/>
            </a:pPr>
            <a:r>
              <a:rPr lang="en-GB"/>
              <a:t>✅	5%		Show that if a user liked movie X (your choice) the recommendations Y make sense</a:t>
            </a:r>
            <a:endParaRPr/>
          </a:p>
          <a:p>
            <a:pPr indent="0" lvl="0" marL="0" rtl="0" algn="l">
              <a:spcBef>
                <a:spcPts val="1200"/>
              </a:spcBef>
              <a:spcAft>
                <a:spcPts val="0"/>
              </a:spcAft>
              <a:buNone/>
            </a:pPr>
            <a:r>
              <a:rPr lang="en-GB" sz="1300"/>
              <a:t>For instance</a:t>
            </a:r>
            <a:r>
              <a:rPr lang="en-GB" sz="1300"/>
              <a:t>, create a “dummy user” that gave some movie like a “Lord of the Rings” five stars. Are the top recommendations other “Lord of the Rings” movies? You’ll need the 25M dataset for this to start looking really nice.</a:t>
            </a:r>
            <a:endParaRPr sz="1300"/>
          </a:p>
          <a:p>
            <a:pPr indent="0" lvl="0" marL="0" rtl="0" algn="l">
              <a:spcBef>
                <a:spcPts val="1200"/>
              </a:spcBef>
              <a:spcAft>
                <a:spcPts val="0"/>
              </a:spcAft>
              <a:buNone/>
            </a:pPr>
            <a:r>
              <a:rPr lang="en-GB"/>
              <a:t>✅	2%		What are the most polarizing movies? And the least polarizing movies? Did you make your claim without overfitting being an explanation?</a:t>
            </a:r>
            <a:endParaRPr/>
          </a:p>
          <a:p>
            <a:pPr indent="0" lvl="0" marL="0" rtl="0" algn="l">
              <a:spcBef>
                <a:spcPts val="1200"/>
              </a:spcBef>
              <a:spcAft>
                <a:spcPts val="1200"/>
              </a:spcAft>
              <a:buNone/>
            </a:pPr>
            <a:r>
              <a:rPr lang="en-GB" sz="1400"/>
              <a:t>Some polarizing that quickly narrows down a user’s taste once you know whether they like / dislike it. Typically movies with </a:t>
            </a:r>
            <a:r>
              <a:rPr lang="en-GB" sz="1400">
                <a:highlight>
                  <a:schemeClr val="accent6"/>
                </a:highlight>
              </a:rPr>
              <a:t>unusually long trait vectors </a:t>
            </a:r>
            <a:r>
              <a:rPr b="1" lang="en-GB" sz="1400">
                <a:highlight>
                  <a:schemeClr val="accent6"/>
                </a:highlight>
                <a:latin typeface="Helvetica Neue"/>
                <a:ea typeface="Helvetica Neue"/>
                <a:cs typeface="Helvetica Neue"/>
                <a:sym typeface="Helvetica Neue"/>
              </a:rPr>
              <a:t>v</a:t>
            </a:r>
            <a:endParaRPr b="1" sz="1400">
              <a:highlight>
                <a:schemeClr val="accent6"/>
              </a:highlight>
              <a:latin typeface="Helvetica Neue"/>
              <a:ea typeface="Helvetica Neue"/>
              <a:cs typeface="Helvetica Neue"/>
              <a:sym typeface="Helvetica Neue"/>
            </a:endParaRPr>
          </a:p>
        </p:txBody>
      </p:sp>
      <p:sp>
        <p:nvSpPr>
          <p:cNvPr id="3006" name="Google Shape;3006;p2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007" name="Google Shape;3007;p253"/>
          <p:cNvSpPr txBox="1"/>
          <p:nvPr/>
        </p:nvSpPr>
        <p:spPr>
          <a:xfrm>
            <a:off x="8042100" y="0"/>
            <a:ext cx="11019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800">
                <a:solidFill>
                  <a:srgbClr val="B7B7B7"/>
                </a:solidFill>
                <a:latin typeface="Helvetica Neue"/>
                <a:ea typeface="Helvetica Neue"/>
                <a:cs typeface="Helvetica Neue"/>
                <a:sym typeface="Helvetica Neue"/>
              </a:rPr>
              <a:t>16</a:t>
            </a:r>
            <a:endParaRPr sz="1800">
              <a:solidFill>
                <a:srgbClr val="B7B7B7"/>
              </a:solidFill>
              <a:latin typeface="Helvetica Neue"/>
              <a:ea typeface="Helvetica Neue"/>
              <a:cs typeface="Helvetica Neue"/>
              <a:sym typeface="Helvetica Neue"/>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1" name="Shape 3011"/>
        <p:cNvGrpSpPr/>
        <p:nvPr/>
      </p:nvGrpSpPr>
      <p:grpSpPr>
        <a:xfrm>
          <a:off x="0" y="0"/>
          <a:ext cx="0" cy="0"/>
          <a:chOff x="0" y="0"/>
          <a:chExt cx="0" cy="0"/>
        </a:xfrm>
      </p:grpSpPr>
      <p:sp>
        <p:nvSpPr>
          <p:cNvPr id="3012" name="Google Shape;3012;p2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5818E"/>
                </a:solidFill>
              </a:rPr>
              <a:t>📚 Final report 📚</a:t>
            </a:r>
            <a:endParaRPr>
              <a:solidFill>
                <a:schemeClr val="dk1"/>
              </a:solidFill>
              <a:latin typeface="Helvetica Neue"/>
              <a:ea typeface="Helvetica Neue"/>
              <a:cs typeface="Helvetica Neue"/>
              <a:sym typeface="Helvetica Neue"/>
            </a:endParaRPr>
          </a:p>
        </p:txBody>
      </p:sp>
      <p:sp>
        <p:nvSpPr>
          <p:cNvPr id="3013" name="Google Shape;3013;p2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4%		Describe and show how hyperparameters were chosen, e.g. λ and τ</a:t>
            </a:r>
            <a:endParaRPr sz="1300"/>
          </a:p>
          <a:p>
            <a:pPr indent="0" lvl="0" marL="0" rtl="0" algn="l">
              <a:spcBef>
                <a:spcPts val="1200"/>
              </a:spcBef>
              <a:spcAft>
                <a:spcPts val="1200"/>
              </a:spcAft>
              <a:buNone/>
            </a:pPr>
            <a:r>
              <a:rPr lang="en-GB"/>
              <a:t>✅	4%		Describe and show how you chose the “best” number of latent dimensions for your model, and at which point you achieved diminishing returns</a:t>
            </a:r>
            <a:endParaRPr/>
          </a:p>
        </p:txBody>
      </p:sp>
      <p:sp>
        <p:nvSpPr>
          <p:cNvPr id="3014" name="Google Shape;3014;p2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015" name="Google Shape;3015;p254"/>
          <p:cNvSpPr txBox="1"/>
          <p:nvPr/>
        </p:nvSpPr>
        <p:spPr>
          <a:xfrm>
            <a:off x="8042100" y="0"/>
            <a:ext cx="11019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800">
                <a:solidFill>
                  <a:srgbClr val="B7B7B7"/>
                </a:solidFill>
                <a:latin typeface="Helvetica Neue"/>
                <a:ea typeface="Helvetica Neue"/>
                <a:cs typeface="Helvetica Neue"/>
                <a:sym typeface="Helvetica Neue"/>
              </a:rPr>
              <a:t>8</a:t>
            </a:r>
            <a:endParaRPr sz="1800">
              <a:solidFill>
                <a:srgbClr val="B7B7B7"/>
              </a:solidFill>
              <a:latin typeface="Helvetica Neue"/>
              <a:ea typeface="Helvetica Neue"/>
              <a:cs typeface="Helvetica Neue"/>
              <a:sym typeface="Helvetica Neue"/>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9" name="Shape 3019"/>
        <p:cNvGrpSpPr/>
        <p:nvPr/>
      </p:nvGrpSpPr>
      <p:grpSpPr>
        <a:xfrm>
          <a:off x="0" y="0"/>
          <a:ext cx="0" cy="0"/>
          <a:chOff x="0" y="0"/>
          <a:chExt cx="0" cy="0"/>
        </a:xfrm>
      </p:grpSpPr>
      <p:sp>
        <p:nvSpPr>
          <p:cNvPr id="3020" name="Google Shape;3020;p2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5818E"/>
                </a:solidFill>
              </a:rPr>
              <a:t>📚 Final report 📚</a:t>
            </a:r>
            <a:endParaRPr>
              <a:solidFill>
                <a:schemeClr val="dk1"/>
              </a:solidFill>
              <a:latin typeface="Helvetica Neue"/>
              <a:ea typeface="Helvetica Neue"/>
              <a:cs typeface="Helvetica Neue"/>
              <a:sym typeface="Helvetica Neue"/>
            </a:endParaRPr>
          </a:p>
        </p:txBody>
      </p:sp>
      <p:sp>
        <p:nvSpPr>
          <p:cNvPr id="3021" name="Google Shape;3021;p2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trike="sngStrike"/>
              <a:t>✅	7%		Show a practical algorithm at work on </a:t>
            </a:r>
            <a:r>
              <a:rPr b="1" lang="en-GB" strike="sngStrike">
                <a:latin typeface="Helvetica Neue"/>
                <a:ea typeface="Helvetica Neue"/>
                <a:cs typeface="Helvetica Neue"/>
                <a:sym typeface="Helvetica Neue"/>
              </a:rPr>
              <a:t>implicit feedback data</a:t>
            </a:r>
            <a:r>
              <a:rPr lang="en-GB" strike="sngStrike"/>
              <a:t>, evaluated with Precision@k and Recall@k for different values of k (say 10, 20, 100). </a:t>
            </a:r>
            <a:endParaRPr strike="sngStrike"/>
          </a:p>
          <a:p>
            <a:pPr indent="0" lvl="0" marL="0" rtl="0" algn="l">
              <a:spcBef>
                <a:spcPts val="1200"/>
              </a:spcBef>
              <a:spcAft>
                <a:spcPts val="0"/>
              </a:spcAft>
              <a:buNone/>
            </a:pPr>
            <a:r>
              <a:rPr lang="en-GB" sz="1300" strike="sngStrike"/>
              <a:t>You could take all 4+ ratings on MovieLens 25M as the implicit positive signal, and ignore the rest. Code Bayesian Personalized Ranking (BPR) to illustrate a ranking-based loss function.</a:t>
            </a:r>
            <a:endParaRPr sz="1300" strike="sngStrike"/>
          </a:p>
          <a:p>
            <a:pPr indent="0" lvl="0" marL="0" rtl="0" algn="l">
              <a:spcBef>
                <a:spcPts val="1200"/>
              </a:spcBef>
              <a:spcAft>
                <a:spcPts val="0"/>
              </a:spcAft>
              <a:buNone/>
            </a:pPr>
            <a:r>
              <a:rPr lang="en-GB" sz="1300" strike="sngStrike"/>
              <a:t>Your results </a:t>
            </a:r>
            <a:r>
              <a:rPr i="1" lang="en-GB" sz="1300" strike="sngStrike"/>
              <a:t>might not look that good</a:t>
            </a:r>
            <a:r>
              <a:rPr lang="en-GB" sz="1300" strike="sngStrike"/>
              <a:t> due to your creation of data – your model is not trained on real implicit feedback data – but you can show that you understand how implicit feedback data is modeled.</a:t>
            </a:r>
            <a:endParaRPr sz="1300" strike="sngStrike"/>
          </a:p>
          <a:p>
            <a:pPr indent="0" lvl="0" marL="0" rtl="0" algn="l">
              <a:spcBef>
                <a:spcPts val="1200"/>
              </a:spcBef>
              <a:spcAft>
                <a:spcPts val="0"/>
              </a:spcAft>
              <a:buNone/>
            </a:pPr>
            <a:r>
              <a:rPr lang="en-GB" strike="sngStrike"/>
              <a:t>✅	5%		Show, through code of a mocked up system, how you would implement an </a:t>
            </a:r>
            <a:r>
              <a:rPr b="1" lang="en-GB" strike="sngStrike">
                <a:latin typeface="Helvetica Neue"/>
                <a:ea typeface="Helvetica Neue"/>
                <a:cs typeface="Helvetica Neue"/>
                <a:sym typeface="Helvetica Neue"/>
              </a:rPr>
              <a:t>A/B test</a:t>
            </a:r>
            <a:r>
              <a:rPr lang="en-GB" strike="sngStrike"/>
              <a:t> on your users.</a:t>
            </a:r>
            <a:endParaRPr strike="sngStrike"/>
          </a:p>
          <a:p>
            <a:pPr indent="0" lvl="0" marL="0" rtl="0" algn="l">
              <a:spcBef>
                <a:spcPts val="1200"/>
              </a:spcBef>
              <a:spcAft>
                <a:spcPts val="1200"/>
              </a:spcAft>
              <a:buClr>
                <a:schemeClr val="dk1"/>
              </a:buClr>
              <a:buSzPts val="1100"/>
              <a:buFont typeface="Arial"/>
              <a:buNone/>
            </a:pPr>
            <a:r>
              <a:rPr lang="en-GB" strike="sngStrike"/>
              <a:t>✅	3%		Show a simulated A/B test with any algorithmic change, including the t-test to see if your change makes a statistically significant difference </a:t>
            </a:r>
            <a:endParaRPr strike="sngStrike"/>
          </a:p>
        </p:txBody>
      </p:sp>
      <p:sp>
        <p:nvSpPr>
          <p:cNvPr id="3022" name="Google Shape;3022;p2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023" name="Google Shape;3023;p255"/>
          <p:cNvSpPr txBox="1"/>
          <p:nvPr/>
        </p:nvSpPr>
        <p:spPr>
          <a:xfrm>
            <a:off x="8042100" y="0"/>
            <a:ext cx="11019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800">
                <a:solidFill>
                  <a:srgbClr val="B7B7B7"/>
                </a:solidFill>
                <a:latin typeface="Helvetica Neue"/>
                <a:ea typeface="Helvetica Neue"/>
                <a:cs typeface="Helvetica Neue"/>
                <a:sym typeface="Helvetica Neue"/>
              </a:rPr>
              <a:t>15</a:t>
            </a:r>
            <a:endParaRPr sz="1800">
              <a:solidFill>
                <a:srgbClr val="B7B7B7"/>
              </a:solidFill>
              <a:latin typeface="Helvetica Neue"/>
              <a:ea typeface="Helvetica Neue"/>
              <a:cs typeface="Helvetica Neue"/>
              <a:sym typeface="Helvetica Neue"/>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7" name="Shape 3027"/>
        <p:cNvGrpSpPr/>
        <p:nvPr/>
      </p:nvGrpSpPr>
      <p:grpSpPr>
        <a:xfrm>
          <a:off x="0" y="0"/>
          <a:ext cx="0" cy="0"/>
          <a:chOff x="0" y="0"/>
          <a:chExt cx="0" cy="0"/>
        </a:xfrm>
      </p:grpSpPr>
      <p:sp>
        <p:nvSpPr>
          <p:cNvPr id="3028" name="Google Shape;3028;p2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5818E"/>
                </a:solidFill>
              </a:rPr>
              <a:t>📚 Final report 📚</a:t>
            </a:r>
            <a:endParaRPr>
              <a:solidFill>
                <a:schemeClr val="dk1"/>
              </a:solidFill>
              <a:latin typeface="Helvetica Neue"/>
              <a:ea typeface="Helvetica Neue"/>
              <a:cs typeface="Helvetica Neue"/>
              <a:sym typeface="Helvetica Neue"/>
            </a:endParaRPr>
          </a:p>
        </p:txBody>
      </p:sp>
      <p:sp>
        <p:nvSpPr>
          <p:cNvPr id="3029" name="Google Shape;3029;p2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	10%	Writing, writing, writing 😄. A clean layout with an introduction, logical sections and subsections, neatly typeset equations with correct sub-indexing, correctly numbered figures that are referenced in the text, etc. LaTeX is your friend.</a:t>
            </a:r>
            <a:endParaRPr/>
          </a:p>
          <a:p>
            <a:pPr indent="0" lvl="0" marL="0" rtl="0" algn="l">
              <a:spcBef>
                <a:spcPts val="1200"/>
              </a:spcBef>
              <a:spcAft>
                <a:spcPts val="0"/>
              </a:spcAft>
              <a:buNone/>
            </a:pPr>
            <a:r>
              <a:rPr lang="en-GB"/>
              <a:t>💯	</a:t>
            </a:r>
            <a:r>
              <a:rPr b="1" lang="en-GB">
                <a:solidFill>
                  <a:srgbClr val="FF0000"/>
                </a:solidFill>
                <a:latin typeface="Helvetica Neue"/>
                <a:ea typeface="Helvetica Neue"/>
                <a:cs typeface="Helvetica Neue"/>
                <a:sym typeface="Helvetica Neue"/>
              </a:rPr>
              <a:t>100</a:t>
            </a:r>
            <a:r>
              <a:rPr lang="en-GB">
                <a:solidFill>
                  <a:srgbClr val="FF0000"/>
                </a:solidFill>
              </a:rPr>
              <a:t>	The brings you to 100%. You can go above and beyond and squeeze in bonus marks </a:t>
            </a:r>
            <a:r>
              <a:rPr lang="en-GB"/>
              <a:t>😄</a:t>
            </a:r>
            <a:r>
              <a:rPr lang="en-GB">
                <a:solidFill>
                  <a:srgbClr val="FF0000"/>
                </a:solidFill>
              </a:rPr>
              <a:t>:</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Clr>
                <a:schemeClr val="dk1"/>
              </a:buClr>
              <a:buSzPts val="1100"/>
              <a:buFont typeface="Arial"/>
              <a:buNone/>
            </a:pPr>
            <a:r>
              <a:rPr lang="en-GB"/>
              <a:t>✅	7%		</a:t>
            </a:r>
            <a:r>
              <a:rPr b="1" lang="en-GB">
                <a:latin typeface="Helvetica Neue"/>
                <a:ea typeface="Helvetica Neue"/>
                <a:cs typeface="Helvetica Neue"/>
                <a:sym typeface="Helvetica Neue"/>
              </a:rPr>
              <a:t>Optional</a:t>
            </a:r>
            <a:r>
              <a:rPr lang="en-GB"/>
              <a:t> self-work bonus: Go beyond a “single point” estimate when inferring the parameters of </a:t>
            </a:r>
            <a:r>
              <a:rPr b="1" lang="en-GB">
                <a:latin typeface="Helvetica Neue"/>
                <a:ea typeface="Helvetica Neue"/>
                <a:cs typeface="Helvetica Neue"/>
                <a:sym typeface="Helvetica Neue"/>
              </a:rPr>
              <a:t>U</a:t>
            </a:r>
            <a:r>
              <a:rPr lang="en-GB"/>
              <a:t>, </a:t>
            </a:r>
            <a:r>
              <a:rPr b="1" lang="en-GB">
                <a:latin typeface="Helvetica Neue"/>
                <a:ea typeface="Helvetica Neue"/>
                <a:cs typeface="Helvetica Neue"/>
                <a:sym typeface="Helvetica Neue"/>
              </a:rPr>
              <a:t>V</a:t>
            </a:r>
            <a:r>
              <a:rPr lang="en-GB"/>
              <a:t> and the biases </a:t>
            </a:r>
            <a:r>
              <a:rPr b="1" lang="en-GB">
                <a:latin typeface="Helvetica Neue"/>
                <a:ea typeface="Helvetica Neue"/>
                <a:cs typeface="Helvetica Neue"/>
                <a:sym typeface="Helvetica Neue"/>
              </a:rPr>
              <a:t>b</a:t>
            </a:r>
            <a:r>
              <a:rPr lang="en-GB"/>
              <a:t>, and implement a Variational Bayes solution. Present your derivations, code and results</a:t>
            </a:r>
            <a:endParaRPr/>
          </a:p>
        </p:txBody>
      </p:sp>
      <p:sp>
        <p:nvSpPr>
          <p:cNvPr id="3030" name="Google Shape;3030;p2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031" name="Google Shape;3031;p256"/>
          <p:cNvSpPr txBox="1"/>
          <p:nvPr/>
        </p:nvSpPr>
        <p:spPr>
          <a:xfrm>
            <a:off x="8042100" y="0"/>
            <a:ext cx="11019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800">
                <a:solidFill>
                  <a:srgbClr val="B7B7B7"/>
                </a:solidFill>
                <a:latin typeface="Helvetica Neue"/>
                <a:ea typeface="Helvetica Neue"/>
                <a:cs typeface="Helvetica Neue"/>
                <a:sym typeface="Helvetica Neue"/>
              </a:rPr>
              <a:t>17</a:t>
            </a:r>
            <a:endParaRPr sz="1800">
              <a:solidFill>
                <a:srgbClr val="B7B7B7"/>
              </a:solidFill>
              <a:latin typeface="Helvetica Neue"/>
              <a:ea typeface="Helvetica Neue"/>
              <a:cs typeface="Helvetica Neue"/>
              <a:sym typeface="Helvetica Neue"/>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3035" name="Shape 3035"/>
        <p:cNvGrpSpPr/>
        <p:nvPr/>
      </p:nvGrpSpPr>
      <p:grpSpPr>
        <a:xfrm>
          <a:off x="0" y="0"/>
          <a:ext cx="0" cy="0"/>
          <a:chOff x="0" y="0"/>
          <a:chExt cx="0" cy="0"/>
        </a:xfrm>
      </p:grpSpPr>
      <p:pic>
        <p:nvPicPr>
          <p:cNvPr id="3036" name="Google Shape;3036;p257"/>
          <p:cNvPicPr preferRelativeResize="0"/>
          <p:nvPr/>
        </p:nvPicPr>
        <p:blipFill>
          <a:blip r:embed="rId3">
            <a:alphaModFix amt="52000"/>
          </a:blip>
          <a:stretch>
            <a:fillRect/>
          </a:stretch>
        </p:blipFill>
        <p:spPr>
          <a:xfrm>
            <a:off x="0" y="-630798"/>
            <a:ext cx="9144000" cy="6100337"/>
          </a:xfrm>
          <a:prstGeom prst="rect">
            <a:avLst/>
          </a:prstGeom>
          <a:noFill/>
          <a:ln>
            <a:noFill/>
          </a:ln>
        </p:spPr>
      </p:pic>
      <p:sp>
        <p:nvSpPr>
          <p:cNvPr id="3037" name="Google Shape;3037;p257"/>
          <p:cNvSpPr txBox="1"/>
          <p:nvPr>
            <p:ph idx="1" type="body"/>
          </p:nvPr>
        </p:nvSpPr>
        <p:spPr>
          <a:xfrm>
            <a:off x="311700" y="28287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rPr>
              <a:t>The End</a:t>
            </a:r>
            <a:endParaRPr b="1">
              <a:solidFill>
                <a:schemeClr val="lt1"/>
              </a:solidFill>
            </a:endParaRPr>
          </a:p>
          <a:p>
            <a:pPr indent="0" lvl="0" marL="0" rtl="0" algn="ctr">
              <a:spcBef>
                <a:spcPts val="1600"/>
              </a:spcBef>
              <a:spcAft>
                <a:spcPts val="0"/>
              </a:spcAft>
              <a:buNone/>
            </a:pPr>
            <a:r>
              <a:t/>
            </a:r>
            <a:endParaRPr sz="1400">
              <a:solidFill>
                <a:schemeClr val="lt1"/>
              </a:solidFill>
            </a:endParaRPr>
          </a:p>
        </p:txBody>
      </p:sp>
      <p:sp>
        <p:nvSpPr>
          <p:cNvPr id="3038" name="Google Shape;3038;p2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042" name="Shape 3042"/>
        <p:cNvGrpSpPr/>
        <p:nvPr/>
      </p:nvGrpSpPr>
      <p:grpSpPr>
        <a:xfrm>
          <a:off x="0" y="0"/>
          <a:ext cx="0" cy="0"/>
          <a:chOff x="0" y="0"/>
          <a:chExt cx="0" cy="0"/>
        </a:xfrm>
      </p:grpSpPr>
      <p:sp>
        <p:nvSpPr>
          <p:cNvPr id="3043" name="Google Shape;3043;p258"/>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044" name="Google Shape;3044;p258"/>
          <p:cNvSpPr/>
          <p:nvPr/>
        </p:nvSpPr>
        <p:spPr>
          <a:xfrm>
            <a:off x="0" y="1522807"/>
            <a:ext cx="5253851" cy="3620693"/>
          </a:xfrm>
          <a:custGeom>
            <a:rect b="b" l="l" r="r" t="t"/>
            <a:pathLst>
              <a:path extrusionOk="0" h="4827590" w="7005134">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045" name="Google Shape;3045;p258"/>
          <p:cNvSpPr txBox="1"/>
          <p:nvPr>
            <p:ph type="ctrTitle"/>
          </p:nvPr>
        </p:nvSpPr>
        <p:spPr>
          <a:xfrm>
            <a:off x="868680" y="841772"/>
            <a:ext cx="4755000" cy="17907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262626"/>
              </a:buClr>
              <a:buSzPts val="3800"/>
              <a:buFont typeface="Calibri"/>
              <a:buNone/>
            </a:pPr>
            <a:r>
              <a:rPr lang="en-GB" sz="3800">
                <a:solidFill>
                  <a:srgbClr val="262626"/>
                </a:solidFill>
                <a:latin typeface="Calibri"/>
                <a:ea typeface="Calibri"/>
                <a:cs typeface="Calibri"/>
                <a:sym typeface="Calibri"/>
              </a:rPr>
              <a:t>Evaluation of Recommender Systems</a:t>
            </a:r>
            <a:endParaRPr/>
          </a:p>
        </p:txBody>
      </p:sp>
      <p:sp>
        <p:nvSpPr>
          <p:cNvPr id="3046" name="Google Shape;3046;p258"/>
          <p:cNvSpPr txBox="1"/>
          <p:nvPr>
            <p:ph idx="1" type="subTitle"/>
          </p:nvPr>
        </p:nvSpPr>
        <p:spPr>
          <a:xfrm>
            <a:off x="868680" y="3525441"/>
            <a:ext cx="3939300" cy="12417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None/>
            </a:pPr>
            <a:r>
              <a:t/>
            </a:r>
            <a:endParaRPr>
              <a:solidFill>
                <a:srgbClr val="262626"/>
              </a:solidFill>
            </a:endParaRPr>
          </a:p>
        </p:txBody>
      </p:sp>
      <p:cxnSp>
        <p:nvCxnSpPr>
          <p:cNvPr id="3047" name="Google Shape;3047;p258"/>
          <p:cNvCxnSpPr/>
          <p:nvPr/>
        </p:nvCxnSpPr>
        <p:spPr>
          <a:xfrm>
            <a:off x="954405" y="3337560"/>
            <a:ext cx="925800" cy="0"/>
          </a:xfrm>
          <a:prstGeom prst="straightConnector1">
            <a:avLst/>
          </a:prstGeom>
          <a:noFill/>
          <a:ln cap="flat" cmpd="sng" w="50800">
            <a:solidFill>
              <a:srgbClr val="262626"/>
            </a:solidFill>
            <a:prstDash val="solid"/>
            <a:miter lim="800000"/>
            <a:headEnd len="sm" w="sm" type="none"/>
            <a:tailEnd len="sm" w="sm" type="none"/>
          </a:ln>
        </p:spPr>
      </p:cxnSp>
      <p:sp>
        <p:nvSpPr>
          <p:cNvPr id="3048" name="Google Shape;3048;p258"/>
          <p:cNvSpPr/>
          <p:nvPr/>
        </p:nvSpPr>
        <p:spPr>
          <a:xfrm>
            <a:off x="6100761" y="754379"/>
            <a:ext cx="2583300" cy="2583300"/>
          </a:xfrm>
          <a:prstGeom prst="ellipse">
            <a:avLst/>
          </a:prstGeom>
          <a:solidFill>
            <a:schemeClr val="dk1">
              <a:alpha val="498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52"/>
          <p:cNvPicPr preferRelativeResize="0"/>
          <p:nvPr/>
        </p:nvPicPr>
        <p:blipFill>
          <a:blip r:embed="rId3">
            <a:alphaModFix/>
          </a:blip>
          <a:stretch>
            <a:fillRect/>
          </a:stretch>
        </p:blipFill>
        <p:spPr>
          <a:xfrm>
            <a:off x="1657350" y="1381600"/>
            <a:ext cx="2093104" cy="866575"/>
          </a:xfrm>
          <a:prstGeom prst="rect">
            <a:avLst/>
          </a:prstGeom>
          <a:noFill/>
          <a:ln>
            <a:noFill/>
          </a:ln>
        </p:spPr>
      </p:pic>
      <p:sp>
        <p:nvSpPr>
          <p:cNvPr id="351" name="Google Shape;351;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Power laws and scale free networks</a:t>
            </a:r>
            <a:endParaRPr/>
          </a:p>
        </p:txBody>
      </p:sp>
      <p:sp>
        <p:nvSpPr>
          <p:cNvPr id="352" name="Google Shape;352;p52"/>
          <p:cNvSpPr txBox="1"/>
          <p:nvPr>
            <p:ph idx="1" type="body"/>
          </p:nvPr>
        </p:nvSpPr>
        <p:spPr>
          <a:xfrm>
            <a:off x="311700" y="1152475"/>
            <a:ext cx="8520600" cy="6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1"/>
                </a:solidFill>
              </a:rPr>
              <a:t>The probability </a:t>
            </a:r>
            <a:r>
              <a:rPr i="1" lang="en-GB" sz="1100">
                <a:solidFill>
                  <a:schemeClr val="dk1"/>
                </a:solidFill>
              </a:rPr>
              <a:t>p</a:t>
            </a:r>
            <a:r>
              <a:rPr baseline="-25000" i="1" lang="en-GB" sz="1100">
                <a:solidFill>
                  <a:schemeClr val="dk1"/>
                </a:solidFill>
              </a:rPr>
              <a:t>k</a:t>
            </a:r>
            <a:r>
              <a:rPr lang="en-GB" sz="1100">
                <a:solidFill>
                  <a:schemeClr val="dk1"/>
                </a:solidFill>
              </a:rPr>
              <a:t> that a node has exactly </a:t>
            </a:r>
            <a:r>
              <a:rPr i="1" lang="en-GB" sz="1100">
                <a:solidFill>
                  <a:schemeClr val="dk1"/>
                </a:solidFill>
              </a:rPr>
              <a:t>k</a:t>
            </a:r>
            <a:r>
              <a:rPr lang="en-GB" sz="1100">
                <a:solidFill>
                  <a:schemeClr val="dk1"/>
                </a:solidFill>
              </a:rPr>
              <a:t> links (degree) is:</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
        <p:nvSpPr>
          <p:cNvPr id="353" name="Google Shape;353;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54" name="Google Shape;354;p52"/>
          <p:cNvPicPr preferRelativeResize="0"/>
          <p:nvPr/>
        </p:nvPicPr>
        <p:blipFill>
          <a:blip r:embed="rId4">
            <a:alphaModFix/>
          </a:blip>
          <a:stretch>
            <a:fillRect/>
          </a:stretch>
        </p:blipFill>
        <p:spPr>
          <a:xfrm>
            <a:off x="311700" y="2365844"/>
            <a:ext cx="4540451" cy="2709150"/>
          </a:xfrm>
          <a:prstGeom prst="rect">
            <a:avLst/>
          </a:prstGeom>
          <a:noFill/>
          <a:ln>
            <a:noFill/>
          </a:ln>
        </p:spPr>
      </p:pic>
      <p:sp>
        <p:nvSpPr>
          <p:cNvPr id="355" name="Google Shape;355;p52"/>
          <p:cNvSpPr txBox="1"/>
          <p:nvPr/>
        </p:nvSpPr>
        <p:spPr>
          <a:xfrm>
            <a:off x="4957175" y="2248175"/>
            <a:ext cx="38319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1050">
                <a:solidFill>
                  <a:srgbClr val="353535"/>
                </a:solidFill>
                <a:latin typeface="Helvetica Neue"/>
                <a:ea typeface="Helvetica Neue"/>
                <a:cs typeface="Helvetica Neue"/>
                <a:sym typeface="Helvetica Neue"/>
              </a:rPr>
              <a:t>The Degree Distribution of the WWW</a:t>
            </a:r>
            <a:endParaRPr b="1" sz="1050">
              <a:solidFill>
                <a:srgbClr val="353535"/>
              </a:solidFill>
              <a:latin typeface="Helvetica Neue"/>
              <a:ea typeface="Helvetica Neue"/>
              <a:cs typeface="Helvetica Neue"/>
              <a:sym typeface="Helvetica Neue"/>
            </a:endParaRPr>
          </a:p>
          <a:p>
            <a:pPr indent="0" lvl="0" marL="0" rtl="0" algn="l">
              <a:spcBef>
                <a:spcPts val="0"/>
              </a:spcBef>
              <a:spcAft>
                <a:spcPts val="0"/>
              </a:spcAft>
              <a:buNone/>
            </a:pPr>
            <a:r>
              <a:rPr lang="en-GB" sz="1050">
                <a:solidFill>
                  <a:srgbClr val="353535"/>
                </a:solidFill>
                <a:latin typeface="Helvetica Neue"/>
                <a:ea typeface="Helvetica Neue"/>
                <a:cs typeface="Helvetica Neue"/>
                <a:sym typeface="Helvetica Neue"/>
              </a:rPr>
              <a:t>The incoming (a) and outgoing (b) degree distribution of the WWW sample mapped in the 1999 study of Albert </a:t>
            </a:r>
            <a:r>
              <a:rPr i="1" lang="en-GB" sz="1050">
                <a:solidFill>
                  <a:srgbClr val="353535"/>
                </a:solidFill>
                <a:latin typeface="Helvetica Neue"/>
                <a:ea typeface="Helvetica Neue"/>
                <a:cs typeface="Helvetica Neue"/>
                <a:sym typeface="Helvetica Neue"/>
              </a:rPr>
              <a:t>et al</a:t>
            </a:r>
            <a:r>
              <a:rPr lang="en-GB" sz="1050">
                <a:solidFill>
                  <a:srgbClr val="353535"/>
                </a:solidFill>
                <a:latin typeface="Helvetica Neue"/>
                <a:ea typeface="Helvetica Neue"/>
                <a:cs typeface="Helvetica Neue"/>
                <a:sym typeface="Helvetica Neue"/>
              </a:rPr>
              <a:t>. [1]. The degree distribution is shown on double logarithmic axis (log-log plot), in which a power law follows a straight line. The symbols correspond to the empirical data and the line corresponds to the power-law fit, with degree exponents </a:t>
            </a:r>
            <a:r>
              <a:rPr i="1" lang="en-GB" sz="1050">
                <a:solidFill>
                  <a:srgbClr val="353535"/>
                </a:solidFill>
                <a:latin typeface="Helvetica Neue"/>
                <a:ea typeface="Helvetica Neue"/>
                <a:cs typeface="Helvetica Neue"/>
                <a:sym typeface="Helvetica Neue"/>
              </a:rPr>
              <a:t>γ</a:t>
            </a:r>
            <a:r>
              <a:rPr baseline="-25000" i="1" lang="en-GB" sz="1050">
                <a:solidFill>
                  <a:srgbClr val="353535"/>
                </a:solidFill>
                <a:latin typeface="Helvetica Neue"/>
                <a:ea typeface="Helvetica Neue"/>
                <a:cs typeface="Helvetica Neue"/>
                <a:sym typeface="Helvetica Neue"/>
              </a:rPr>
              <a:t>in</a:t>
            </a:r>
            <a:r>
              <a:rPr lang="en-GB" sz="1050">
                <a:solidFill>
                  <a:srgbClr val="353535"/>
                </a:solidFill>
                <a:latin typeface="Helvetica Neue"/>
                <a:ea typeface="Helvetica Neue"/>
                <a:cs typeface="Helvetica Neue"/>
                <a:sym typeface="Helvetica Neue"/>
              </a:rPr>
              <a:t>= 2.1 and </a:t>
            </a:r>
            <a:r>
              <a:rPr i="1" lang="en-GB" sz="1050">
                <a:solidFill>
                  <a:srgbClr val="353535"/>
                </a:solidFill>
                <a:latin typeface="Helvetica Neue"/>
                <a:ea typeface="Helvetica Neue"/>
                <a:cs typeface="Helvetica Neue"/>
                <a:sym typeface="Helvetica Neue"/>
              </a:rPr>
              <a:t>γ</a:t>
            </a:r>
            <a:r>
              <a:rPr baseline="-25000" i="1" lang="en-GB" sz="1050">
                <a:solidFill>
                  <a:srgbClr val="353535"/>
                </a:solidFill>
                <a:latin typeface="Helvetica Neue"/>
                <a:ea typeface="Helvetica Neue"/>
                <a:cs typeface="Helvetica Neue"/>
                <a:sym typeface="Helvetica Neue"/>
              </a:rPr>
              <a:t>out</a:t>
            </a:r>
            <a:r>
              <a:rPr lang="en-GB" sz="1050">
                <a:solidFill>
                  <a:srgbClr val="353535"/>
                </a:solidFill>
                <a:latin typeface="Helvetica Neue"/>
                <a:ea typeface="Helvetica Neue"/>
                <a:cs typeface="Helvetica Neue"/>
                <a:sym typeface="Helvetica Neue"/>
              </a:rPr>
              <a:t> = 2.45. We also show as a green line the degree distribution predicted by a Poisson function with the average degree </a:t>
            </a:r>
            <a:r>
              <a:rPr i="1" lang="en-GB" sz="1050">
                <a:solidFill>
                  <a:srgbClr val="353535"/>
                </a:solidFill>
                <a:latin typeface="Helvetica Neue"/>
                <a:ea typeface="Helvetica Neue"/>
                <a:cs typeface="Helvetica Neue"/>
                <a:sym typeface="Helvetica Neue"/>
              </a:rPr>
              <a:t>〈k</a:t>
            </a:r>
            <a:r>
              <a:rPr baseline="-25000" i="1" lang="en-GB" sz="1050">
                <a:solidFill>
                  <a:srgbClr val="353535"/>
                </a:solidFill>
                <a:latin typeface="Helvetica Neue"/>
                <a:ea typeface="Helvetica Neue"/>
                <a:cs typeface="Helvetica Neue"/>
                <a:sym typeface="Helvetica Neue"/>
              </a:rPr>
              <a:t>in</a:t>
            </a:r>
            <a:r>
              <a:rPr i="1" lang="en-GB" sz="1050">
                <a:solidFill>
                  <a:srgbClr val="353535"/>
                </a:solidFill>
                <a:latin typeface="Helvetica Neue"/>
                <a:ea typeface="Helvetica Neue"/>
                <a:cs typeface="Helvetica Neue"/>
                <a:sym typeface="Helvetica Neue"/>
              </a:rPr>
              <a:t>〉</a:t>
            </a:r>
            <a:r>
              <a:rPr lang="en-GB" sz="1050">
                <a:solidFill>
                  <a:srgbClr val="353535"/>
                </a:solidFill>
                <a:latin typeface="Helvetica Neue"/>
                <a:ea typeface="Helvetica Neue"/>
                <a:cs typeface="Helvetica Neue"/>
                <a:sym typeface="Helvetica Neue"/>
              </a:rPr>
              <a:t> = </a:t>
            </a:r>
            <a:r>
              <a:rPr i="1" lang="en-GB" sz="1050">
                <a:solidFill>
                  <a:srgbClr val="353535"/>
                </a:solidFill>
                <a:latin typeface="Helvetica Neue"/>
                <a:ea typeface="Helvetica Neue"/>
                <a:cs typeface="Helvetica Neue"/>
                <a:sym typeface="Helvetica Neue"/>
              </a:rPr>
              <a:t>〈k</a:t>
            </a:r>
            <a:r>
              <a:rPr baseline="-25000" i="1" lang="en-GB" sz="1050">
                <a:solidFill>
                  <a:srgbClr val="353535"/>
                </a:solidFill>
                <a:latin typeface="Helvetica Neue"/>
                <a:ea typeface="Helvetica Neue"/>
                <a:cs typeface="Helvetica Neue"/>
                <a:sym typeface="Helvetica Neue"/>
              </a:rPr>
              <a:t>out</a:t>
            </a:r>
            <a:r>
              <a:rPr i="1" lang="en-GB" sz="1050">
                <a:solidFill>
                  <a:srgbClr val="353535"/>
                </a:solidFill>
                <a:latin typeface="Helvetica Neue"/>
                <a:ea typeface="Helvetica Neue"/>
                <a:cs typeface="Helvetica Neue"/>
                <a:sym typeface="Helvetica Neue"/>
              </a:rPr>
              <a:t>〉</a:t>
            </a:r>
            <a:r>
              <a:rPr lang="en-GB" sz="1050">
                <a:solidFill>
                  <a:srgbClr val="353535"/>
                </a:solidFill>
                <a:latin typeface="Helvetica Neue"/>
                <a:ea typeface="Helvetica Neue"/>
                <a:cs typeface="Helvetica Neue"/>
                <a:sym typeface="Helvetica Neue"/>
              </a:rPr>
              <a:t> = 4.60 of the WWW sample.</a:t>
            </a:r>
            <a:endParaRPr sz="1100">
              <a:solidFill>
                <a:schemeClr val="dk1"/>
              </a:solidFill>
            </a:endParaRPr>
          </a:p>
        </p:txBody>
      </p:sp>
      <p:sp>
        <p:nvSpPr>
          <p:cNvPr id="356" name="Google Shape;356;p52"/>
          <p:cNvSpPr txBox="1"/>
          <p:nvPr/>
        </p:nvSpPr>
        <p:spPr>
          <a:xfrm>
            <a:off x="5183850" y="4690675"/>
            <a:ext cx="3288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a:solidFill>
                  <a:schemeClr val="dk2"/>
                </a:solidFill>
                <a:latin typeface="Helvetica Neue"/>
                <a:ea typeface="Helvetica Neue"/>
                <a:cs typeface="Helvetica Neue"/>
                <a:sym typeface="Helvetica Neue"/>
              </a:rPr>
              <a:t>Source: Network Science, Albert-László Barabási</a:t>
            </a:r>
            <a:endParaRPr sz="1000">
              <a:solidFill>
                <a:schemeClr val="dk2"/>
              </a:solidFill>
              <a:latin typeface="Helvetica Neue"/>
              <a:ea typeface="Helvetica Neue"/>
              <a:cs typeface="Helvetica Neue"/>
              <a:sym typeface="Helvetica Neue"/>
            </a:endParaRPr>
          </a:p>
        </p:txBody>
      </p:sp>
      <p:pic>
        <p:nvPicPr>
          <p:cNvPr id="357" name="Google Shape;357;p52"/>
          <p:cNvPicPr preferRelativeResize="0"/>
          <p:nvPr/>
        </p:nvPicPr>
        <p:blipFill>
          <a:blip r:embed="rId5">
            <a:alphaModFix/>
          </a:blip>
          <a:stretch>
            <a:fillRect/>
          </a:stretch>
        </p:blipFill>
        <p:spPr>
          <a:xfrm>
            <a:off x="7391025" y="3993002"/>
            <a:ext cx="1169800" cy="517823"/>
          </a:xfrm>
          <a:prstGeom prst="rect">
            <a:avLst/>
          </a:prstGeom>
          <a:noFill/>
          <a:ln>
            <a:noFill/>
          </a:ln>
        </p:spPr>
      </p:pic>
      <p:sp>
        <p:nvSpPr>
          <p:cNvPr id="358" name="Google Shape;358;p52"/>
          <p:cNvSpPr txBox="1"/>
          <p:nvPr/>
        </p:nvSpPr>
        <p:spPr>
          <a:xfrm>
            <a:off x="6149525" y="4065325"/>
            <a:ext cx="759000" cy="369300"/>
          </a:xfrm>
          <a:prstGeom prst="rect">
            <a:avLst/>
          </a:prstGeom>
          <a:noFill/>
          <a:ln cap="flat" cmpd="sng" w="9525">
            <a:solidFill>
              <a:srgbClr val="B4D4A5"/>
            </a:solidFill>
            <a:prstDash val="solid"/>
            <a:round/>
            <a:headEnd len="sm" w="sm" type="none"/>
            <a:tailEnd len="sm" w="sm" type="none"/>
          </a:ln>
        </p:spPr>
        <p:txBody>
          <a:bodyPr anchorCtr="0" anchor="t" bIns="91425" lIns="91425" spcFirstLastPara="1" rIns="91425" wrap="square" tIns="91425">
            <a:spAutoFit/>
          </a:bodyPr>
          <a:lstStyle/>
          <a:p>
            <a:pPr indent="0" lvl="0" marL="0" rtl="0" algn="r">
              <a:spcBef>
                <a:spcPts val="0"/>
              </a:spcBef>
              <a:spcAft>
                <a:spcPts val="0"/>
              </a:spcAft>
              <a:buNone/>
            </a:pPr>
            <a:r>
              <a:rPr lang="en-GB" sz="1200">
                <a:solidFill>
                  <a:schemeClr val="dk2"/>
                </a:solidFill>
                <a:latin typeface="Helvetica Neue"/>
                <a:ea typeface="Helvetica Neue"/>
                <a:cs typeface="Helvetica Neue"/>
                <a:sym typeface="Helvetica Neue"/>
              </a:rPr>
              <a:t>Poisson</a:t>
            </a:r>
            <a:endParaRPr sz="1200">
              <a:solidFill>
                <a:schemeClr val="dk2"/>
              </a:solidFill>
              <a:latin typeface="Helvetica Neue"/>
              <a:ea typeface="Helvetica Neue"/>
              <a:cs typeface="Helvetica Neue"/>
              <a:sym typeface="Helvetica Neue"/>
            </a:endParaRPr>
          </a:p>
        </p:txBody>
      </p:sp>
      <p:cxnSp>
        <p:nvCxnSpPr>
          <p:cNvPr id="359" name="Google Shape;359;p52"/>
          <p:cNvCxnSpPr>
            <a:stCxn id="358" idx="3"/>
            <a:endCxn id="357" idx="1"/>
          </p:cNvCxnSpPr>
          <p:nvPr/>
        </p:nvCxnSpPr>
        <p:spPr>
          <a:xfrm>
            <a:off x="6908525" y="4249975"/>
            <a:ext cx="482400" cy="1800"/>
          </a:xfrm>
          <a:prstGeom prst="straightConnector1">
            <a:avLst/>
          </a:prstGeom>
          <a:noFill/>
          <a:ln cap="flat" cmpd="sng" w="9525">
            <a:solidFill>
              <a:srgbClr val="B4D4A5"/>
            </a:solidFill>
            <a:prstDash val="solid"/>
            <a:round/>
            <a:headEnd len="med" w="med" type="none"/>
            <a:tailEnd len="med" w="med" type="triangle"/>
          </a:ln>
        </p:spPr>
      </p:cxn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52" name="Shape 3052"/>
        <p:cNvGrpSpPr/>
        <p:nvPr/>
      </p:nvGrpSpPr>
      <p:grpSpPr>
        <a:xfrm>
          <a:off x="0" y="0"/>
          <a:ext cx="0" cy="0"/>
          <a:chOff x="0" y="0"/>
          <a:chExt cx="0" cy="0"/>
        </a:xfrm>
      </p:grpSpPr>
      <p:sp>
        <p:nvSpPr>
          <p:cNvPr id="3053" name="Google Shape;3053;p259"/>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GB"/>
              <a:t>Train, Validation and Test Datasets</a:t>
            </a:r>
            <a:endParaRPr/>
          </a:p>
        </p:txBody>
      </p:sp>
      <p:sp>
        <p:nvSpPr>
          <p:cNvPr id="3054" name="Google Shape;3054;p259"/>
          <p:cNvSpPr txBox="1"/>
          <p:nvPr>
            <p:ph idx="1" type="body"/>
          </p:nvPr>
        </p:nvSpPr>
        <p:spPr>
          <a:xfrm>
            <a:off x="628650" y="1132600"/>
            <a:ext cx="7886700" cy="3543300"/>
          </a:xfrm>
          <a:prstGeom prst="rect">
            <a:avLst/>
          </a:prstGeom>
          <a:noFill/>
          <a:ln>
            <a:noFill/>
          </a:ln>
        </p:spPr>
        <p:txBody>
          <a:bodyPr anchorCtr="0" anchor="t" bIns="34275" lIns="68575" spcFirstLastPara="1" rIns="68575" wrap="square" tIns="34275">
            <a:noAutofit/>
          </a:bodyPr>
          <a:lstStyle/>
          <a:p>
            <a:pPr indent="-165893" lvl="0" marL="177800" rtl="0" algn="l">
              <a:lnSpc>
                <a:spcPct val="100000"/>
              </a:lnSpc>
              <a:spcBef>
                <a:spcPts val="0"/>
              </a:spcBef>
              <a:spcAft>
                <a:spcPts val="0"/>
              </a:spcAft>
              <a:buClr>
                <a:schemeClr val="dk1"/>
              </a:buClr>
              <a:buSzPts val="1213"/>
              <a:buChar char="●"/>
            </a:pPr>
            <a:r>
              <a:rPr lang="en-GB" sz="1212" u="sng">
                <a:latin typeface="Helvetica Neue Light"/>
                <a:ea typeface="Helvetica Neue Light"/>
                <a:cs typeface="Helvetica Neue Light"/>
                <a:sym typeface="Helvetica Neue Light"/>
              </a:rPr>
              <a:t>Train Dataset</a:t>
            </a:r>
            <a:r>
              <a:rPr lang="en-GB" sz="1212">
                <a:latin typeface="Helvetica Neue Light"/>
                <a:ea typeface="Helvetica Neue Light"/>
                <a:cs typeface="Helvetica Neue Light"/>
                <a:sym typeface="Helvetica Neue Light"/>
              </a:rPr>
              <a:t> – The sample of data used to fit the model</a:t>
            </a:r>
            <a:br>
              <a:rPr lang="en-GB" sz="1212">
                <a:latin typeface="Helvetica Neue Light"/>
                <a:ea typeface="Helvetica Neue Light"/>
                <a:cs typeface="Helvetica Neue Light"/>
                <a:sym typeface="Helvetica Neue Light"/>
              </a:rPr>
            </a:br>
            <a:br>
              <a:rPr lang="en-GB" sz="1212">
                <a:latin typeface="Helvetica Neue Light"/>
                <a:ea typeface="Helvetica Neue Light"/>
                <a:cs typeface="Helvetica Neue Light"/>
                <a:sym typeface="Helvetica Neue Light"/>
              </a:rPr>
            </a:br>
            <a:r>
              <a:rPr lang="en-GB" sz="1212">
                <a:latin typeface="Helvetica Neue Light"/>
                <a:ea typeface="Helvetica Neue Light"/>
                <a:cs typeface="Helvetica Neue Light"/>
                <a:sym typeface="Helvetica Neue Light"/>
              </a:rPr>
              <a:t>This is the actual data we use to train the model and learn parameters</a:t>
            </a:r>
            <a:br>
              <a:rPr lang="en-GB" sz="1212">
                <a:latin typeface="Helvetica Neue Light"/>
                <a:ea typeface="Helvetica Neue Light"/>
                <a:cs typeface="Helvetica Neue Light"/>
                <a:sym typeface="Helvetica Neue Light"/>
              </a:rPr>
            </a:br>
            <a:endParaRPr sz="1212">
              <a:latin typeface="Helvetica Neue Light"/>
              <a:ea typeface="Helvetica Neue Light"/>
              <a:cs typeface="Helvetica Neue Light"/>
              <a:sym typeface="Helvetica Neue Light"/>
            </a:endParaRPr>
          </a:p>
          <a:p>
            <a:pPr indent="-165893" lvl="0" marL="177800" rtl="0" algn="l">
              <a:lnSpc>
                <a:spcPct val="100000"/>
              </a:lnSpc>
              <a:spcBef>
                <a:spcPts val="800"/>
              </a:spcBef>
              <a:spcAft>
                <a:spcPts val="0"/>
              </a:spcAft>
              <a:buClr>
                <a:schemeClr val="dk1"/>
              </a:buClr>
              <a:buSzPts val="1213"/>
              <a:buChar char="●"/>
            </a:pPr>
            <a:r>
              <a:rPr lang="en-GB" sz="1212" u="sng">
                <a:latin typeface="Helvetica Neue Light"/>
                <a:ea typeface="Helvetica Neue Light"/>
                <a:cs typeface="Helvetica Neue Light"/>
                <a:sym typeface="Helvetica Neue Light"/>
              </a:rPr>
              <a:t>Validation Dataset</a:t>
            </a:r>
            <a:r>
              <a:rPr lang="en-GB" sz="1212">
                <a:latin typeface="Helvetica Neue Light"/>
                <a:ea typeface="Helvetica Neue Light"/>
                <a:cs typeface="Helvetica Neue Light"/>
                <a:sym typeface="Helvetica Neue Light"/>
              </a:rPr>
              <a:t> - The sample of data used to provide an unbiased evaluation of a model fit on the training dataset while tuning model hyperparameters. </a:t>
            </a:r>
            <a:br>
              <a:rPr lang="en-GB" sz="1212">
                <a:latin typeface="Helvetica Neue Light"/>
                <a:ea typeface="Helvetica Neue Light"/>
                <a:cs typeface="Helvetica Neue Light"/>
                <a:sym typeface="Helvetica Neue Light"/>
              </a:rPr>
            </a:br>
            <a:br>
              <a:rPr lang="en-GB" sz="1212">
                <a:latin typeface="Helvetica Neue Light"/>
                <a:ea typeface="Helvetica Neue Light"/>
                <a:cs typeface="Helvetica Neue Light"/>
                <a:sym typeface="Helvetica Neue Light"/>
              </a:rPr>
            </a:br>
            <a:r>
              <a:rPr lang="en-GB" sz="1212">
                <a:latin typeface="Helvetica Neue Light"/>
                <a:ea typeface="Helvetica Neue Light"/>
                <a:cs typeface="Helvetica Neue Light"/>
                <a:sym typeface="Helvetica Neue Light"/>
              </a:rPr>
              <a:t>Models often have many hyperparameters (e.g., dimensionality, number of layers, architecture choices, optimization choices, etc.). The validation set is used only </a:t>
            </a:r>
            <a:r>
              <a:rPr lang="en-GB" sz="1212" u="sng">
                <a:latin typeface="Helvetica Neue Light"/>
                <a:ea typeface="Helvetica Neue Light"/>
                <a:cs typeface="Helvetica Neue Light"/>
                <a:sym typeface="Helvetica Neue Light"/>
              </a:rPr>
              <a:t>after</a:t>
            </a:r>
            <a:r>
              <a:rPr lang="en-GB" sz="1212">
                <a:latin typeface="Helvetica Neue Light"/>
                <a:ea typeface="Helvetica Neue Light"/>
                <a:cs typeface="Helvetica Neue Light"/>
                <a:sym typeface="Helvetica Neue Light"/>
              </a:rPr>
              <a:t> the model is trained on the training dataset. It is used to evaluate the quality of the model under different hyper-parameter choices. Often the test dataset is used for tuning hyperparameters. However, as the model becomes biased towards this dataset, it is impossible to determine the actual quality of the model without a separate set. </a:t>
            </a:r>
            <a:br>
              <a:rPr lang="en-GB" sz="1212">
                <a:latin typeface="Helvetica Neue Light"/>
                <a:ea typeface="Helvetica Neue Light"/>
                <a:cs typeface="Helvetica Neue Light"/>
                <a:sym typeface="Helvetica Neue Light"/>
              </a:rPr>
            </a:br>
            <a:endParaRPr sz="1212">
              <a:latin typeface="Helvetica Neue Light"/>
              <a:ea typeface="Helvetica Neue Light"/>
              <a:cs typeface="Helvetica Neue Light"/>
              <a:sym typeface="Helvetica Neue Light"/>
            </a:endParaRPr>
          </a:p>
          <a:p>
            <a:pPr indent="-165893" lvl="0" marL="177800" rtl="0" algn="l">
              <a:lnSpc>
                <a:spcPct val="100000"/>
              </a:lnSpc>
              <a:spcBef>
                <a:spcPts val="800"/>
              </a:spcBef>
              <a:spcAft>
                <a:spcPts val="1600"/>
              </a:spcAft>
              <a:buClr>
                <a:schemeClr val="dk1"/>
              </a:buClr>
              <a:buSzPts val="1213"/>
              <a:buChar char="●"/>
            </a:pPr>
            <a:r>
              <a:rPr lang="en-GB" sz="1212" u="sng">
                <a:latin typeface="Helvetica Neue Light"/>
                <a:ea typeface="Helvetica Neue Light"/>
                <a:cs typeface="Helvetica Neue Light"/>
                <a:sym typeface="Helvetica Neue Light"/>
              </a:rPr>
              <a:t>Test Datasets</a:t>
            </a:r>
            <a:r>
              <a:rPr lang="en-GB" sz="1212">
                <a:latin typeface="Helvetica Neue Light"/>
                <a:ea typeface="Helvetica Neue Light"/>
                <a:cs typeface="Helvetica Neue Light"/>
                <a:sym typeface="Helvetica Neue Light"/>
              </a:rPr>
              <a:t> - The sample of data used to provide an unbiased evaluation of a final model fit on the training dataset.</a:t>
            </a:r>
            <a:br>
              <a:rPr lang="en-GB" sz="1212">
                <a:latin typeface="Helvetica Neue Light"/>
                <a:ea typeface="Helvetica Neue Light"/>
                <a:cs typeface="Helvetica Neue Light"/>
                <a:sym typeface="Helvetica Neue Light"/>
              </a:rPr>
            </a:br>
            <a:br>
              <a:rPr lang="en-GB" sz="1212">
                <a:latin typeface="Helvetica Neue Light"/>
                <a:ea typeface="Helvetica Neue Light"/>
                <a:cs typeface="Helvetica Neue Light"/>
                <a:sym typeface="Helvetica Neue Light"/>
              </a:rPr>
            </a:br>
            <a:r>
              <a:rPr lang="en-GB" sz="1212">
                <a:latin typeface="Helvetica Neue Light"/>
                <a:ea typeface="Helvetica Neue Light"/>
                <a:cs typeface="Helvetica Neue Light"/>
                <a:sym typeface="Helvetica Neue Light"/>
              </a:rPr>
              <a:t>The test set is used once at the very end to evaluate the actual performance of a recommender systems. </a:t>
            </a:r>
            <a:endParaRPr sz="1212">
              <a:latin typeface="Helvetica Neue Light"/>
              <a:ea typeface="Helvetica Neue Light"/>
              <a:cs typeface="Helvetica Neue Light"/>
              <a:sym typeface="Helvetica Neue Light"/>
            </a:endParaRPr>
          </a:p>
        </p:txBody>
      </p:sp>
      <p:sp>
        <p:nvSpPr>
          <p:cNvPr id="3055" name="Google Shape;3055;p259"/>
          <p:cNvSpPr txBox="1"/>
          <p:nvPr/>
        </p:nvSpPr>
        <p:spPr>
          <a:xfrm>
            <a:off x="277685" y="4745904"/>
            <a:ext cx="54024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dk1"/>
                </a:solidFill>
                <a:latin typeface="Calibri"/>
                <a:ea typeface="Calibri"/>
                <a:cs typeface="Calibri"/>
                <a:sym typeface="Calibri"/>
              </a:rPr>
              <a:t>Definitions taken from Jason Brownlee’s article: </a:t>
            </a:r>
            <a:r>
              <a:rPr b="1" lang="en-GB" sz="900" u="sng">
                <a:solidFill>
                  <a:schemeClr val="dk1"/>
                </a:solidFill>
                <a:latin typeface="Calibri"/>
                <a:ea typeface="Calibri"/>
                <a:cs typeface="Calibri"/>
                <a:sym typeface="Calibri"/>
                <a:hlinkClick r:id="rId3">
                  <a:extLst>
                    <a:ext uri="{A12FA001-AC4F-418D-AE19-62706E023703}">
                      <ahyp:hlinkClr val="tx"/>
                    </a:ext>
                  </a:extLst>
                </a:hlinkClick>
              </a:rPr>
              <a:t>What is the Difference Between Test and Validation Datasets?</a:t>
            </a:r>
            <a:endParaRPr b="1" sz="9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056" name="Google Shape;3056;p259"/>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60" name="Shape 3060"/>
        <p:cNvGrpSpPr/>
        <p:nvPr/>
      </p:nvGrpSpPr>
      <p:grpSpPr>
        <a:xfrm>
          <a:off x="0" y="0"/>
          <a:ext cx="0" cy="0"/>
          <a:chOff x="0" y="0"/>
          <a:chExt cx="0" cy="0"/>
        </a:xfrm>
      </p:grpSpPr>
      <p:sp>
        <p:nvSpPr>
          <p:cNvPr id="3061" name="Google Shape;3061;p260"/>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lang="en-GB"/>
              <a:t>Train, Validation and Datasets Test Cont. </a:t>
            </a:r>
            <a:endParaRPr/>
          </a:p>
        </p:txBody>
      </p:sp>
      <p:sp>
        <p:nvSpPr>
          <p:cNvPr id="3062" name="Google Shape;3062;p260"/>
          <p:cNvSpPr txBox="1"/>
          <p:nvPr>
            <p:ph idx="1" type="body"/>
          </p:nvPr>
        </p:nvSpPr>
        <p:spPr>
          <a:xfrm>
            <a:off x="674678" y="1127434"/>
            <a:ext cx="7886700" cy="28887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GB"/>
              <a:t>Most machine learning datasets are created by randomly splitting the data into train, validation and test. </a:t>
            </a:r>
            <a:endParaRPr/>
          </a:p>
          <a:p>
            <a:pPr indent="-171450" lvl="0" marL="177800" rtl="0" algn="l">
              <a:lnSpc>
                <a:spcPct val="90000"/>
              </a:lnSpc>
              <a:spcBef>
                <a:spcPts val="800"/>
              </a:spcBef>
              <a:spcAft>
                <a:spcPts val="0"/>
              </a:spcAft>
              <a:buClr>
                <a:schemeClr val="dk1"/>
              </a:buClr>
              <a:buSzPts val="2100"/>
              <a:buChar char="●"/>
            </a:pPr>
            <a:r>
              <a:rPr lang="en-GB"/>
              <a:t>Cross validation can be achieved by repeating the this split multiple times.</a:t>
            </a:r>
            <a:endParaRPr/>
          </a:p>
          <a:p>
            <a:pPr indent="-171450" lvl="0" marL="177800" rtl="0" algn="l">
              <a:lnSpc>
                <a:spcPct val="90000"/>
              </a:lnSpc>
              <a:spcBef>
                <a:spcPts val="800"/>
              </a:spcBef>
              <a:spcAft>
                <a:spcPts val="0"/>
              </a:spcAft>
              <a:buClr>
                <a:schemeClr val="dk1"/>
              </a:buClr>
              <a:buSzPts val="2100"/>
              <a:buChar char="●"/>
            </a:pPr>
            <a:r>
              <a:rPr lang="en-GB"/>
              <a:t>Recommendations datasets are time-dependent</a:t>
            </a:r>
            <a:endParaRPr/>
          </a:p>
          <a:p>
            <a:pPr indent="-177800" lvl="1" marL="520700" rtl="0" algn="l">
              <a:lnSpc>
                <a:spcPct val="90000"/>
              </a:lnSpc>
              <a:spcBef>
                <a:spcPts val="400"/>
              </a:spcBef>
              <a:spcAft>
                <a:spcPts val="0"/>
              </a:spcAft>
              <a:buClr>
                <a:schemeClr val="dk1"/>
              </a:buClr>
              <a:buSzPts val="1800"/>
              <a:buChar char="○"/>
            </a:pPr>
            <a:r>
              <a:rPr lang="en-GB"/>
              <a:t>The split usually follows the actual timeline of events</a:t>
            </a:r>
            <a:endParaRPr/>
          </a:p>
          <a:p>
            <a:pPr indent="-177800" lvl="1" marL="520700" rtl="0" algn="l">
              <a:lnSpc>
                <a:spcPct val="90000"/>
              </a:lnSpc>
              <a:spcBef>
                <a:spcPts val="400"/>
              </a:spcBef>
              <a:spcAft>
                <a:spcPts val="1600"/>
              </a:spcAft>
              <a:buClr>
                <a:schemeClr val="dk1"/>
              </a:buClr>
              <a:buSzPts val="1800"/>
              <a:buChar char="○"/>
            </a:pPr>
            <a:r>
              <a:rPr lang="en-GB"/>
              <a:t>Random split usually yield an “easier” datasets that are not “realistic”</a:t>
            </a:r>
            <a:endParaRPr/>
          </a:p>
        </p:txBody>
      </p:sp>
      <p:pic>
        <p:nvPicPr>
          <p:cNvPr id="3063" name="Google Shape;3063;p260"/>
          <p:cNvPicPr preferRelativeResize="0"/>
          <p:nvPr/>
        </p:nvPicPr>
        <p:blipFill rotWithShape="1">
          <a:blip r:embed="rId3">
            <a:alphaModFix/>
          </a:blip>
          <a:srcRect b="0" l="0" r="0" t="0"/>
          <a:stretch/>
        </p:blipFill>
        <p:spPr>
          <a:xfrm>
            <a:off x="959189" y="3643301"/>
            <a:ext cx="6636595" cy="1500199"/>
          </a:xfrm>
          <a:prstGeom prst="rect">
            <a:avLst/>
          </a:prstGeom>
          <a:noFill/>
          <a:ln>
            <a:noFill/>
          </a:ln>
        </p:spPr>
      </p:pic>
      <p:sp>
        <p:nvSpPr>
          <p:cNvPr id="3064" name="Google Shape;3064;p260"/>
          <p:cNvSpPr/>
          <p:nvPr/>
        </p:nvSpPr>
        <p:spPr>
          <a:xfrm>
            <a:off x="736288" y="4493462"/>
            <a:ext cx="1539900" cy="534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065" name="Google Shape;3065;p260"/>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70" name="Shape 3070"/>
        <p:cNvGrpSpPr/>
        <p:nvPr/>
      </p:nvGrpSpPr>
      <p:grpSpPr>
        <a:xfrm>
          <a:off x="0" y="0"/>
          <a:ext cx="0" cy="0"/>
          <a:chOff x="0" y="0"/>
          <a:chExt cx="0" cy="0"/>
        </a:xfrm>
      </p:grpSpPr>
      <p:sp>
        <p:nvSpPr>
          <p:cNvPr id="3071" name="Google Shape;3071;p261"/>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lang="en-GB"/>
              <a:t>Power-law Distributions in Recommendation Datasets</a:t>
            </a:r>
            <a:endParaRPr/>
          </a:p>
        </p:txBody>
      </p:sp>
      <p:sp>
        <p:nvSpPr>
          <p:cNvPr id="3072" name="Google Shape;3072;p261"/>
          <p:cNvSpPr txBox="1"/>
          <p:nvPr>
            <p:ph idx="1" type="body"/>
          </p:nvPr>
        </p:nvSpPr>
        <p:spPr>
          <a:xfrm>
            <a:off x="491604" y="1452522"/>
            <a:ext cx="4603500" cy="3180300"/>
          </a:xfrm>
          <a:prstGeom prst="rect">
            <a:avLst/>
          </a:prstGeom>
          <a:blipFill rotWithShape="1">
            <a:blip r:embed="rId3">
              <a:alphaModFix/>
            </a:blip>
            <a:stretch>
              <a:fillRect b="0" l="-399" r="0" t="-1009"/>
            </a:stretch>
          </a:blipFill>
          <a:ln>
            <a:noFill/>
          </a:ln>
        </p:spPr>
        <p:txBody>
          <a:bodyPr anchorCtr="0" anchor="t" bIns="34275" lIns="68575" spcFirstLastPara="1" rIns="68575" wrap="square" tIns="34275">
            <a:normAutofit/>
          </a:bodyPr>
          <a:lstStyle/>
          <a:p>
            <a:pPr indent="0" lvl="0" marL="177800" rtl="0" algn="l">
              <a:lnSpc>
                <a:spcPct val="90000"/>
              </a:lnSpc>
              <a:spcBef>
                <a:spcPts val="0"/>
              </a:spcBef>
              <a:spcAft>
                <a:spcPts val="1600"/>
              </a:spcAft>
              <a:buNone/>
            </a:pPr>
            <a:r>
              <a:rPr lang="en-GB"/>
              <a:t> </a:t>
            </a:r>
            <a:endParaRPr/>
          </a:p>
        </p:txBody>
      </p:sp>
      <p:pic>
        <p:nvPicPr>
          <p:cNvPr id="3073" name="Google Shape;3073;p261"/>
          <p:cNvPicPr preferRelativeResize="0"/>
          <p:nvPr/>
        </p:nvPicPr>
        <p:blipFill rotWithShape="1">
          <a:blip r:embed="rId4">
            <a:alphaModFix/>
          </a:blip>
          <a:srcRect b="0" l="0" r="0" t="0"/>
          <a:stretch/>
        </p:blipFill>
        <p:spPr>
          <a:xfrm>
            <a:off x="5694358" y="3192267"/>
            <a:ext cx="2484754" cy="1868534"/>
          </a:xfrm>
          <a:prstGeom prst="rect">
            <a:avLst/>
          </a:prstGeom>
          <a:noFill/>
          <a:ln>
            <a:noFill/>
          </a:ln>
        </p:spPr>
      </p:pic>
      <p:pic>
        <p:nvPicPr>
          <p:cNvPr id="3074" name="Google Shape;3074;p261"/>
          <p:cNvPicPr preferRelativeResize="0"/>
          <p:nvPr/>
        </p:nvPicPr>
        <p:blipFill rotWithShape="1">
          <a:blip r:embed="rId5">
            <a:alphaModFix/>
          </a:blip>
          <a:srcRect b="0" l="0" r="0" t="0"/>
          <a:stretch/>
        </p:blipFill>
        <p:spPr>
          <a:xfrm>
            <a:off x="5489557" y="958718"/>
            <a:ext cx="3025793" cy="2191475"/>
          </a:xfrm>
          <a:prstGeom prst="rect">
            <a:avLst/>
          </a:prstGeom>
          <a:noFill/>
          <a:ln>
            <a:noFill/>
          </a:ln>
        </p:spPr>
      </p:pic>
      <p:sp>
        <p:nvSpPr>
          <p:cNvPr id="3075" name="Google Shape;3075;p261"/>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79" name="Shape 3079"/>
        <p:cNvGrpSpPr/>
        <p:nvPr/>
      </p:nvGrpSpPr>
      <p:grpSpPr>
        <a:xfrm>
          <a:off x="0" y="0"/>
          <a:ext cx="0" cy="0"/>
          <a:chOff x="0" y="0"/>
          <a:chExt cx="0" cy="0"/>
        </a:xfrm>
      </p:grpSpPr>
      <p:sp>
        <p:nvSpPr>
          <p:cNvPr id="3080" name="Google Shape;3080;p262"/>
          <p:cNvSpPr txBox="1"/>
          <p:nvPr>
            <p:ph type="title"/>
          </p:nvPr>
        </p:nvSpPr>
        <p:spPr>
          <a:xfrm>
            <a:off x="544502" y="205149"/>
            <a:ext cx="7886700" cy="6333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lang="en-GB"/>
              <a:t>Dataset Partition - Coping with Long Tail Distributions</a:t>
            </a:r>
            <a:endParaRPr/>
          </a:p>
        </p:txBody>
      </p:sp>
      <p:sp>
        <p:nvSpPr>
          <p:cNvPr id="3081" name="Google Shape;3081;p262"/>
          <p:cNvSpPr txBox="1"/>
          <p:nvPr>
            <p:ph idx="1" type="body"/>
          </p:nvPr>
        </p:nvSpPr>
        <p:spPr>
          <a:xfrm>
            <a:off x="386629" y="1002437"/>
            <a:ext cx="8620800" cy="2806200"/>
          </a:xfrm>
          <a:prstGeom prst="rect">
            <a:avLst/>
          </a:prstGeom>
          <a:noFill/>
          <a:ln>
            <a:noFill/>
          </a:ln>
        </p:spPr>
        <p:txBody>
          <a:bodyPr anchorCtr="0" anchor="t" bIns="34275" lIns="68575" spcFirstLastPara="1" rIns="68575" wrap="square" tIns="34275">
            <a:normAutofit fontScale="92500" lnSpcReduction="20000"/>
          </a:bodyPr>
          <a:lstStyle/>
          <a:p>
            <a:pPr indent="-186848" lvl="0" marL="177800" rtl="0" algn="l">
              <a:lnSpc>
                <a:spcPct val="90000"/>
              </a:lnSpc>
              <a:spcBef>
                <a:spcPts val="0"/>
              </a:spcBef>
              <a:spcAft>
                <a:spcPts val="0"/>
              </a:spcAft>
              <a:buClr>
                <a:schemeClr val="dk1"/>
              </a:buClr>
              <a:buSzPct val="116666"/>
              <a:buChar char="●"/>
            </a:pPr>
            <a:r>
              <a:rPr lang="en-GB"/>
              <a:t>Recommendation datasets often exhibit a power-law distribution of ratings per items and per users.</a:t>
            </a:r>
            <a:br>
              <a:rPr lang="en-GB"/>
            </a:br>
            <a:endParaRPr/>
          </a:p>
          <a:p>
            <a:pPr indent="-186848" lvl="0" marL="177800" rtl="0" algn="l">
              <a:lnSpc>
                <a:spcPct val="90000"/>
              </a:lnSpc>
              <a:spcBef>
                <a:spcPts val="800"/>
              </a:spcBef>
              <a:spcAft>
                <a:spcPts val="0"/>
              </a:spcAft>
              <a:buClr>
                <a:schemeClr val="dk1"/>
              </a:buClr>
              <a:buSzPct val="116666"/>
              <a:buChar char="●"/>
            </a:pPr>
            <a:r>
              <a:rPr lang="en-GB"/>
              <a:t>We do not want the recommender system to be biased towards “heavy” users.  Instead, we want the recommender system to “care” about all the users the same.</a:t>
            </a:r>
            <a:br>
              <a:rPr lang="en-GB"/>
            </a:br>
            <a:endParaRPr/>
          </a:p>
          <a:p>
            <a:pPr indent="-186848" lvl="0" marL="177800" rtl="0" algn="l">
              <a:lnSpc>
                <a:spcPct val="90000"/>
              </a:lnSpc>
              <a:spcBef>
                <a:spcPts val="800"/>
              </a:spcBef>
              <a:spcAft>
                <a:spcPts val="0"/>
              </a:spcAft>
              <a:buClr>
                <a:schemeClr val="dk1"/>
              </a:buClr>
              <a:buSzPct val="116666"/>
              <a:buChar char="●"/>
            </a:pPr>
            <a:r>
              <a:rPr lang="en-GB"/>
              <a:t>Removing ratings from heavy users or items is equivalent to deleting potentially useful data and changing user-item relations.   </a:t>
            </a:r>
            <a:br>
              <a:rPr lang="en-GB"/>
            </a:br>
            <a:endParaRPr/>
          </a:p>
          <a:p>
            <a:pPr indent="-186848" lvl="0" marL="177800" rtl="0" algn="l">
              <a:lnSpc>
                <a:spcPct val="90000"/>
              </a:lnSpc>
              <a:spcBef>
                <a:spcPts val="800"/>
              </a:spcBef>
              <a:spcAft>
                <a:spcPts val="1600"/>
              </a:spcAft>
              <a:buClr>
                <a:schemeClr val="dk1"/>
              </a:buClr>
              <a:buSzPct val="116666"/>
              <a:buChar char="●"/>
            </a:pPr>
            <a:r>
              <a:rPr lang="en-GB"/>
              <a:t>In many cases (e.g., Netflix, KDD Cup 2011), the last </a:t>
            </a:r>
            <a:r>
              <a:rPr i="1" lang="en-GB"/>
              <a:t>m</a:t>
            </a:r>
            <a:r>
              <a:rPr lang="en-GB"/>
              <a:t> ratings of each users are left for the validation set and the last </a:t>
            </a:r>
            <a:r>
              <a:rPr i="1" lang="en-GB"/>
              <a:t>n</a:t>
            </a:r>
            <a:r>
              <a:rPr lang="en-GB"/>
              <a:t> ratings are left for the test set.</a:t>
            </a:r>
            <a:br>
              <a:rPr lang="en-GB"/>
            </a:br>
            <a:endParaRPr/>
          </a:p>
        </p:txBody>
      </p:sp>
      <p:grpSp>
        <p:nvGrpSpPr>
          <p:cNvPr id="3082" name="Google Shape;3082;p262"/>
          <p:cNvGrpSpPr/>
          <p:nvPr/>
        </p:nvGrpSpPr>
        <p:grpSpPr>
          <a:xfrm>
            <a:off x="386629" y="3853943"/>
            <a:ext cx="8584715" cy="1339043"/>
            <a:chOff x="403538" y="5055073"/>
            <a:chExt cx="11446287" cy="1785390"/>
          </a:xfrm>
        </p:grpSpPr>
        <p:grpSp>
          <p:nvGrpSpPr>
            <p:cNvPr id="3083" name="Google Shape;3083;p262"/>
            <p:cNvGrpSpPr/>
            <p:nvPr/>
          </p:nvGrpSpPr>
          <p:grpSpPr>
            <a:xfrm>
              <a:off x="403538" y="5055073"/>
              <a:ext cx="11446287" cy="1330760"/>
              <a:chOff x="403538" y="5055073"/>
              <a:chExt cx="11446287" cy="1330760"/>
            </a:xfrm>
          </p:grpSpPr>
          <p:grpSp>
            <p:nvGrpSpPr>
              <p:cNvPr id="3084" name="Google Shape;3084;p262"/>
              <p:cNvGrpSpPr/>
              <p:nvPr/>
            </p:nvGrpSpPr>
            <p:grpSpPr>
              <a:xfrm>
                <a:off x="409147" y="5055073"/>
                <a:ext cx="11440632" cy="947814"/>
                <a:chOff x="194631" y="5366093"/>
                <a:chExt cx="11440632" cy="947814"/>
              </a:xfrm>
            </p:grpSpPr>
            <p:sp>
              <p:nvSpPr>
                <p:cNvPr id="3085" name="Google Shape;3085;p262"/>
                <p:cNvSpPr/>
                <p:nvPr/>
              </p:nvSpPr>
              <p:spPr>
                <a:xfrm>
                  <a:off x="194631" y="5367391"/>
                  <a:ext cx="1155600" cy="925500"/>
                </a:xfrm>
                <a:prstGeom prst="rect">
                  <a:avLst/>
                </a:prstGeom>
                <a:gradFill>
                  <a:gsLst>
                    <a:gs pos="0">
                      <a:srgbClr val="B4D4A5"/>
                    </a:gs>
                    <a:gs pos="50000">
                      <a:srgbClr val="A8CD97"/>
                    </a:gs>
                    <a:gs pos="100000">
                      <a:srgbClr val="9BC985"/>
                    </a:gs>
                  </a:gsLst>
                  <a:lin ang="5400012" scaled="0"/>
                </a:gra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Item 1</a:t>
                  </a:r>
                  <a:endParaRPr sz="1100"/>
                </a:p>
              </p:txBody>
            </p:sp>
            <p:sp>
              <p:nvSpPr>
                <p:cNvPr id="3086" name="Google Shape;3086;p262"/>
                <p:cNvSpPr/>
                <p:nvPr/>
              </p:nvSpPr>
              <p:spPr>
                <a:xfrm>
                  <a:off x="1497044" y="5368326"/>
                  <a:ext cx="1155600" cy="925500"/>
                </a:xfrm>
                <a:prstGeom prst="rect">
                  <a:avLst/>
                </a:prstGeom>
                <a:gradFill>
                  <a:gsLst>
                    <a:gs pos="0">
                      <a:srgbClr val="B4D4A5"/>
                    </a:gs>
                    <a:gs pos="50000">
                      <a:srgbClr val="A8CD97"/>
                    </a:gs>
                    <a:gs pos="100000">
                      <a:srgbClr val="9BC985"/>
                    </a:gs>
                  </a:gsLst>
                  <a:lin ang="5400012" scaled="0"/>
                </a:gra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Item 2</a:t>
                  </a:r>
                  <a:endParaRPr sz="1100"/>
                </a:p>
              </p:txBody>
            </p:sp>
            <p:sp>
              <p:nvSpPr>
                <p:cNvPr id="3087" name="Google Shape;3087;p262"/>
                <p:cNvSpPr/>
                <p:nvPr/>
              </p:nvSpPr>
              <p:spPr>
                <a:xfrm>
                  <a:off x="2799457" y="5366456"/>
                  <a:ext cx="1155600" cy="925500"/>
                </a:xfrm>
                <a:prstGeom prst="rect">
                  <a:avLst/>
                </a:prstGeom>
                <a:gradFill>
                  <a:gsLst>
                    <a:gs pos="0">
                      <a:srgbClr val="B4D4A5"/>
                    </a:gs>
                    <a:gs pos="50000">
                      <a:srgbClr val="A8CD97"/>
                    </a:gs>
                    <a:gs pos="100000">
                      <a:srgbClr val="9BC985"/>
                    </a:gs>
                  </a:gsLst>
                  <a:lin ang="5400012" scaled="0"/>
                </a:gra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Item 3</a:t>
                  </a:r>
                  <a:endParaRPr sz="1100"/>
                </a:p>
              </p:txBody>
            </p:sp>
            <p:sp>
              <p:nvSpPr>
                <p:cNvPr id="3088" name="Google Shape;3088;p262"/>
                <p:cNvSpPr/>
                <p:nvPr/>
              </p:nvSpPr>
              <p:spPr>
                <a:xfrm>
                  <a:off x="4498729" y="5388407"/>
                  <a:ext cx="1155600" cy="925500"/>
                </a:xfrm>
                <a:prstGeom prst="rect">
                  <a:avLst/>
                </a:prstGeom>
                <a:gradFill>
                  <a:gsLst>
                    <a:gs pos="0">
                      <a:srgbClr val="B4D4A5"/>
                    </a:gs>
                    <a:gs pos="50000">
                      <a:srgbClr val="A8CD97"/>
                    </a:gs>
                    <a:gs pos="100000">
                      <a:srgbClr val="9BC985"/>
                    </a:gs>
                  </a:gsLst>
                  <a:lin ang="5400012" scaled="0"/>
                </a:gra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Item n</a:t>
                  </a:r>
                  <a:endParaRPr sz="1100"/>
                </a:p>
              </p:txBody>
            </p:sp>
            <p:sp>
              <p:nvSpPr>
                <p:cNvPr id="3089" name="Google Shape;3089;p262"/>
                <p:cNvSpPr txBox="1"/>
                <p:nvPr/>
              </p:nvSpPr>
              <p:spPr>
                <a:xfrm>
                  <a:off x="4101870" y="5690766"/>
                  <a:ext cx="250200" cy="276900"/>
                </a:xfrm>
                <a:prstGeom prst="rect">
                  <a:avLst/>
                </a:prstGeom>
                <a:blipFill rotWithShape="1">
                  <a:blip r:embed="rId3">
                    <a:alphaModFix/>
                  </a:blip>
                  <a:stretch>
                    <a:fillRect b="0" l="-7319" r="-7309"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sp>
              <p:nvSpPr>
                <p:cNvPr id="3090" name="Google Shape;3090;p262"/>
                <p:cNvSpPr/>
                <p:nvPr/>
              </p:nvSpPr>
              <p:spPr>
                <a:xfrm>
                  <a:off x="7489196" y="5366455"/>
                  <a:ext cx="1155600" cy="925500"/>
                </a:xfrm>
                <a:prstGeom prst="rect">
                  <a:avLst/>
                </a:prstGeom>
                <a:gradFill>
                  <a:gsLst>
                    <a:gs pos="0">
                      <a:srgbClr val="FFF2CC"/>
                    </a:gs>
                    <a:gs pos="50000">
                      <a:srgbClr val="FFD966"/>
                    </a:gs>
                    <a:gs pos="100000">
                      <a:srgbClr val="FFD966"/>
                    </a:gs>
                  </a:gsLst>
                  <a:lin ang="5400012" scaled="0"/>
                </a:gra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Item k</a:t>
                  </a:r>
                  <a:endParaRPr sz="1100"/>
                </a:p>
              </p:txBody>
            </p:sp>
            <p:sp>
              <p:nvSpPr>
                <p:cNvPr id="3091" name="Google Shape;3091;p262"/>
                <p:cNvSpPr txBox="1"/>
                <p:nvPr/>
              </p:nvSpPr>
              <p:spPr>
                <a:xfrm>
                  <a:off x="7097946" y="5690766"/>
                  <a:ext cx="250200" cy="276900"/>
                </a:xfrm>
                <a:prstGeom prst="rect">
                  <a:avLst/>
                </a:prstGeom>
                <a:blipFill rotWithShape="1">
                  <a:blip r:embed="rId4">
                    <a:alphaModFix/>
                  </a:blip>
                  <a:stretch>
                    <a:fillRect b="0" l="-7319" r="-7309"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sp>
              <p:nvSpPr>
                <p:cNvPr id="3092" name="Google Shape;3092;p262"/>
                <p:cNvSpPr/>
                <p:nvPr/>
              </p:nvSpPr>
              <p:spPr>
                <a:xfrm>
                  <a:off x="5801142" y="5388407"/>
                  <a:ext cx="1155600" cy="925500"/>
                </a:xfrm>
                <a:prstGeom prst="rect">
                  <a:avLst/>
                </a:prstGeom>
                <a:gradFill>
                  <a:gsLst>
                    <a:gs pos="0">
                      <a:srgbClr val="FFF2CC"/>
                    </a:gs>
                    <a:gs pos="50000">
                      <a:srgbClr val="FFD966"/>
                    </a:gs>
                    <a:gs pos="100000">
                      <a:srgbClr val="FFD966"/>
                    </a:gs>
                  </a:gsLst>
                  <a:lin ang="5400012" scaled="0"/>
                </a:gra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Item 1</a:t>
                  </a:r>
                  <a:endParaRPr sz="1100"/>
                </a:p>
              </p:txBody>
            </p:sp>
            <p:sp>
              <p:nvSpPr>
                <p:cNvPr id="3093" name="Google Shape;3093;p262"/>
                <p:cNvSpPr/>
                <p:nvPr/>
              </p:nvSpPr>
              <p:spPr>
                <a:xfrm>
                  <a:off x="8786000" y="5366455"/>
                  <a:ext cx="1155600" cy="925500"/>
                </a:xfrm>
                <a:prstGeom prst="rect">
                  <a:avLst/>
                </a:prstGeom>
                <a:gradFill>
                  <a:gsLst>
                    <a:gs pos="0">
                      <a:srgbClr val="FBE4D4"/>
                    </a:gs>
                    <a:gs pos="50000">
                      <a:srgbClr val="F4B081"/>
                    </a:gs>
                    <a:gs pos="100000">
                      <a:srgbClr val="833C0B"/>
                    </a:gs>
                  </a:gsLst>
                  <a:lin ang="5400012" scaled="0"/>
                </a:gra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Item 1</a:t>
                  </a:r>
                  <a:endParaRPr sz="1100"/>
                </a:p>
              </p:txBody>
            </p:sp>
            <p:sp>
              <p:nvSpPr>
                <p:cNvPr id="3094" name="Google Shape;3094;p262"/>
                <p:cNvSpPr/>
                <p:nvPr/>
              </p:nvSpPr>
              <p:spPr>
                <a:xfrm>
                  <a:off x="10479663" y="5366093"/>
                  <a:ext cx="1155600" cy="925500"/>
                </a:xfrm>
                <a:prstGeom prst="rect">
                  <a:avLst/>
                </a:prstGeom>
                <a:gradFill>
                  <a:gsLst>
                    <a:gs pos="0">
                      <a:srgbClr val="FBE4D4"/>
                    </a:gs>
                    <a:gs pos="50000">
                      <a:srgbClr val="F4B081"/>
                    </a:gs>
                    <a:gs pos="100000">
                      <a:srgbClr val="833C0B"/>
                    </a:gs>
                  </a:gsLst>
                  <a:lin ang="5400012" scaled="0"/>
                </a:gra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Item m</a:t>
                  </a:r>
                  <a:endParaRPr sz="1100"/>
                </a:p>
              </p:txBody>
            </p:sp>
            <p:sp>
              <p:nvSpPr>
                <p:cNvPr id="3095" name="Google Shape;3095;p262"/>
                <p:cNvSpPr txBox="1"/>
                <p:nvPr/>
              </p:nvSpPr>
              <p:spPr>
                <a:xfrm>
                  <a:off x="10094022" y="5690765"/>
                  <a:ext cx="250200" cy="276900"/>
                </a:xfrm>
                <a:prstGeom prst="rect">
                  <a:avLst/>
                </a:prstGeom>
                <a:blipFill rotWithShape="1">
                  <a:blip r:embed="rId5">
                    <a:alphaModFix/>
                  </a:blip>
                  <a:stretch>
                    <a:fillRect b="0" l="-7319" r="-7309"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grpSp>
          <p:sp>
            <p:nvSpPr>
              <p:cNvPr id="3096" name="Google Shape;3096;p262"/>
              <p:cNvSpPr/>
              <p:nvPr/>
            </p:nvSpPr>
            <p:spPr>
              <a:xfrm rot="-5400000">
                <a:off x="2969438" y="3492033"/>
                <a:ext cx="327900" cy="5459700"/>
              </a:xfrm>
              <a:prstGeom prst="lef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097" name="Google Shape;3097;p262"/>
              <p:cNvSpPr/>
              <p:nvPr/>
            </p:nvSpPr>
            <p:spPr>
              <a:xfrm rot="-5400000">
                <a:off x="7267949" y="4800032"/>
                <a:ext cx="327900" cy="2843700"/>
              </a:xfrm>
              <a:prstGeom prst="lef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098" name="Google Shape;3098;p262"/>
              <p:cNvSpPr/>
              <p:nvPr/>
            </p:nvSpPr>
            <p:spPr>
              <a:xfrm rot="-5400000">
                <a:off x="10264025" y="4800032"/>
                <a:ext cx="327900" cy="2843700"/>
              </a:xfrm>
              <a:prstGeom prst="lef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099" name="Google Shape;3099;p262"/>
            <p:cNvSpPr txBox="1"/>
            <p:nvPr/>
          </p:nvSpPr>
          <p:spPr>
            <a:xfrm>
              <a:off x="2267801" y="6446093"/>
              <a:ext cx="1731300" cy="379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Train</a:t>
              </a:r>
              <a:endParaRPr sz="1100"/>
            </a:p>
          </p:txBody>
        </p:sp>
        <p:sp>
          <p:nvSpPr>
            <p:cNvPr id="3100" name="Google Shape;3100;p262"/>
            <p:cNvSpPr txBox="1"/>
            <p:nvPr/>
          </p:nvSpPr>
          <p:spPr>
            <a:xfrm>
              <a:off x="6550328" y="6460963"/>
              <a:ext cx="1731300" cy="379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Validation</a:t>
              </a:r>
              <a:endParaRPr sz="1100"/>
            </a:p>
          </p:txBody>
        </p:sp>
        <p:sp>
          <p:nvSpPr>
            <p:cNvPr id="3101" name="Google Shape;3101;p262"/>
            <p:cNvSpPr txBox="1"/>
            <p:nvPr/>
          </p:nvSpPr>
          <p:spPr>
            <a:xfrm>
              <a:off x="9578327" y="6446093"/>
              <a:ext cx="1731300" cy="379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Test</a:t>
              </a:r>
              <a:endParaRPr sz="1100"/>
            </a:p>
          </p:txBody>
        </p:sp>
      </p:grpSp>
      <p:sp>
        <p:nvSpPr>
          <p:cNvPr id="3102" name="Google Shape;3102;p262"/>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06" name="Shape 3106"/>
        <p:cNvGrpSpPr/>
        <p:nvPr/>
      </p:nvGrpSpPr>
      <p:grpSpPr>
        <a:xfrm>
          <a:off x="0" y="0"/>
          <a:ext cx="0" cy="0"/>
          <a:chOff x="0" y="0"/>
          <a:chExt cx="0" cy="0"/>
        </a:xfrm>
      </p:grpSpPr>
      <p:sp>
        <p:nvSpPr>
          <p:cNvPr id="3107" name="Google Shape;3107;p26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What to do with features?</a:t>
            </a:r>
            <a:endParaRPr/>
          </a:p>
          <a:p>
            <a:pPr indent="0" lvl="0" marL="0" rtl="0" algn="ctr">
              <a:spcBef>
                <a:spcPts val="0"/>
              </a:spcBef>
              <a:spcAft>
                <a:spcPts val="0"/>
              </a:spcAft>
              <a:buNone/>
            </a:pPr>
            <a:r>
              <a:rPr lang="en-GB"/>
              <a:t>(also called side-information)</a:t>
            </a:r>
            <a:endParaRPr/>
          </a:p>
        </p:txBody>
      </p:sp>
      <p:sp>
        <p:nvSpPr>
          <p:cNvPr id="3108" name="Google Shape;3108;p2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12" name="Shape 3112"/>
        <p:cNvGrpSpPr/>
        <p:nvPr/>
      </p:nvGrpSpPr>
      <p:grpSpPr>
        <a:xfrm>
          <a:off x="0" y="0"/>
          <a:ext cx="0" cy="0"/>
          <a:chOff x="0" y="0"/>
          <a:chExt cx="0" cy="0"/>
        </a:xfrm>
      </p:grpSpPr>
      <p:sp>
        <p:nvSpPr>
          <p:cNvPr id="3113" name="Google Shape;3113;p264"/>
          <p:cNvSpPr txBox="1"/>
          <p:nvPr>
            <p:ph type="title"/>
          </p:nvPr>
        </p:nvSpPr>
        <p:spPr>
          <a:xfrm>
            <a:off x="311700" y="779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Various options…</a:t>
            </a:r>
            <a:endParaRPr/>
          </a:p>
        </p:txBody>
      </p:sp>
      <p:sp>
        <p:nvSpPr>
          <p:cNvPr id="3114" name="Google Shape;3114;p264"/>
          <p:cNvSpPr/>
          <p:nvPr/>
        </p:nvSpPr>
        <p:spPr>
          <a:xfrm>
            <a:off x="2088600" y="2029675"/>
            <a:ext cx="4966800" cy="12783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GB" sz="900">
                <a:solidFill>
                  <a:srgbClr val="000000"/>
                </a:solidFill>
              </a:rPr>
              <a:t>Dataset examples</a:t>
            </a:r>
            <a:endParaRPr b="1" sz="900">
              <a:solidFill>
                <a:srgbClr val="000000"/>
              </a:solidFill>
            </a:endParaRPr>
          </a:p>
          <a:p>
            <a:pPr indent="0" lvl="0" marL="0" rtl="0" algn="l">
              <a:lnSpc>
                <a:spcPct val="115000"/>
              </a:lnSpc>
              <a:spcBef>
                <a:spcPts val="0"/>
              </a:spcBef>
              <a:spcAft>
                <a:spcPts val="0"/>
              </a:spcAft>
              <a:buClr>
                <a:srgbClr val="000000"/>
              </a:buClr>
              <a:buSzPts val="1100"/>
              <a:buFont typeface="Arial"/>
              <a:buNone/>
            </a:pPr>
            <a:r>
              <a:t/>
            </a:r>
            <a:endParaRPr b="1" sz="900">
              <a:solidFill>
                <a:srgbClr val="000000"/>
              </a:solidFill>
            </a:endParaRPr>
          </a:p>
          <a:p>
            <a:pPr indent="0" lvl="0" marL="0" rtl="0" algn="l">
              <a:lnSpc>
                <a:spcPct val="115000"/>
              </a:lnSpc>
              <a:spcBef>
                <a:spcPts val="0"/>
              </a:spcBef>
              <a:spcAft>
                <a:spcPts val="0"/>
              </a:spcAft>
              <a:buClr>
                <a:srgbClr val="000000"/>
              </a:buClr>
              <a:buSzPts val="1100"/>
              <a:buFont typeface="Arial"/>
              <a:buNone/>
            </a:pPr>
            <a:r>
              <a:rPr lang="en-GB" sz="900">
                <a:solidFill>
                  <a:srgbClr val="000000"/>
                </a:solidFill>
              </a:rPr>
              <a:t>movies.csv</a:t>
            </a:r>
            <a:endParaRPr sz="900">
              <a:solidFill>
                <a:srgbClr val="000000"/>
              </a:solidFill>
            </a:endParaRPr>
          </a:p>
          <a:p>
            <a:pPr indent="0" lvl="0" marL="0" rtl="0" algn="l">
              <a:lnSpc>
                <a:spcPct val="115000"/>
              </a:lnSpc>
              <a:spcBef>
                <a:spcPts val="0"/>
              </a:spcBef>
              <a:spcAft>
                <a:spcPts val="0"/>
              </a:spcAft>
              <a:buClr>
                <a:srgbClr val="000000"/>
              </a:buClr>
              <a:buSzPts val="1100"/>
              <a:buFont typeface="Arial"/>
              <a:buNone/>
            </a:pPr>
            <a:r>
              <a:rPr lang="en-GB" sz="900">
                <a:solidFill>
                  <a:srgbClr val="000000"/>
                </a:solidFill>
                <a:latin typeface="Courier New"/>
                <a:ea typeface="Courier New"/>
                <a:cs typeface="Courier New"/>
                <a:sym typeface="Courier New"/>
              </a:rPr>
              <a:t>movieId,title,genres</a:t>
            </a:r>
            <a:endParaRPr sz="900">
              <a:solidFill>
                <a:srgbClr val="000000"/>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n-GB" sz="900">
                <a:solidFill>
                  <a:srgbClr val="000000"/>
                </a:solidFill>
                <a:latin typeface="Courier New"/>
                <a:ea typeface="Courier New"/>
                <a:cs typeface="Courier New"/>
                <a:sym typeface="Courier New"/>
              </a:rPr>
              <a:t>1,Toy Story (1995),Adventure|Animation|Children|Comedy|Fantasy</a:t>
            </a:r>
            <a:endParaRPr sz="900">
              <a:solidFill>
                <a:srgbClr val="000000"/>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n-GB" sz="900">
                <a:solidFill>
                  <a:srgbClr val="000000"/>
                </a:solidFill>
                <a:latin typeface="Courier New"/>
                <a:ea typeface="Courier New"/>
                <a:cs typeface="Courier New"/>
                <a:sym typeface="Courier New"/>
              </a:rPr>
              <a:t>2,Jumanji (1995),Adventure|Children|Fantasy</a:t>
            </a:r>
            <a:endParaRPr sz="900">
              <a:solidFill>
                <a:srgbClr val="000000"/>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n-GB" sz="900">
                <a:solidFill>
                  <a:srgbClr val="000000"/>
                </a:solidFill>
                <a:latin typeface="Courier New"/>
                <a:ea typeface="Courier New"/>
                <a:cs typeface="Courier New"/>
                <a:sym typeface="Courier New"/>
              </a:rPr>
              <a:t>3,Grumpier Old Men (1995),Comedy|Romance</a:t>
            </a:r>
            <a:endParaRPr/>
          </a:p>
        </p:txBody>
      </p:sp>
      <p:sp>
        <p:nvSpPr>
          <p:cNvPr id="3115" name="Google Shape;3115;p2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19" name="Shape 3119"/>
        <p:cNvGrpSpPr/>
        <p:nvPr/>
      </p:nvGrpSpPr>
      <p:grpSpPr>
        <a:xfrm>
          <a:off x="0" y="0"/>
          <a:ext cx="0" cy="0"/>
          <a:chOff x="0" y="0"/>
          <a:chExt cx="0" cy="0"/>
        </a:xfrm>
      </p:grpSpPr>
      <p:sp>
        <p:nvSpPr>
          <p:cNvPr id="3120" name="Google Shape;3120;p26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21" name="Google Shape;3121;p265"/>
          <p:cNvPicPr preferRelativeResize="0"/>
          <p:nvPr/>
        </p:nvPicPr>
        <p:blipFill>
          <a:blip r:embed="rId3">
            <a:alphaModFix/>
          </a:blip>
          <a:stretch>
            <a:fillRect/>
          </a:stretch>
        </p:blipFill>
        <p:spPr>
          <a:xfrm>
            <a:off x="2504895" y="0"/>
            <a:ext cx="4134209" cy="5143499"/>
          </a:xfrm>
          <a:prstGeom prst="rect">
            <a:avLst/>
          </a:prstGeom>
          <a:noFill/>
          <a:ln>
            <a:noFill/>
          </a:ln>
        </p:spPr>
      </p:pic>
      <p:sp>
        <p:nvSpPr>
          <p:cNvPr id="3122" name="Google Shape;3122;p2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26" name="Shape 3126"/>
        <p:cNvGrpSpPr/>
        <p:nvPr/>
      </p:nvGrpSpPr>
      <p:grpSpPr>
        <a:xfrm>
          <a:off x="0" y="0"/>
          <a:ext cx="0" cy="0"/>
          <a:chOff x="0" y="0"/>
          <a:chExt cx="0" cy="0"/>
        </a:xfrm>
      </p:grpSpPr>
      <p:sp>
        <p:nvSpPr>
          <p:cNvPr id="3127" name="Google Shape;3127;p2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29" name="Google Shape;3129;p266"/>
          <p:cNvPicPr preferRelativeResize="0"/>
          <p:nvPr/>
        </p:nvPicPr>
        <p:blipFill>
          <a:blip r:embed="rId3">
            <a:alphaModFix/>
          </a:blip>
          <a:stretch>
            <a:fillRect/>
          </a:stretch>
        </p:blipFill>
        <p:spPr>
          <a:xfrm>
            <a:off x="1255796" y="0"/>
            <a:ext cx="6632408" cy="5143500"/>
          </a:xfrm>
          <a:prstGeom prst="rect">
            <a:avLst/>
          </a:prstGeom>
          <a:noFill/>
          <a:ln>
            <a:noFill/>
          </a:ln>
        </p:spPr>
      </p:pic>
      <p:sp>
        <p:nvSpPr>
          <p:cNvPr id="3130" name="Google Shape;3130;p2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34" name="Shape 3134"/>
        <p:cNvGrpSpPr/>
        <p:nvPr/>
      </p:nvGrpSpPr>
      <p:grpSpPr>
        <a:xfrm>
          <a:off x="0" y="0"/>
          <a:ext cx="0" cy="0"/>
          <a:chOff x="0" y="0"/>
          <a:chExt cx="0" cy="0"/>
        </a:xfrm>
      </p:grpSpPr>
      <p:sp>
        <p:nvSpPr>
          <p:cNvPr id="3135" name="Google Shape;3135;p2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37" name="Google Shape;3137;p267"/>
          <p:cNvPicPr preferRelativeResize="0"/>
          <p:nvPr/>
        </p:nvPicPr>
        <p:blipFill>
          <a:blip r:embed="rId3">
            <a:alphaModFix/>
          </a:blip>
          <a:stretch>
            <a:fillRect/>
          </a:stretch>
        </p:blipFill>
        <p:spPr>
          <a:xfrm>
            <a:off x="0" y="606924"/>
            <a:ext cx="9144000" cy="3929653"/>
          </a:xfrm>
          <a:prstGeom prst="rect">
            <a:avLst/>
          </a:prstGeom>
          <a:noFill/>
          <a:ln>
            <a:noFill/>
          </a:ln>
        </p:spPr>
      </p:pic>
      <p:sp>
        <p:nvSpPr>
          <p:cNvPr id="3138" name="Google Shape;3138;p2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42" name="Shape 3142"/>
        <p:cNvGrpSpPr/>
        <p:nvPr/>
      </p:nvGrpSpPr>
      <p:grpSpPr>
        <a:xfrm>
          <a:off x="0" y="0"/>
          <a:ext cx="0" cy="0"/>
          <a:chOff x="0" y="0"/>
          <a:chExt cx="0" cy="0"/>
        </a:xfrm>
      </p:grpSpPr>
      <p:pic>
        <p:nvPicPr>
          <p:cNvPr id="3143" name="Google Shape;3143;p268"/>
          <p:cNvPicPr preferRelativeResize="0"/>
          <p:nvPr/>
        </p:nvPicPr>
        <p:blipFill>
          <a:blip r:embed="rId3">
            <a:alphaModFix/>
          </a:blip>
          <a:stretch>
            <a:fillRect/>
          </a:stretch>
        </p:blipFill>
        <p:spPr>
          <a:xfrm>
            <a:off x="-9375" y="-429950"/>
            <a:ext cx="9162750" cy="6108524"/>
          </a:xfrm>
          <a:prstGeom prst="rect">
            <a:avLst/>
          </a:prstGeom>
          <a:noFill/>
          <a:ln>
            <a:noFill/>
          </a:ln>
        </p:spPr>
      </p:pic>
      <p:sp>
        <p:nvSpPr>
          <p:cNvPr id="3144" name="Google Shape;3144;p2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146" name="Google Shape;3146;p2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66" name="Google Shape;366;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67" name="Google Shape;367;p53"/>
          <p:cNvPicPr preferRelativeResize="0"/>
          <p:nvPr/>
        </p:nvPicPr>
        <p:blipFill>
          <a:blip r:embed="rId3">
            <a:alphaModFix/>
          </a:blip>
          <a:stretch>
            <a:fillRect/>
          </a:stretch>
        </p:blipFill>
        <p:spPr>
          <a:xfrm>
            <a:off x="804726" y="0"/>
            <a:ext cx="6315347" cy="5143499"/>
          </a:xfrm>
          <a:prstGeom prst="rect">
            <a:avLst/>
          </a:prstGeom>
          <a:noFill/>
          <a:ln>
            <a:noFill/>
          </a:ln>
        </p:spPr>
      </p:pic>
      <p:sp>
        <p:nvSpPr>
          <p:cNvPr id="368" name="Google Shape;368;p53"/>
          <p:cNvSpPr txBox="1"/>
          <p:nvPr/>
        </p:nvSpPr>
        <p:spPr>
          <a:xfrm>
            <a:off x="5183850" y="4690675"/>
            <a:ext cx="3288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a:solidFill>
                  <a:schemeClr val="dk2"/>
                </a:solidFill>
                <a:latin typeface="Helvetica Neue"/>
                <a:ea typeface="Helvetica Neue"/>
                <a:cs typeface="Helvetica Neue"/>
                <a:sym typeface="Helvetica Neue"/>
              </a:rPr>
              <a:t>Source: Network Science, Albert-László Barabási</a:t>
            </a:r>
            <a:endParaRPr sz="1000">
              <a:solidFill>
                <a:schemeClr val="dk2"/>
              </a:solidFill>
              <a:latin typeface="Helvetica Neue"/>
              <a:ea typeface="Helvetica Neue"/>
              <a:cs typeface="Helvetica Neue"/>
              <a:sym typeface="Helvetica Neue"/>
            </a:endParaRPr>
          </a:p>
        </p:txBody>
      </p:sp>
      <p:pic>
        <p:nvPicPr>
          <p:cNvPr id="369" name="Google Shape;369;p53"/>
          <p:cNvPicPr preferRelativeResize="0"/>
          <p:nvPr/>
        </p:nvPicPr>
        <p:blipFill>
          <a:blip r:embed="rId4">
            <a:alphaModFix/>
          </a:blip>
          <a:stretch>
            <a:fillRect/>
          </a:stretch>
        </p:blipFill>
        <p:spPr>
          <a:xfrm>
            <a:off x="7195380" y="2657398"/>
            <a:ext cx="1636920" cy="393600"/>
          </a:xfrm>
          <a:prstGeom prst="rect">
            <a:avLst/>
          </a:prstGeom>
          <a:noFill/>
          <a:ln>
            <a:noFill/>
          </a:ln>
        </p:spPr>
      </p:pic>
      <p:sp>
        <p:nvSpPr>
          <p:cNvPr id="370" name="Google Shape;370;p53"/>
          <p:cNvSpPr txBox="1"/>
          <p:nvPr/>
        </p:nvSpPr>
        <p:spPr>
          <a:xfrm>
            <a:off x="7195375" y="3160025"/>
            <a:ext cx="1636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2"/>
                </a:solidFill>
                <a:latin typeface="Helvetica Neue"/>
                <a:ea typeface="Helvetica Neue"/>
                <a:cs typeface="Helvetica Neue"/>
                <a:sym typeface="Helvetica Neue"/>
              </a:rPr>
              <a:t>The probability </a:t>
            </a:r>
            <a:r>
              <a:rPr i="1" lang="en-GB" sz="1200">
                <a:solidFill>
                  <a:schemeClr val="dk2"/>
                </a:solidFill>
                <a:latin typeface="Helvetica Neue"/>
                <a:ea typeface="Helvetica Neue"/>
                <a:cs typeface="Helvetica Neue"/>
                <a:sym typeface="Helvetica Neue"/>
              </a:rPr>
              <a:t>p</a:t>
            </a:r>
            <a:r>
              <a:rPr baseline="-25000" i="1" lang="en-GB" sz="1200">
                <a:solidFill>
                  <a:schemeClr val="dk2"/>
                </a:solidFill>
                <a:latin typeface="Helvetica Neue"/>
                <a:ea typeface="Helvetica Neue"/>
                <a:cs typeface="Helvetica Neue"/>
                <a:sym typeface="Helvetica Neue"/>
              </a:rPr>
              <a:t>k</a:t>
            </a:r>
            <a:r>
              <a:rPr lang="en-GB" sz="1200">
                <a:solidFill>
                  <a:schemeClr val="dk2"/>
                </a:solidFill>
                <a:latin typeface="Helvetica Neue"/>
                <a:ea typeface="Helvetica Neue"/>
                <a:cs typeface="Helvetica Neue"/>
                <a:sym typeface="Helvetica Neue"/>
              </a:rPr>
              <a:t> that a node has exactly </a:t>
            </a:r>
            <a:r>
              <a:rPr i="1" lang="en-GB" sz="1200">
                <a:solidFill>
                  <a:schemeClr val="dk2"/>
                </a:solidFill>
                <a:latin typeface="Helvetica Neue"/>
                <a:ea typeface="Helvetica Neue"/>
                <a:cs typeface="Helvetica Neue"/>
                <a:sym typeface="Helvetica Neue"/>
              </a:rPr>
              <a:t>k</a:t>
            </a:r>
            <a:r>
              <a:rPr lang="en-GB" sz="1200">
                <a:solidFill>
                  <a:schemeClr val="dk2"/>
                </a:solidFill>
                <a:latin typeface="Helvetica Neue"/>
                <a:ea typeface="Helvetica Neue"/>
                <a:cs typeface="Helvetica Neue"/>
                <a:sym typeface="Helvetica Neue"/>
              </a:rPr>
              <a:t> links; special case for </a:t>
            </a:r>
            <a:r>
              <a:rPr i="1" lang="en-GB" sz="1200">
                <a:solidFill>
                  <a:schemeClr val="dk2"/>
                </a:solidFill>
                <a:latin typeface="Helvetica Neue"/>
                <a:ea typeface="Helvetica Neue"/>
                <a:cs typeface="Helvetica Neue"/>
                <a:sym typeface="Helvetica Neue"/>
              </a:rPr>
              <a:t>p</a:t>
            </a:r>
            <a:r>
              <a:rPr baseline="-25000" lang="en-GB" sz="1200">
                <a:solidFill>
                  <a:schemeClr val="dk2"/>
                </a:solidFill>
                <a:latin typeface="Helvetica Neue"/>
                <a:ea typeface="Helvetica Neue"/>
                <a:cs typeface="Helvetica Neue"/>
                <a:sym typeface="Helvetica Neue"/>
              </a:rPr>
              <a:t>0</a:t>
            </a:r>
            <a:r>
              <a:rPr lang="en-GB" sz="1200">
                <a:solidFill>
                  <a:schemeClr val="dk2"/>
                </a:solidFill>
                <a:latin typeface="Helvetica Neue"/>
                <a:ea typeface="Helvetica Neue"/>
                <a:cs typeface="Helvetica Neue"/>
                <a:sym typeface="Helvetica Neue"/>
              </a:rPr>
              <a:t>.</a:t>
            </a:r>
            <a:endParaRPr sz="1200">
              <a:solidFill>
                <a:schemeClr val="dk2"/>
              </a:solidFill>
              <a:latin typeface="Helvetica Neue"/>
              <a:ea typeface="Helvetica Neue"/>
              <a:cs typeface="Helvetica Neue"/>
              <a:sym typeface="Helvetica Neue"/>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50" name="Shape 3150"/>
        <p:cNvGrpSpPr/>
        <p:nvPr/>
      </p:nvGrpSpPr>
      <p:grpSpPr>
        <a:xfrm>
          <a:off x="0" y="0"/>
          <a:ext cx="0" cy="0"/>
          <a:chOff x="0" y="0"/>
          <a:chExt cx="0" cy="0"/>
        </a:xfrm>
      </p:grpSpPr>
      <p:sp>
        <p:nvSpPr>
          <p:cNvPr id="3151" name="Google Shape;3151;p2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Reservoir sampling</a:t>
            </a:r>
            <a:endParaRPr/>
          </a:p>
        </p:txBody>
      </p:sp>
      <p:sp>
        <p:nvSpPr>
          <p:cNvPr id="3152" name="Google Shape;3152;p2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153" name="Google Shape;3153;p2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57" name="Shape 3157"/>
        <p:cNvGrpSpPr/>
        <p:nvPr/>
      </p:nvGrpSpPr>
      <p:grpSpPr>
        <a:xfrm>
          <a:off x="0" y="0"/>
          <a:ext cx="0" cy="0"/>
          <a:chOff x="0" y="0"/>
          <a:chExt cx="0" cy="0"/>
        </a:xfrm>
      </p:grpSpPr>
      <p:sp>
        <p:nvSpPr>
          <p:cNvPr id="3158" name="Google Shape;3158;p2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Weighted r</a:t>
            </a:r>
            <a:r>
              <a:rPr lang="en-GB"/>
              <a:t>eservoir sampling</a:t>
            </a:r>
            <a:endParaRPr/>
          </a:p>
        </p:txBody>
      </p:sp>
      <p:sp>
        <p:nvSpPr>
          <p:cNvPr id="3159" name="Google Shape;3159;p2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160" name="Google Shape;3160;p2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64" name="Shape 3164"/>
        <p:cNvGrpSpPr/>
        <p:nvPr/>
      </p:nvGrpSpPr>
      <p:grpSpPr>
        <a:xfrm>
          <a:off x="0" y="0"/>
          <a:ext cx="0" cy="0"/>
          <a:chOff x="0" y="0"/>
          <a:chExt cx="0" cy="0"/>
        </a:xfrm>
      </p:grpSpPr>
      <p:sp>
        <p:nvSpPr>
          <p:cNvPr id="3165" name="Google Shape;3165;p2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67" name="Google Shape;3167;p271"/>
          <p:cNvPicPr preferRelativeResize="0"/>
          <p:nvPr/>
        </p:nvPicPr>
        <p:blipFill>
          <a:blip r:embed="rId3">
            <a:alphaModFix/>
          </a:blip>
          <a:stretch>
            <a:fillRect/>
          </a:stretch>
        </p:blipFill>
        <p:spPr>
          <a:xfrm>
            <a:off x="914400" y="2333625"/>
            <a:ext cx="7620000" cy="628650"/>
          </a:xfrm>
          <a:prstGeom prst="rect">
            <a:avLst/>
          </a:prstGeom>
          <a:noFill/>
          <a:ln>
            <a:noFill/>
          </a:ln>
        </p:spPr>
      </p:pic>
      <p:sp>
        <p:nvSpPr>
          <p:cNvPr id="3168" name="Google Shape;3168;p2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72" name="Shape 3172"/>
        <p:cNvGrpSpPr/>
        <p:nvPr/>
      </p:nvGrpSpPr>
      <p:grpSpPr>
        <a:xfrm>
          <a:off x="0" y="0"/>
          <a:ext cx="0" cy="0"/>
          <a:chOff x="0" y="0"/>
          <a:chExt cx="0" cy="0"/>
        </a:xfrm>
      </p:grpSpPr>
      <p:sp>
        <p:nvSpPr>
          <p:cNvPr id="3173" name="Google Shape;3173;p2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75" name="Google Shape;3175;p272"/>
          <p:cNvPicPr preferRelativeResize="0"/>
          <p:nvPr/>
        </p:nvPicPr>
        <p:blipFill>
          <a:blip r:embed="rId3">
            <a:alphaModFix/>
          </a:blip>
          <a:stretch>
            <a:fillRect/>
          </a:stretch>
        </p:blipFill>
        <p:spPr>
          <a:xfrm>
            <a:off x="1181100" y="1571625"/>
            <a:ext cx="6781800" cy="2000250"/>
          </a:xfrm>
          <a:prstGeom prst="rect">
            <a:avLst/>
          </a:prstGeom>
          <a:noFill/>
          <a:ln>
            <a:noFill/>
          </a:ln>
        </p:spPr>
      </p:pic>
      <p:sp>
        <p:nvSpPr>
          <p:cNvPr id="3176" name="Google Shape;3176;p2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80" name="Shape 3180"/>
        <p:cNvGrpSpPr/>
        <p:nvPr/>
      </p:nvGrpSpPr>
      <p:grpSpPr>
        <a:xfrm>
          <a:off x="0" y="0"/>
          <a:ext cx="0" cy="0"/>
          <a:chOff x="0" y="0"/>
          <a:chExt cx="0" cy="0"/>
        </a:xfrm>
      </p:grpSpPr>
      <p:sp>
        <p:nvSpPr>
          <p:cNvPr id="3181" name="Google Shape;3181;p2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83" name="Google Shape;3183;p273"/>
          <p:cNvPicPr preferRelativeResize="0"/>
          <p:nvPr/>
        </p:nvPicPr>
        <p:blipFill>
          <a:blip r:embed="rId3">
            <a:alphaModFix/>
          </a:blip>
          <a:stretch>
            <a:fillRect/>
          </a:stretch>
        </p:blipFill>
        <p:spPr>
          <a:xfrm>
            <a:off x="2095708" y="0"/>
            <a:ext cx="4952584" cy="5143500"/>
          </a:xfrm>
          <a:prstGeom prst="rect">
            <a:avLst/>
          </a:prstGeom>
          <a:noFill/>
          <a:ln>
            <a:noFill/>
          </a:ln>
        </p:spPr>
      </p:pic>
      <p:sp>
        <p:nvSpPr>
          <p:cNvPr id="3184" name="Google Shape;3184;p2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88" name="Shape 3188"/>
        <p:cNvGrpSpPr/>
        <p:nvPr/>
      </p:nvGrpSpPr>
      <p:grpSpPr>
        <a:xfrm>
          <a:off x="0" y="0"/>
          <a:ext cx="0" cy="0"/>
          <a:chOff x="0" y="0"/>
          <a:chExt cx="0" cy="0"/>
        </a:xfrm>
      </p:grpSpPr>
      <p:sp>
        <p:nvSpPr>
          <p:cNvPr id="3189" name="Google Shape;3189;p2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91" name="Google Shape;3191;p274"/>
          <p:cNvPicPr preferRelativeResize="0"/>
          <p:nvPr/>
        </p:nvPicPr>
        <p:blipFill>
          <a:blip r:embed="rId3">
            <a:alphaModFix/>
          </a:blip>
          <a:stretch>
            <a:fillRect/>
          </a:stretch>
        </p:blipFill>
        <p:spPr>
          <a:xfrm>
            <a:off x="1133475" y="2571750"/>
            <a:ext cx="6877050" cy="1219200"/>
          </a:xfrm>
          <a:prstGeom prst="rect">
            <a:avLst/>
          </a:prstGeom>
          <a:noFill/>
          <a:ln>
            <a:noFill/>
          </a:ln>
        </p:spPr>
      </p:pic>
      <p:sp>
        <p:nvSpPr>
          <p:cNvPr id="3192" name="Google Shape;3192;p2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196" name="Shape 3196"/>
        <p:cNvGrpSpPr/>
        <p:nvPr/>
      </p:nvGrpSpPr>
      <p:grpSpPr>
        <a:xfrm>
          <a:off x="0" y="0"/>
          <a:ext cx="0" cy="0"/>
          <a:chOff x="0" y="0"/>
          <a:chExt cx="0" cy="0"/>
        </a:xfrm>
      </p:grpSpPr>
      <p:sp>
        <p:nvSpPr>
          <p:cNvPr id="3197" name="Google Shape;3197;p27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198" name="Google Shape;3198;p275"/>
          <p:cNvSpPr/>
          <p:nvPr/>
        </p:nvSpPr>
        <p:spPr>
          <a:xfrm>
            <a:off x="0" y="1522807"/>
            <a:ext cx="5253851" cy="3620693"/>
          </a:xfrm>
          <a:custGeom>
            <a:rect b="b" l="l" r="r" t="t"/>
            <a:pathLst>
              <a:path extrusionOk="0" h="4827590" w="7005134">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199" name="Google Shape;3199;p275"/>
          <p:cNvSpPr txBox="1"/>
          <p:nvPr>
            <p:ph type="ctrTitle"/>
          </p:nvPr>
        </p:nvSpPr>
        <p:spPr>
          <a:xfrm>
            <a:off x="868680" y="841772"/>
            <a:ext cx="4755000" cy="17907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262626"/>
              </a:buClr>
              <a:buSzPts val="5000"/>
              <a:buFont typeface="Calibri"/>
              <a:buNone/>
            </a:pPr>
            <a:r>
              <a:rPr lang="en-GB" sz="5000">
                <a:solidFill>
                  <a:srgbClr val="262626"/>
                </a:solidFill>
              </a:rPr>
              <a:t>Evaluation Techniques</a:t>
            </a:r>
            <a:endParaRPr/>
          </a:p>
        </p:txBody>
      </p:sp>
      <p:sp>
        <p:nvSpPr>
          <p:cNvPr id="3200" name="Google Shape;3200;p275"/>
          <p:cNvSpPr txBox="1"/>
          <p:nvPr>
            <p:ph idx="1" type="subTitle"/>
          </p:nvPr>
        </p:nvSpPr>
        <p:spPr>
          <a:xfrm>
            <a:off x="868680" y="3525441"/>
            <a:ext cx="3939300" cy="1241700"/>
          </a:xfrm>
          <a:prstGeom prst="rect">
            <a:avLst/>
          </a:prstGeom>
          <a:noFill/>
          <a:ln>
            <a:noFill/>
          </a:ln>
        </p:spPr>
        <p:txBody>
          <a:bodyPr anchorCtr="0" anchor="t" bIns="34275" lIns="68575" spcFirstLastPara="1" rIns="68575" wrap="square" tIns="34275">
            <a:normAutofit fontScale="55000"/>
          </a:bodyPr>
          <a:lstStyle/>
          <a:p>
            <a:pPr indent="0" lvl="0" marL="0" rtl="0" algn="l">
              <a:lnSpc>
                <a:spcPct val="90000"/>
              </a:lnSpc>
              <a:spcBef>
                <a:spcPts val="0"/>
              </a:spcBef>
              <a:spcAft>
                <a:spcPts val="0"/>
              </a:spcAft>
              <a:buClr>
                <a:srgbClr val="262626"/>
              </a:buClr>
              <a:buSzPct val="64285"/>
              <a:buNone/>
            </a:pPr>
            <a:r>
              <a:rPr lang="en-GB">
                <a:solidFill>
                  <a:srgbClr val="262626"/>
                </a:solidFill>
              </a:rPr>
              <a:t>Offline Evaluation Techniques</a:t>
            </a:r>
            <a:endParaRPr/>
          </a:p>
          <a:p>
            <a:pPr indent="0" lvl="0" marL="0" rtl="0" algn="l">
              <a:lnSpc>
                <a:spcPct val="90000"/>
              </a:lnSpc>
              <a:spcBef>
                <a:spcPts val="800"/>
              </a:spcBef>
              <a:spcAft>
                <a:spcPts val="0"/>
              </a:spcAft>
              <a:buClr>
                <a:srgbClr val="262626"/>
              </a:buClr>
              <a:buSzPct val="64285"/>
              <a:buNone/>
            </a:pPr>
            <a:r>
              <a:rPr lang="en-GB">
                <a:solidFill>
                  <a:srgbClr val="262626"/>
                </a:solidFill>
              </a:rPr>
              <a:t>Issues with Offline Evaluation Techniques</a:t>
            </a:r>
            <a:endParaRPr/>
          </a:p>
          <a:p>
            <a:pPr indent="0" lvl="0" marL="0" rtl="0" algn="l">
              <a:lnSpc>
                <a:spcPct val="90000"/>
              </a:lnSpc>
              <a:spcBef>
                <a:spcPts val="800"/>
              </a:spcBef>
              <a:spcAft>
                <a:spcPts val="0"/>
              </a:spcAft>
              <a:buClr>
                <a:srgbClr val="262626"/>
              </a:buClr>
              <a:buSzPct val="64285"/>
              <a:buNone/>
            </a:pPr>
            <a:r>
              <a:rPr lang="en-GB">
                <a:solidFill>
                  <a:srgbClr val="262626"/>
                </a:solidFill>
              </a:rPr>
              <a:t>Online Evaluation</a:t>
            </a:r>
            <a:endParaRPr/>
          </a:p>
          <a:p>
            <a:pPr indent="0" lvl="0" marL="0" rtl="0" algn="l">
              <a:lnSpc>
                <a:spcPct val="90000"/>
              </a:lnSpc>
              <a:spcBef>
                <a:spcPts val="800"/>
              </a:spcBef>
              <a:spcAft>
                <a:spcPts val="0"/>
              </a:spcAft>
              <a:buClr>
                <a:srgbClr val="262626"/>
              </a:buClr>
              <a:buSzPct val="64285"/>
              <a:buNone/>
            </a:pPr>
            <a:r>
              <a:rPr lang="en-GB">
                <a:solidFill>
                  <a:srgbClr val="262626"/>
                </a:solidFill>
              </a:rPr>
              <a:t>Off-policy Evaluation</a:t>
            </a:r>
            <a:endParaRPr/>
          </a:p>
        </p:txBody>
      </p:sp>
      <p:cxnSp>
        <p:nvCxnSpPr>
          <p:cNvPr id="3201" name="Google Shape;3201;p275"/>
          <p:cNvCxnSpPr/>
          <p:nvPr/>
        </p:nvCxnSpPr>
        <p:spPr>
          <a:xfrm>
            <a:off x="954405" y="3337560"/>
            <a:ext cx="925800" cy="0"/>
          </a:xfrm>
          <a:prstGeom prst="straightConnector1">
            <a:avLst/>
          </a:prstGeom>
          <a:noFill/>
          <a:ln cap="flat" cmpd="sng" w="50800">
            <a:solidFill>
              <a:srgbClr val="262626"/>
            </a:solidFill>
            <a:prstDash val="solid"/>
            <a:miter lim="800000"/>
            <a:headEnd len="sm" w="sm" type="none"/>
            <a:tailEnd len="sm" w="sm" type="none"/>
          </a:ln>
        </p:spPr>
      </p:cxnSp>
      <p:sp>
        <p:nvSpPr>
          <p:cNvPr id="3202" name="Google Shape;3202;p275"/>
          <p:cNvSpPr/>
          <p:nvPr/>
        </p:nvSpPr>
        <p:spPr>
          <a:xfrm>
            <a:off x="6100761" y="754379"/>
            <a:ext cx="2583300" cy="2583300"/>
          </a:xfrm>
          <a:prstGeom prst="ellipse">
            <a:avLst/>
          </a:prstGeom>
          <a:solidFill>
            <a:schemeClr val="dk1">
              <a:alpha val="498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7" name="Shape 3207"/>
        <p:cNvGrpSpPr/>
        <p:nvPr/>
      </p:nvGrpSpPr>
      <p:grpSpPr>
        <a:xfrm>
          <a:off x="0" y="0"/>
          <a:ext cx="0" cy="0"/>
          <a:chOff x="0" y="0"/>
          <a:chExt cx="0" cy="0"/>
        </a:xfrm>
      </p:grpSpPr>
      <p:sp>
        <p:nvSpPr>
          <p:cNvPr id="3208" name="Google Shape;3208;p276"/>
          <p:cNvSpPr txBox="1"/>
          <p:nvPr>
            <p:ph type="title"/>
          </p:nvPr>
        </p:nvSpPr>
        <p:spPr>
          <a:xfrm>
            <a:off x="471488" y="205383"/>
            <a:ext cx="5915100" cy="74580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3300"/>
              <a:buFont typeface="Calibri"/>
              <a:buNone/>
            </a:pPr>
            <a:r>
              <a:rPr lang="en-GB"/>
              <a:t> </a:t>
            </a:r>
            <a:endParaRPr/>
          </a:p>
        </p:txBody>
      </p:sp>
      <p:sp>
        <p:nvSpPr>
          <p:cNvPr id="3209" name="Google Shape;3209;p276"/>
          <p:cNvSpPr txBox="1"/>
          <p:nvPr>
            <p:ph idx="1" type="body"/>
          </p:nvPr>
        </p:nvSpPr>
        <p:spPr>
          <a:xfrm>
            <a:off x="626488" y="1362496"/>
            <a:ext cx="7886700" cy="3263400"/>
          </a:xfrm>
          <a:prstGeom prst="rect">
            <a:avLst/>
          </a:prstGeom>
          <a:blipFill rotWithShape="1">
            <a:blip r:embed="rId4">
              <a:alphaModFix/>
            </a:blip>
            <a:stretch>
              <a:fillRect b="-3078" l="-1039" r="-469" t="-2799"/>
            </a:stretch>
          </a:blipFill>
          <a:ln>
            <a:noFill/>
          </a:ln>
        </p:spPr>
        <p:txBody>
          <a:bodyPr anchorCtr="0" anchor="t" bIns="34275" lIns="68575" spcFirstLastPara="1" rIns="68575" wrap="square" tIns="34275">
            <a:normAutofit/>
          </a:bodyPr>
          <a:lstStyle/>
          <a:p>
            <a:pPr indent="0" lvl="0" marL="177800" rtl="0" algn="l">
              <a:lnSpc>
                <a:spcPct val="90000"/>
              </a:lnSpc>
              <a:spcBef>
                <a:spcPts val="0"/>
              </a:spcBef>
              <a:spcAft>
                <a:spcPts val="1600"/>
              </a:spcAft>
              <a:buNone/>
            </a:pPr>
            <a:r>
              <a:rPr lang="en-GB"/>
              <a:t> </a:t>
            </a:r>
            <a:endParaRPr/>
          </a:p>
        </p:txBody>
      </p:sp>
      <p:sp>
        <p:nvSpPr>
          <p:cNvPr id="3210" name="Google Shape;3210;p276"/>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15" name="Shape 3215"/>
        <p:cNvGrpSpPr/>
        <p:nvPr/>
      </p:nvGrpSpPr>
      <p:grpSpPr>
        <a:xfrm>
          <a:off x="0" y="0"/>
          <a:ext cx="0" cy="0"/>
          <a:chOff x="0" y="0"/>
          <a:chExt cx="0" cy="0"/>
        </a:xfrm>
      </p:grpSpPr>
      <p:sp>
        <p:nvSpPr>
          <p:cNvPr id="3216" name="Google Shape;3216;p277"/>
          <p:cNvSpPr txBox="1"/>
          <p:nvPr>
            <p:ph type="title"/>
          </p:nvPr>
        </p:nvSpPr>
        <p:spPr>
          <a:xfrm>
            <a:off x="471488" y="205383"/>
            <a:ext cx="5915100" cy="74580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3300"/>
              <a:buFont typeface="Calibri"/>
              <a:buNone/>
            </a:pPr>
            <a:r>
              <a:rPr lang="en-GB"/>
              <a:t> </a:t>
            </a:r>
            <a:endParaRPr/>
          </a:p>
        </p:txBody>
      </p:sp>
      <p:sp>
        <p:nvSpPr>
          <p:cNvPr id="3217" name="Google Shape;3217;p277"/>
          <p:cNvSpPr txBox="1"/>
          <p:nvPr>
            <p:ph idx="1" type="body"/>
          </p:nvPr>
        </p:nvSpPr>
        <p:spPr>
          <a:xfrm>
            <a:off x="626488" y="1362496"/>
            <a:ext cx="7886700" cy="3263400"/>
          </a:xfrm>
          <a:prstGeom prst="rect">
            <a:avLst/>
          </a:prstGeom>
          <a:blipFill rotWithShape="1">
            <a:blip r:embed="rId4">
              <a:alphaModFix/>
            </a:blip>
            <a:stretch>
              <a:fillRect b="0" l="-869" r="0" t="-3219"/>
            </a:stretch>
          </a:blip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600"/>
              </a:spcAft>
              <a:buNone/>
            </a:pPr>
            <a:r>
              <a:rPr lang="en-GB"/>
              <a:t> </a:t>
            </a:r>
            <a:endParaRPr/>
          </a:p>
        </p:txBody>
      </p:sp>
      <p:sp>
        <p:nvSpPr>
          <p:cNvPr id="3218" name="Google Shape;3218;p277"/>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22" name="Shape 3222"/>
        <p:cNvGrpSpPr/>
        <p:nvPr/>
      </p:nvGrpSpPr>
      <p:grpSpPr>
        <a:xfrm>
          <a:off x="0" y="0"/>
          <a:ext cx="0" cy="0"/>
          <a:chOff x="0" y="0"/>
          <a:chExt cx="0" cy="0"/>
        </a:xfrm>
      </p:grpSpPr>
      <p:sp>
        <p:nvSpPr>
          <p:cNvPr id="3223" name="Google Shape;3223;p278"/>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i="1" lang="en-GB"/>
              <a:t>MAE</a:t>
            </a:r>
            <a:r>
              <a:rPr lang="en-GB"/>
              <a:t> - Mean Absolute Error</a:t>
            </a:r>
            <a:endParaRPr/>
          </a:p>
        </p:txBody>
      </p:sp>
      <p:sp>
        <p:nvSpPr>
          <p:cNvPr id="3224" name="Google Shape;3224;p278"/>
          <p:cNvSpPr txBox="1"/>
          <p:nvPr>
            <p:ph idx="1" type="body"/>
          </p:nvPr>
        </p:nvSpPr>
        <p:spPr>
          <a:xfrm>
            <a:off x="471488" y="1026914"/>
            <a:ext cx="5915100" cy="2447700"/>
          </a:xfrm>
          <a:prstGeom prst="rect">
            <a:avLst/>
          </a:prstGeom>
          <a:blipFill rotWithShape="1">
            <a:blip r:embed="rId3">
              <a:alphaModFix/>
            </a:blip>
            <a:stretch>
              <a:fillRect b="-3079" l="-1219" r="0" t="-3079"/>
            </a:stretch>
          </a:blip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600"/>
              </a:spcAft>
              <a:buNone/>
            </a:pPr>
            <a:r>
              <a:rPr lang="en-GB"/>
              <a:t> </a:t>
            </a:r>
            <a:endParaRPr/>
          </a:p>
        </p:txBody>
      </p:sp>
      <p:sp>
        <p:nvSpPr>
          <p:cNvPr id="3225" name="Google Shape;3225;p278"/>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Power laws and scale free networks</a:t>
            </a:r>
            <a:endParaRPr/>
          </a:p>
        </p:txBody>
      </p:sp>
      <p:sp>
        <p:nvSpPr>
          <p:cNvPr id="376" name="Google Shape;376;p54"/>
          <p:cNvSpPr txBox="1"/>
          <p:nvPr>
            <p:ph idx="1" type="body"/>
          </p:nvPr>
        </p:nvSpPr>
        <p:spPr>
          <a:xfrm>
            <a:off x="4406900" y="1309500"/>
            <a:ext cx="4425300" cy="32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350">
                <a:solidFill>
                  <a:srgbClr val="353535"/>
                </a:solidFill>
              </a:rPr>
              <a:t>Lack of an Internal Scale</a:t>
            </a:r>
            <a:endParaRPr b="1" sz="1350">
              <a:solidFill>
                <a:srgbClr val="353535"/>
              </a:solidFill>
            </a:endParaRPr>
          </a:p>
          <a:p>
            <a:pPr indent="0" lvl="0" marL="0" rtl="0" algn="l">
              <a:spcBef>
                <a:spcPts val="1600"/>
              </a:spcBef>
              <a:spcAft>
                <a:spcPts val="0"/>
              </a:spcAft>
              <a:buNone/>
            </a:pPr>
            <a:r>
              <a:rPr lang="en-GB" sz="1350">
                <a:solidFill>
                  <a:srgbClr val="353535"/>
                </a:solidFill>
              </a:rPr>
              <a:t>For any exponentially bounded distribution, like a Poisson or a Gaussian, the degree of a randomly chosen node is in the vicinity of </a:t>
            </a:r>
            <a:r>
              <a:rPr i="1" lang="en-GB" sz="1350">
                <a:solidFill>
                  <a:srgbClr val="353535"/>
                </a:solidFill>
              </a:rPr>
              <a:t>〈k〉</a:t>
            </a:r>
            <a:r>
              <a:rPr lang="en-GB" sz="1350">
                <a:solidFill>
                  <a:srgbClr val="353535"/>
                </a:solidFill>
              </a:rPr>
              <a:t>. </a:t>
            </a:r>
            <a:r>
              <a:rPr lang="en-GB" sz="1350">
                <a:solidFill>
                  <a:srgbClr val="353535"/>
                </a:solidFill>
                <a:highlight>
                  <a:schemeClr val="accent6"/>
                </a:highlight>
              </a:rPr>
              <a:t>Hence </a:t>
            </a:r>
            <a:r>
              <a:rPr i="1" lang="en-GB" sz="1350">
                <a:solidFill>
                  <a:srgbClr val="353535"/>
                </a:solidFill>
                <a:highlight>
                  <a:schemeClr val="accent6"/>
                </a:highlight>
              </a:rPr>
              <a:t>〈k〉 </a:t>
            </a:r>
            <a:r>
              <a:rPr lang="en-GB" sz="1350">
                <a:solidFill>
                  <a:srgbClr val="353535"/>
                </a:solidFill>
                <a:highlight>
                  <a:schemeClr val="accent6"/>
                </a:highlight>
              </a:rPr>
              <a:t>serves as the network’s </a:t>
            </a:r>
            <a:r>
              <a:rPr i="1" lang="en-GB" sz="1350">
                <a:solidFill>
                  <a:srgbClr val="353535"/>
                </a:solidFill>
                <a:highlight>
                  <a:schemeClr val="accent6"/>
                </a:highlight>
              </a:rPr>
              <a:t>scale</a:t>
            </a:r>
            <a:r>
              <a:rPr lang="en-GB" sz="1350">
                <a:solidFill>
                  <a:srgbClr val="353535"/>
                </a:solidFill>
              </a:rPr>
              <a:t>.</a:t>
            </a:r>
            <a:endParaRPr sz="1350">
              <a:solidFill>
                <a:srgbClr val="353535"/>
              </a:solidFill>
            </a:endParaRPr>
          </a:p>
          <a:p>
            <a:pPr indent="0" lvl="0" marL="0" rtl="0" algn="l">
              <a:spcBef>
                <a:spcPts val="1600"/>
              </a:spcBef>
              <a:spcAft>
                <a:spcPts val="1600"/>
              </a:spcAft>
              <a:buNone/>
            </a:pPr>
            <a:r>
              <a:rPr lang="en-GB" sz="1350">
                <a:solidFill>
                  <a:srgbClr val="353535"/>
                </a:solidFill>
              </a:rPr>
              <a:t>For a power law distribution the second moment can diverge, and the degree of a randomly chosen node can be significantly different from </a:t>
            </a:r>
            <a:r>
              <a:rPr i="1" lang="en-GB" sz="1350">
                <a:solidFill>
                  <a:srgbClr val="353535"/>
                </a:solidFill>
              </a:rPr>
              <a:t>〈k</a:t>
            </a:r>
            <a:r>
              <a:rPr i="1" lang="en-GB" sz="1350">
                <a:solidFill>
                  <a:srgbClr val="353535"/>
                </a:solidFill>
              </a:rPr>
              <a:t>〉</a:t>
            </a:r>
            <a:r>
              <a:rPr lang="en-GB" sz="1350">
                <a:solidFill>
                  <a:srgbClr val="353535"/>
                </a:solidFill>
              </a:rPr>
              <a:t>. Hence </a:t>
            </a:r>
            <a:r>
              <a:rPr i="1" lang="en-GB" sz="1350">
                <a:solidFill>
                  <a:srgbClr val="353535"/>
                </a:solidFill>
              </a:rPr>
              <a:t>〈k〉 </a:t>
            </a:r>
            <a:r>
              <a:rPr lang="en-GB" sz="1350">
                <a:solidFill>
                  <a:srgbClr val="353535"/>
                </a:solidFill>
              </a:rPr>
              <a:t>does not serve as an intrinsic scale. A network with a power law degree distribution lacks an intrinsic scale… </a:t>
            </a:r>
            <a:endParaRPr sz="2100"/>
          </a:p>
        </p:txBody>
      </p:sp>
      <p:sp>
        <p:nvSpPr>
          <p:cNvPr id="377" name="Google Shape;377;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78" name="Google Shape;378;p54"/>
          <p:cNvSpPr txBox="1"/>
          <p:nvPr/>
        </p:nvSpPr>
        <p:spPr>
          <a:xfrm>
            <a:off x="5183850" y="4690675"/>
            <a:ext cx="3288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a:solidFill>
                  <a:schemeClr val="dk2"/>
                </a:solidFill>
                <a:latin typeface="Helvetica Neue"/>
                <a:ea typeface="Helvetica Neue"/>
                <a:cs typeface="Helvetica Neue"/>
                <a:sym typeface="Helvetica Neue"/>
              </a:rPr>
              <a:t>Source: Network Science, Albert-László Barabási</a:t>
            </a:r>
            <a:endParaRPr sz="1000">
              <a:solidFill>
                <a:schemeClr val="dk2"/>
              </a:solidFill>
              <a:latin typeface="Helvetica Neue"/>
              <a:ea typeface="Helvetica Neue"/>
              <a:cs typeface="Helvetica Neue"/>
              <a:sym typeface="Helvetica Neue"/>
            </a:endParaRPr>
          </a:p>
        </p:txBody>
      </p:sp>
      <p:pic>
        <p:nvPicPr>
          <p:cNvPr id="379" name="Google Shape;379;p54"/>
          <p:cNvPicPr preferRelativeResize="0"/>
          <p:nvPr/>
        </p:nvPicPr>
        <p:blipFill>
          <a:blip r:embed="rId3">
            <a:alphaModFix/>
          </a:blip>
          <a:stretch>
            <a:fillRect/>
          </a:stretch>
        </p:blipFill>
        <p:spPr>
          <a:xfrm>
            <a:off x="323075" y="1211828"/>
            <a:ext cx="3288600" cy="1479471"/>
          </a:xfrm>
          <a:prstGeom prst="rect">
            <a:avLst/>
          </a:prstGeom>
          <a:noFill/>
          <a:ln>
            <a:noFill/>
          </a:ln>
        </p:spPr>
      </p:pic>
      <p:sp>
        <p:nvSpPr>
          <p:cNvPr id="380" name="Google Shape;380;p54"/>
          <p:cNvSpPr txBox="1"/>
          <p:nvPr/>
        </p:nvSpPr>
        <p:spPr>
          <a:xfrm>
            <a:off x="434525" y="3052100"/>
            <a:ext cx="34572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50">
                <a:solidFill>
                  <a:srgbClr val="353535"/>
                </a:solidFill>
                <a:latin typeface="Merriweather"/>
                <a:ea typeface="Merriweather"/>
                <a:cs typeface="Merriweather"/>
                <a:sym typeface="Merriweather"/>
              </a:rPr>
              <a:t>The degree of the largest hub, </a:t>
            </a:r>
            <a:r>
              <a:rPr i="1" lang="en-GB" sz="1250">
                <a:solidFill>
                  <a:srgbClr val="353535"/>
                </a:solidFill>
                <a:latin typeface="Merriweather"/>
                <a:ea typeface="Merriweather"/>
                <a:cs typeface="Merriweather"/>
                <a:sym typeface="Merriweather"/>
              </a:rPr>
              <a:t>k</a:t>
            </a:r>
            <a:r>
              <a:rPr baseline="-25000" i="1" lang="en-GB" sz="1250">
                <a:solidFill>
                  <a:srgbClr val="353535"/>
                </a:solidFill>
                <a:latin typeface="Merriweather"/>
                <a:ea typeface="Merriweather"/>
                <a:cs typeface="Merriweather"/>
                <a:sym typeface="Merriweather"/>
              </a:rPr>
              <a:t>max</a:t>
            </a:r>
            <a:r>
              <a:rPr lang="en-GB" sz="1250">
                <a:solidFill>
                  <a:srgbClr val="353535"/>
                </a:solidFill>
                <a:latin typeface="Merriweather"/>
                <a:ea typeface="Merriweather"/>
                <a:cs typeface="Merriweather"/>
                <a:sym typeface="Merriweather"/>
              </a:rPr>
              <a:t>, increases with the system size</a:t>
            </a:r>
            <a:endParaRPr sz="1250">
              <a:solidFill>
                <a:srgbClr val="353535"/>
              </a:solidFill>
              <a:latin typeface="Merriweather"/>
              <a:ea typeface="Merriweather"/>
              <a:cs typeface="Merriweather"/>
              <a:sym typeface="Merriweather"/>
            </a:endParaRPr>
          </a:p>
          <a:p>
            <a:pPr indent="0" lvl="0" marL="0" rtl="0" algn="l">
              <a:spcBef>
                <a:spcPts val="0"/>
              </a:spcBef>
              <a:spcAft>
                <a:spcPts val="0"/>
              </a:spcAft>
              <a:buNone/>
            </a:pPr>
            <a:r>
              <a:t/>
            </a:r>
            <a:endParaRPr sz="1250">
              <a:solidFill>
                <a:srgbClr val="353535"/>
              </a:solidFill>
              <a:latin typeface="Merriweather"/>
              <a:ea typeface="Merriweather"/>
              <a:cs typeface="Merriweather"/>
              <a:sym typeface="Merriweather"/>
            </a:endParaRPr>
          </a:p>
          <a:p>
            <a:pPr indent="0" lvl="0" marL="0" rtl="0" algn="l">
              <a:spcBef>
                <a:spcPts val="0"/>
              </a:spcBef>
              <a:spcAft>
                <a:spcPts val="0"/>
              </a:spcAft>
              <a:buNone/>
            </a:pPr>
            <a:r>
              <a:rPr lang="en-GB" sz="1250">
                <a:solidFill>
                  <a:srgbClr val="353535"/>
                </a:solidFill>
                <a:latin typeface="Merriweather"/>
                <a:ea typeface="Merriweather"/>
                <a:cs typeface="Merriweather"/>
                <a:sym typeface="Merriweather"/>
              </a:rPr>
              <a:t>To understand the behavior of </a:t>
            </a:r>
            <a:r>
              <a:rPr i="1" lang="en-GB" sz="1250">
                <a:solidFill>
                  <a:srgbClr val="353535"/>
                </a:solidFill>
                <a:latin typeface="Merriweather"/>
                <a:ea typeface="Merriweather"/>
                <a:cs typeface="Merriweather"/>
                <a:sym typeface="Merriweather"/>
              </a:rPr>
              <a:t>〈k</a:t>
            </a:r>
            <a:r>
              <a:rPr baseline="30000" i="1" lang="en-GB" sz="1250">
                <a:solidFill>
                  <a:srgbClr val="353535"/>
                </a:solidFill>
                <a:latin typeface="Merriweather"/>
                <a:ea typeface="Merriweather"/>
                <a:cs typeface="Merriweather"/>
                <a:sym typeface="Merriweather"/>
              </a:rPr>
              <a:t>n</a:t>
            </a:r>
            <a:r>
              <a:rPr i="1" lang="en-GB" sz="1250">
                <a:solidFill>
                  <a:srgbClr val="353535"/>
                </a:solidFill>
                <a:latin typeface="Merriweather"/>
                <a:ea typeface="Merriweather"/>
                <a:cs typeface="Merriweather"/>
                <a:sym typeface="Merriweather"/>
              </a:rPr>
              <a:t>〉</a:t>
            </a:r>
            <a:r>
              <a:rPr lang="en-GB" sz="1250">
                <a:solidFill>
                  <a:srgbClr val="353535"/>
                </a:solidFill>
                <a:latin typeface="Merriweather"/>
                <a:ea typeface="Merriweather"/>
                <a:cs typeface="Merriweather"/>
                <a:sym typeface="Merriweather"/>
              </a:rPr>
              <a:t> we need to take the asymptotic limit </a:t>
            </a:r>
            <a:r>
              <a:rPr i="1" lang="en-GB" sz="1250">
                <a:solidFill>
                  <a:srgbClr val="353535"/>
                </a:solidFill>
                <a:latin typeface="Merriweather"/>
                <a:ea typeface="Merriweather"/>
                <a:cs typeface="Merriweather"/>
                <a:sym typeface="Merriweather"/>
              </a:rPr>
              <a:t>k</a:t>
            </a:r>
            <a:r>
              <a:rPr baseline="-25000" i="1" lang="en-GB" sz="1250">
                <a:solidFill>
                  <a:srgbClr val="353535"/>
                </a:solidFill>
                <a:latin typeface="Merriweather"/>
                <a:ea typeface="Merriweather"/>
                <a:cs typeface="Merriweather"/>
                <a:sym typeface="Merriweather"/>
              </a:rPr>
              <a:t>max</a:t>
            </a:r>
            <a:r>
              <a:rPr lang="en-GB" sz="1250">
                <a:solidFill>
                  <a:srgbClr val="353535"/>
                </a:solidFill>
                <a:latin typeface="Merriweather"/>
                <a:ea typeface="Merriweather"/>
                <a:cs typeface="Merriweather"/>
                <a:sym typeface="Merriweather"/>
              </a:rPr>
              <a:t> → ∞.</a:t>
            </a:r>
            <a:endParaRPr sz="1250">
              <a:solidFill>
                <a:srgbClr val="353535"/>
              </a:solidFill>
              <a:latin typeface="Merriweather"/>
              <a:ea typeface="Merriweather"/>
              <a:cs typeface="Merriweather"/>
              <a:sym typeface="Merriweather"/>
            </a:endParaRPr>
          </a:p>
          <a:p>
            <a:pPr indent="0" lvl="0" marL="0" rtl="0" algn="l">
              <a:spcBef>
                <a:spcPts val="0"/>
              </a:spcBef>
              <a:spcAft>
                <a:spcPts val="0"/>
              </a:spcAft>
              <a:buNone/>
            </a:pPr>
            <a:r>
              <a:t/>
            </a:r>
            <a:endParaRPr sz="1250">
              <a:solidFill>
                <a:srgbClr val="353535"/>
              </a:solidFill>
              <a:latin typeface="Merriweather"/>
              <a:ea typeface="Merriweather"/>
              <a:cs typeface="Merriweather"/>
              <a:sym typeface="Merriweather"/>
            </a:endParaRPr>
          </a:p>
          <a:p>
            <a:pPr indent="0" lvl="0" marL="0" rtl="0" algn="l">
              <a:spcBef>
                <a:spcPts val="0"/>
              </a:spcBef>
              <a:spcAft>
                <a:spcPts val="0"/>
              </a:spcAft>
              <a:buNone/>
            </a:pPr>
            <a:r>
              <a:rPr lang="en-GB" sz="1250">
                <a:solidFill>
                  <a:srgbClr val="353535"/>
                </a:solidFill>
                <a:latin typeface="Merriweather"/>
                <a:ea typeface="Merriweather"/>
                <a:cs typeface="Merriweather"/>
                <a:sym typeface="Merriweather"/>
              </a:rPr>
              <a:t>All moments larger than </a:t>
            </a:r>
            <a:r>
              <a:rPr i="1" lang="en-GB" sz="1250">
                <a:solidFill>
                  <a:srgbClr val="353535"/>
                </a:solidFill>
                <a:latin typeface="Merriweather"/>
                <a:ea typeface="Merriweather"/>
                <a:cs typeface="Merriweather"/>
                <a:sym typeface="Merriweather"/>
              </a:rPr>
              <a:t>γ</a:t>
            </a:r>
            <a:r>
              <a:rPr lang="en-GB" sz="1250">
                <a:solidFill>
                  <a:srgbClr val="353535"/>
                </a:solidFill>
                <a:latin typeface="Merriweather"/>
                <a:ea typeface="Merriweather"/>
                <a:cs typeface="Merriweather"/>
                <a:sym typeface="Merriweather"/>
              </a:rPr>
              <a:t>−1 (i.e. </a:t>
            </a:r>
            <a:r>
              <a:rPr i="1" lang="en-GB" sz="1250">
                <a:solidFill>
                  <a:srgbClr val="353535"/>
                </a:solidFill>
                <a:latin typeface="Merriweather"/>
                <a:ea typeface="Merriweather"/>
                <a:cs typeface="Merriweather"/>
                <a:sym typeface="Merriweather"/>
              </a:rPr>
              <a:t>n−γ</a:t>
            </a:r>
            <a:r>
              <a:rPr lang="en-GB" sz="1250">
                <a:solidFill>
                  <a:srgbClr val="353535"/>
                </a:solidFill>
                <a:latin typeface="Merriweather"/>
                <a:ea typeface="Merriweather"/>
                <a:cs typeface="Merriweather"/>
                <a:sym typeface="Merriweather"/>
              </a:rPr>
              <a:t>+1 &gt; 0) diverge</a:t>
            </a:r>
            <a:endParaRPr sz="1250">
              <a:solidFill>
                <a:srgbClr val="353535"/>
              </a:solidFill>
              <a:latin typeface="Merriweather"/>
              <a:ea typeface="Merriweather"/>
              <a:cs typeface="Merriweather"/>
              <a:sym typeface="Merriweathe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29" name="Shape 3229"/>
        <p:cNvGrpSpPr/>
        <p:nvPr/>
      </p:nvGrpSpPr>
      <p:grpSpPr>
        <a:xfrm>
          <a:off x="0" y="0"/>
          <a:ext cx="0" cy="0"/>
          <a:chOff x="0" y="0"/>
          <a:chExt cx="0" cy="0"/>
        </a:xfrm>
      </p:grpSpPr>
      <p:sp>
        <p:nvSpPr>
          <p:cNvPr id="3230" name="Google Shape;3230;p279"/>
          <p:cNvSpPr txBox="1"/>
          <p:nvPr>
            <p:ph type="title"/>
          </p:nvPr>
        </p:nvSpPr>
        <p:spPr>
          <a:xfrm>
            <a:off x="471488" y="205383"/>
            <a:ext cx="5915100" cy="745800"/>
          </a:xfrm>
          <a:prstGeom prst="rect">
            <a:avLst/>
          </a:prstGeom>
          <a:blipFill rotWithShape="1">
            <a:blip r:embed="rId3">
              <a:alphaModFix/>
            </a:blip>
            <a:stretch>
              <a:fillRect b="0" l="-2379" r="0" t="0"/>
            </a:stretch>
          </a:blip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3300"/>
              <a:buFont typeface="Calibri"/>
              <a:buNone/>
            </a:pPr>
            <a:r>
              <a:rPr lang="en-GB"/>
              <a:t> </a:t>
            </a:r>
            <a:endParaRPr/>
          </a:p>
        </p:txBody>
      </p:sp>
      <p:grpSp>
        <p:nvGrpSpPr>
          <p:cNvPr id="3231" name="Google Shape;3231;p279"/>
          <p:cNvGrpSpPr/>
          <p:nvPr/>
        </p:nvGrpSpPr>
        <p:grpSpPr>
          <a:xfrm>
            <a:off x="511607" y="1169883"/>
            <a:ext cx="1754550" cy="2404350"/>
            <a:chOff x="1186249" y="1565189"/>
            <a:chExt cx="2339400" cy="3205800"/>
          </a:xfrm>
        </p:grpSpPr>
        <p:sp>
          <p:nvSpPr>
            <p:cNvPr id="3232" name="Google Shape;3232;p279"/>
            <p:cNvSpPr/>
            <p:nvPr/>
          </p:nvSpPr>
          <p:spPr>
            <a:xfrm>
              <a:off x="1433384" y="2561968"/>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1</a:t>
              </a:r>
              <a:endParaRPr sz="1100"/>
            </a:p>
          </p:txBody>
        </p:sp>
        <p:sp>
          <p:nvSpPr>
            <p:cNvPr id="3233" name="Google Shape;3233;p279"/>
            <p:cNvSpPr/>
            <p:nvPr/>
          </p:nvSpPr>
          <p:spPr>
            <a:xfrm>
              <a:off x="1433384" y="3298311"/>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2</a:t>
              </a:r>
              <a:endParaRPr sz="1100"/>
            </a:p>
          </p:txBody>
        </p:sp>
        <p:sp>
          <p:nvSpPr>
            <p:cNvPr id="3234" name="Google Shape;3234;p279"/>
            <p:cNvSpPr/>
            <p:nvPr/>
          </p:nvSpPr>
          <p:spPr>
            <a:xfrm>
              <a:off x="1433384" y="4034654"/>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3</a:t>
              </a:r>
              <a:endParaRPr sz="1100"/>
            </a:p>
          </p:txBody>
        </p:sp>
        <p:sp>
          <p:nvSpPr>
            <p:cNvPr id="3235" name="Google Shape;3235;p279"/>
            <p:cNvSpPr/>
            <p:nvPr/>
          </p:nvSpPr>
          <p:spPr>
            <a:xfrm>
              <a:off x="1186249" y="1565189"/>
              <a:ext cx="2339400" cy="3205800"/>
            </a:xfrm>
            <a:prstGeom prst="rect">
              <a:avLst/>
            </a:prstGeom>
            <a:no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36" name="Google Shape;3236;p279"/>
            <p:cNvSpPr txBox="1"/>
            <p:nvPr/>
          </p:nvSpPr>
          <p:spPr>
            <a:xfrm>
              <a:off x="1540476" y="1858621"/>
              <a:ext cx="1754700" cy="37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Ground Truth</a:t>
              </a:r>
              <a:endParaRPr sz="1100"/>
            </a:p>
          </p:txBody>
        </p:sp>
      </p:grpSp>
      <p:sp>
        <p:nvSpPr>
          <p:cNvPr id="3237" name="Google Shape;3237;p279"/>
          <p:cNvSpPr txBox="1"/>
          <p:nvPr/>
        </p:nvSpPr>
        <p:spPr>
          <a:xfrm>
            <a:off x="2485600" y="1573494"/>
            <a:ext cx="3446700" cy="1776900"/>
          </a:xfrm>
          <a:prstGeom prst="rect">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sp>
        <p:nvSpPr>
          <p:cNvPr id="3238" name="Google Shape;3238;p279"/>
          <p:cNvSpPr/>
          <p:nvPr/>
        </p:nvSpPr>
        <p:spPr>
          <a:xfrm>
            <a:off x="628650" y="4231708"/>
            <a:ext cx="18969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Used for: Implicit Ratings</a:t>
            </a:r>
            <a:endParaRPr sz="1100"/>
          </a:p>
        </p:txBody>
      </p:sp>
      <p:grpSp>
        <p:nvGrpSpPr>
          <p:cNvPr id="3239" name="Google Shape;3239;p279"/>
          <p:cNvGrpSpPr/>
          <p:nvPr/>
        </p:nvGrpSpPr>
        <p:grpSpPr>
          <a:xfrm>
            <a:off x="6400208" y="811310"/>
            <a:ext cx="2021625" cy="3633975"/>
            <a:chOff x="6687266" y="1565188"/>
            <a:chExt cx="2695500" cy="4845300"/>
          </a:xfrm>
        </p:grpSpPr>
        <p:sp>
          <p:nvSpPr>
            <p:cNvPr id="3240" name="Google Shape;3240;p279"/>
            <p:cNvSpPr txBox="1"/>
            <p:nvPr/>
          </p:nvSpPr>
          <p:spPr>
            <a:xfrm>
              <a:off x="6858001" y="1720121"/>
              <a:ext cx="2236500" cy="66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Ranking Induced by Algorithm</a:t>
              </a:r>
              <a:endParaRPr sz="1100"/>
            </a:p>
          </p:txBody>
        </p:sp>
        <p:grpSp>
          <p:nvGrpSpPr>
            <p:cNvPr id="3241" name="Google Shape;3241;p279"/>
            <p:cNvGrpSpPr/>
            <p:nvPr/>
          </p:nvGrpSpPr>
          <p:grpSpPr>
            <a:xfrm>
              <a:off x="6687266" y="1565188"/>
              <a:ext cx="2695500" cy="4845300"/>
              <a:chOff x="6687266" y="1565188"/>
              <a:chExt cx="2695500" cy="4845300"/>
            </a:xfrm>
          </p:grpSpPr>
          <p:sp>
            <p:nvSpPr>
              <p:cNvPr id="3242" name="Google Shape;3242;p279"/>
              <p:cNvSpPr/>
              <p:nvPr/>
            </p:nvSpPr>
            <p:spPr>
              <a:xfrm>
                <a:off x="7150444" y="4094206"/>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1</a:t>
                </a:r>
                <a:endParaRPr sz="1100"/>
              </a:p>
            </p:txBody>
          </p:sp>
          <p:sp>
            <p:nvSpPr>
              <p:cNvPr id="3243" name="Google Shape;3243;p279"/>
              <p:cNvSpPr/>
              <p:nvPr/>
            </p:nvSpPr>
            <p:spPr>
              <a:xfrm>
                <a:off x="7150443" y="2395885"/>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3</a:t>
                </a:r>
                <a:endParaRPr sz="1100"/>
              </a:p>
            </p:txBody>
          </p:sp>
          <p:sp>
            <p:nvSpPr>
              <p:cNvPr id="3244" name="Google Shape;3244;p279"/>
              <p:cNvSpPr/>
              <p:nvPr/>
            </p:nvSpPr>
            <p:spPr>
              <a:xfrm>
                <a:off x="7150443" y="3245045"/>
                <a:ext cx="1754700" cy="5685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Negative Result </a:t>
                </a:r>
                <a:endParaRPr sz="1100"/>
              </a:p>
            </p:txBody>
          </p:sp>
          <p:sp>
            <p:nvSpPr>
              <p:cNvPr id="3245" name="Google Shape;3245;p279"/>
              <p:cNvSpPr/>
              <p:nvPr/>
            </p:nvSpPr>
            <p:spPr>
              <a:xfrm>
                <a:off x="6687266" y="2301733"/>
                <a:ext cx="2695500" cy="3205800"/>
              </a:xfrm>
              <a:prstGeom prst="rect">
                <a:avLst/>
              </a:prstGeom>
              <a:noFill/>
              <a:ln cap="flat" cmpd="sng" w="254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46" name="Google Shape;3246;p279"/>
              <p:cNvSpPr/>
              <p:nvPr/>
            </p:nvSpPr>
            <p:spPr>
              <a:xfrm>
                <a:off x="6857999" y="1565188"/>
                <a:ext cx="2339400" cy="4845300"/>
              </a:xfrm>
              <a:prstGeom prst="rect">
                <a:avLst/>
              </a:prstGeom>
              <a:no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47" name="Google Shape;3247;p279"/>
              <p:cNvSpPr/>
              <p:nvPr/>
            </p:nvSpPr>
            <p:spPr>
              <a:xfrm>
                <a:off x="7157752" y="5642277"/>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2</a:t>
                </a:r>
                <a:endParaRPr sz="1100"/>
              </a:p>
            </p:txBody>
          </p:sp>
          <p:sp>
            <p:nvSpPr>
              <p:cNvPr id="3248" name="Google Shape;3248;p279"/>
              <p:cNvSpPr/>
              <p:nvPr/>
            </p:nvSpPr>
            <p:spPr>
              <a:xfrm>
                <a:off x="7150442" y="4843759"/>
                <a:ext cx="1754700" cy="5685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Negative Result </a:t>
                </a:r>
                <a:endParaRPr sz="1100"/>
              </a:p>
            </p:txBody>
          </p:sp>
        </p:grpSp>
      </p:grpSp>
      <p:sp>
        <p:nvSpPr>
          <p:cNvPr id="3249" name="Google Shape;3249;p279"/>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54" name="Shape 3254"/>
        <p:cNvGrpSpPr/>
        <p:nvPr/>
      </p:nvGrpSpPr>
      <p:grpSpPr>
        <a:xfrm>
          <a:off x="0" y="0"/>
          <a:ext cx="0" cy="0"/>
          <a:chOff x="0" y="0"/>
          <a:chExt cx="0" cy="0"/>
        </a:xfrm>
      </p:grpSpPr>
      <p:sp>
        <p:nvSpPr>
          <p:cNvPr id="3255" name="Google Shape;3255;p280"/>
          <p:cNvSpPr txBox="1"/>
          <p:nvPr>
            <p:ph type="title"/>
          </p:nvPr>
        </p:nvSpPr>
        <p:spPr>
          <a:xfrm>
            <a:off x="246988" y="172465"/>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GB"/>
              <a:t>MPR in Xbox</a:t>
            </a:r>
            <a:endParaRPr/>
          </a:p>
        </p:txBody>
      </p:sp>
      <p:pic>
        <p:nvPicPr>
          <p:cNvPr id="3256" name="Google Shape;3256;p280"/>
          <p:cNvPicPr preferRelativeResize="0"/>
          <p:nvPr/>
        </p:nvPicPr>
        <p:blipFill rotWithShape="1">
          <a:blip r:embed="rId3">
            <a:alphaModFix/>
          </a:blip>
          <a:srcRect b="0" l="0" r="0" t="0"/>
          <a:stretch/>
        </p:blipFill>
        <p:spPr>
          <a:xfrm>
            <a:off x="2931305" y="724822"/>
            <a:ext cx="5352656" cy="4362847"/>
          </a:xfrm>
          <a:prstGeom prst="rect">
            <a:avLst/>
          </a:prstGeom>
          <a:noFill/>
          <a:ln>
            <a:noFill/>
          </a:ln>
        </p:spPr>
      </p:pic>
      <p:sp>
        <p:nvSpPr>
          <p:cNvPr id="3257" name="Google Shape;3257;p280"/>
          <p:cNvSpPr txBox="1"/>
          <p:nvPr/>
        </p:nvSpPr>
        <p:spPr>
          <a:xfrm>
            <a:off x="205001" y="4670953"/>
            <a:ext cx="30840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800">
                <a:solidFill>
                  <a:schemeClr val="dk1"/>
                </a:solidFill>
                <a:latin typeface="Calibri"/>
                <a:ea typeface="Calibri"/>
                <a:cs typeface="Calibri"/>
                <a:sym typeface="Calibri"/>
              </a:rPr>
              <a:t>Xbox Movies Recommendations: Variational Bayes Matrix Factorization with Embedded Feature Selection</a:t>
            </a:r>
            <a:r>
              <a:rPr lang="en-GB" sz="800">
                <a:solidFill>
                  <a:schemeClr val="dk1"/>
                </a:solidFill>
                <a:latin typeface="Calibri"/>
                <a:ea typeface="Calibri"/>
                <a:cs typeface="Calibri"/>
                <a:sym typeface="Calibri"/>
              </a:rPr>
              <a:t> by Noam Koenigstein and Ulrich Paquet</a:t>
            </a:r>
            <a:endParaRPr b="1" sz="800">
              <a:solidFill>
                <a:schemeClr val="dk1"/>
              </a:solidFill>
              <a:latin typeface="Calibri"/>
              <a:ea typeface="Calibri"/>
              <a:cs typeface="Calibri"/>
              <a:sym typeface="Calibri"/>
            </a:endParaRPr>
          </a:p>
        </p:txBody>
      </p:sp>
      <p:sp>
        <p:nvSpPr>
          <p:cNvPr id="3258" name="Google Shape;3258;p280"/>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63" name="Shape 3263"/>
        <p:cNvGrpSpPr/>
        <p:nvPr/>
      </p:nvGrpSpPr>
      <p:grpSpPr>
        <a:xfrm>
          <a:off x="0" y="0"/>
          <a:ext cx="0" cy="0"/>
          <a:chOff x="0" y="0"/>
          <a:chExt cx="0" cy="0"/>
        </a:xfrm>
      </p:grpSpPr>
      <p:sp>
        <p:nvSpPr>
          <p:cNvPr id="3264" name="Google Shape;3264;p281"/>
          <p:cNvSpPr txBox="1"/>
          <p:nvPr>
            <p:ph type="title"/>
          </p:nvPr>
        </p:nvSpPr>
        <p:spPr>
          <a:xfrm>
            <a:off x="471488" y="205383"/>
            <a:ext cx="5915100" cy="74580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3300"/>
              <a:buFont typeface="Calibri"/>
              <a:buNone/>
            </a:pPr>
            <a:r>
              <a:rPr lang="en-GB"/>
              <a:t> </a:t>
            </a:r>
            <a:endParaRPr/>
          </a:p>
        </p:txBody>
      </p:sp>
      <p:sp>
        <p:nvSpPr>
          <p:cNvPr id="3265" name="Google Shape;3265;p281"/>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600"/>
              </a:spcAft>
              <a:buClr>
                <a:schemeClr val="dk1"/>
              </a:buClr>
              <a:buSzPts val="2100"/>
              <a:buNone/>
            </a:pPr>
            <a:r>
              <a:rPr lang="en-GB"/>
              <a:t>Sometimes there is only one “positive” item in the test set…</a:t>
            </a:r>
            <a:endParaRPr/>
          </a:p>
        </p:txBody>
      </p:sp>
      <p:sp>
        <p:nvSpPr>
          <p:cNvPr id="3266" name="Google Shape;3266;p281"/>
          <p:cNvSpPr/>
          <p:nvPr/>
        </p:nvSpPr>
        <p:spPr>
          <a:xfrm>
            <a:off x="1438932" y="2859625"/>
            <a:ext cx="1316100" cy="4263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1</a:t>
            </a:r>
            <a:endParaRPr sz="1100"/>
          </a:p>
        </p:txBody>
      </p:sp>
      <p:sp>
        <p:nvSpPr>
          <p:cNvPr id="3267" name="Google Shape;3267;p281"/>
          <p:cNvSpPr/>
          <p:nvPr/>
        </p:nvSpPr>
        <p:spPr>
          <a:xfrm>
            <a:off x="1231505" y="2329569"/>
            <a:ext cx="1754700" cy="1171500"/>
          </a:xfrm>
          <a:prstGeom prst="rect">
            <a:avLst/>
          </a:prstGeom>
          <a:no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68" name="Google Shape;3268;p281"/>
          <p:cNvSpPr txBox="1"/>
          <p:nvPr/>
        </p:nvSpPr>
        <p:spPr>
          <a:xfrm>
            <a:off x="1497175" y="2549643"/>
            <a:ext cx="1316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Ground Truth</a:t>
            </a:r>
            <a:endParaRPr sz="1100"/>
          </a:p>
        </p:txBody>
      </p:sp>
      <p:sp>
        <p:nvSpPr>
          <p:cNvPr id="3269" name="Google Shape;3269;p281"/>
          <p:cNvSpPr/>
          <p:nvPr/>
        </p:nvSpPr>
        <p:spPr>
          <a:xfrm>
            <a:off x="5507393" y="2112041"/>
            <a:ext cx="1754700" cy="2984100"/>
          </a:xfrm>
          <a:prstGeom prst="rect">
            <a:avLst/>
          </a:prstGeom>
          <a:no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70" name="Google Shape;3270;p281"/>
          <p:cNvSpPr txBox="1"/>
          <p:nvPr/>
        </p:nvSpPr>
        <p:spPr>
          <a:xfrm>
            <a:off x="5507395" y="2228240"/>
            <a:ext cx="16773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Ranking Induced by Algorithm</a:t>
            </a:r>
            <a:endParaRPr sz="1100"/>
          </a:p>
        </p:txBody>
      </p:sp>
      <p:sp>
        <p:nvSpPr>
          <p:cNvPr id="3271" name="Google Shape;3271;p281"/>
          <p:cNvSpPr/>
          <p:nvPr/>
        </p:nvSpPr>
        <p:spPr>
          <a:xfrm>
            <a:off x="5726727" y="4008803"/>
            <a:ext cx="1316100" cy="4263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1</a:t>
            </a:r>
            <a:endParaRPr sz="1100"/>
          </a:p>
        </p:txBody>
      </p:sp>
      <p:sp>
        <p:nvSpPr>
          <p:cNvPr id="3272" name="Google Shape;3272;p281"/>
          <p:cNvSpPr/>
          <p:nvPr/>
        </p:nvSpPr>
        <p:spPr>
          <a:xfrm>
            <a:off x="5726726" y="2735063"/>
            <a:ext cx="1316100" cy="4263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3</a:t>
            </a:r>
            <a:endParaRPr sz="1100"/>
          </a:p>
        </p:txBody>
      </p:sp>
      <p:sp>
        <p:nvSpPr>
          <p:cNvPr id="3273" name="Google Shape;3273;p281"/>
          <p:cNvSpPr/>
          <p:nvPr/>
        </p:nvSpPr>
        <p:spPr>
          <a:xfrm>
            <a:off x="5726726" y="3371932"/>
            <a:ext cx="1316100" cy="4263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Negative Result </a:t>
            </a:r>
            <a:endParaRPr sz="1100"/>
          </a:p>
        </p:txBody>
      </p:sp>
      <p:sp>
        <p:nvSpPr>
          <p:cNvPr id="3274" name="Google Shape;3274;p281"/>
          <p:cNvSpPr/>
          <p:nvPr/>
        </p:nvSpPr>
        <p:spPr>
          <a:xfrm>
            <a:off x="5726726" y="4589570"/>
            <a:ext cx="1316100" cy="4263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Positive Result 2</a:t>
            </a:r>
            <a:endParaRPr sz="1100"/>
          </a:p>
        </p:txBody>
      </p:sp>
      <p:sp>
        <p:nvSpPr>
          <p:cNvPr id="3275" name="Google Shape;3275;p281"/>
          <p:cNvSpPr/>
          <p:nvPr/>
        </p:nvSpPr>
        <p:spPr>
          <a:xfrm>
            <a:off x="5726726" y="4602080"/>
            <a:ext cx="1316100" cy="4263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Negative Result </a:t>
            </a:r>
            <a:endParaRPr sz="1100"/>
          </a:p>
        </p:txBody>
      </p:sp>
      <p:sp>
        <p:nvSpPr>
          <p:cNvPr id="3276" name="Google Shape;3276;p281"/>
          <p:cNvSpPr/>
          <p:nvPr/>
        </p:nvSpPr>
        <p:spPr>
          <a:xfrm>
            <a:off x="5738632" y="2739334"/>
            <a:ext cx="1316100" cy="4263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Negative Result </a:t>
            </a:r>
            <a:endParaRPr sz="1400">
              <a:solidFill>
                <a:schemeClr val="lt1"/>
              </a:solidFill>
              <a:latin typeface="Calibri"/>
              <a:ea typeface="Calibri"/>
              <a:cs typeface="Calibri"/>
              <a:sym typeface="Calibri"/>
            </a:endParaRPr>
          </a:p>
        </p:txBody>
      </p:sp>
      <p:cxnSp>
        <p:nvCxnSpPr>
          <p:cNvPr id="3277" name="Google Shape;3277;p281"/>
          <p:cNvCxnSpPr>
            <a:stCxn id="3266" idx="3"/>
            <a:endCxn id="3271" idx="1"/>
          </p:cNvCxnSpPr>
          <p:nvPr/>
        </p:nvCxnSpPr>
        <p:spPr>
          <a:xfrm>
            <a:off x="2755032" y="3072775"/>
            <a:ext cx="2971800" cy="1149300"/>
          </a:xfrm>
          <a:prstGeom prst="straightConnector1">
            <a:avLst/>
          </a:prstGeom>
          <a:noFill/>
          <a:ln cap="flat" cmpd="sng" w="9525">
            <a:solidFill>
              <a:schemeClr val="accent1"/>
            </a:solidFill>
            <a:prstDash val="solid"/>
            <a:miter lim="800000"/>
            <a:headEnd len="sm" w="sm" type="none"/>
            <a:tailEnd len="sm" w="sm" type="none"/>
          </a:ln>
        </p:spPr>
      </p:cxnSp>
      <p:sp>
        <p:nvSpPr>
          <p:cNvPr id="3278" name="Google Shape;3278;p281"/>
          <p:cNvSpPr txBox="1"/>
          <p:nvPr/>
        </p:nvSpPr>
        <p:spPr>
          <a:xfrm>
            <a:off x="7149766" y="4082970"/>
            <a:ext cx="1994100" cy="666000"/>
          </a:xfrm>
          <a:prstGeom prst="rect">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sp>
        <p:nvSpPr>
          <p:cNvPr id="3279" name="Google Shape;3279;p281"/>
          <p:cNvSpPr/>
          <p:nvPr/>
        </p:nvSpPr>
        <p:spPr>
          <a:xfrm>
            <a:off x="229074" y="4651564"/>
            <a:ext cx="18969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Used for: Implicit Ratings</a:t>
            </a:r>
            <a:endParaRPr sz="1100"/>
          </a:p>
        </p:txBody>
      </p:sp>
      <p:sp>
        <p:nvSpPr>
          <p:cNvPr id="3280" name="Google Shape;3280;p281"/>
          <p:cNvSpPr/>
          <p:nvPr/>
        </p:nvSpPr>
        <p:spPr>
          <a:xfrm>
            <a:off x="551899" y="3950363"/>
            <a:ext cx="2584200" cy="484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700">
                <a:solidFill>
                  <a:srgbClr val="00B050"/>
                </a:solidFill>
                <a:latin typeface="Calibri"/>
                <a:ea typeface="Calibri"/>
                <a:cs typeface="Calibri"/>
                <a:sym typeface="Calibri"/>
              </a:rPr>
              <a:t>Higher is Better ! </a:t>
            </a:r>
            <a:endParaRPr sz="1100"/>
          </a:p>
        </p:txBody>
      </p:sp>
      <p:sp>
        <p:nvSpPr>
          <p:cNvPr id="3281" name="Google Shape;3281;p281"/>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0"/>
                                        </p:tgtEl>
                                        <p:attrNameLst>
                                          <p:attrName>style.visibility</p:attrName>
                                        </p:attrNameLst>
                                      </p:cBhvr>
                                      <p:to>
                                        <p:strVal val="visible"/>
                                      </p:to>
                                    </p:set>
                                    <p:animEffect filter="fade" transition="in">
                                      <p:cBhvr>
                                        <p:cTn dur="1000"/>
                                        <p:tgtEl>
                                          <p:spTgt spid="3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85" name="Shape 3285"/>
        <p:cNvGrpSpPr/>
        <p:nvPr/>
      </p:nvGrpSpPr>
      <p:grpSpPr>
        <a:xfrm>
          <a:off x="0" y="0"/>
          <a:ext cx="0" cy="0"/>
          <a:chOff x="0" y="0"/>
          <a:chExt cx="0" cy="0"/>
        </a:xfrm>
      </p:grpSpPr>
      <p:sp>
        <p:nvSpPr>
          <p:cNvPr id="3286" name="Google Shape;3286;p282"/>
          <p:cNvSpPr txBox="1"/>
          <p:nvPr>
            <p:ph type="title"/>
          </p:nvPr>
        </p:nvSpPr>
        <p:spPr>
          <a:xfrm>
            <a:off x="556460" y="148640"/>
            <a:ext cx="7886700" cy="559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GB"/>
              <a:t>Spearman’s Rank Correlation Coefficient</a:t>
            </a:r>
            <a:endParaRPr/>
          </a:p>
        </p:txBody>
      </p:sp>
      <p:sp>
        <p:nvSpPr>
          <p:cNvPr id="3287" name="Google Shape;3287;p282"/>
          <p:cNvSpPr txBox="1"/>
          <p:nvPr>
            <p:ph idx="1" type="body"/>
          </p:nvPr>
        </p:nvSpPr>
        <p:spPr>
          <a:xfrm>
            <a:off x="628650" y="881593"/>
            <a:ext cx="7886700" cy="3508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1500"/>
              <a:buNone/>
            </a:pPr>
            <a:r>
              <a:rPr lang="en-GB" sz="1500"/>
              <a:t>In scenarios where we want to emphasize the full ranking, we may compare the ranking of the algorithm to a reference ranking.</a:t>
            </a:r>
            <a:endParaRPr/>
          </a:p>
          <a:p>
            <a:pPr indent="0" lvl="0" marL="0" rtl="0" algn="l">
              <a:lnSpc>
                <a:spcPct val="90000"/>
              </a:lnSpc>
              <a:spcBef>
                <a:spcPts val="800"/>
              </a:spcBef>
              <a:spcAft>
                <a:spcPts val="1600"/>
              </a:spcAft>
              <a:buClr>
                <a:schemeClr val="dk1"/>
              </a:buClr>
              <a:buSzPts val="1500"/>
              <a:buNone/>
            </a:pPr>
            <a:r>
              <a:rPr lang="en-GB" sz="1500"/>
              <a:t>The Spearman correlation coefficient is defined as the </a:t>
            </a:r>
            <a:r>
              <a:rPr lang="en-GB" sz="1500" u="sng">
                <a:solidFill>
                  <a:schemeClr val="hlink"/>
                </a:solidFill>
                <a:hlinkClick r:id="rId3"/>
              </a:rPr>
              <a:t>Pearson correlation coefficient</a:t>
            </a:r>
            <a:r>
              <a:rPr lang="en-GB" sz="1500"/>
              <a:t> between the </a:t>
            </a:r>
            <a:r>
              <a:rPr lang="en-GB" sz="1500" u="sng">
                <a:solidFill>
                  <a:schemeClr val="hlink"/>
                </a:solidFill>
                <a:hlinkClick r:id="rId4"/>
              </a:rPr>
              <a:t>rank variables</a:t>
            </a:r>
            <a:r>
              <a:rPr lang="en-GB" sz="1500"/>
              <a:t>.</a:t>
            </a:r>
            <a:endParaRPr/>
          </a:p>
        </p:txBody>
      </p:sp>
      <p:grpSp>
        <p:nvGrpSpPr>
          <p:cNvPr id="3288" name="Google Shape;3288;p282"/>
          <p:cNvGrpSpPr/>
          <p:nvPr/>
        </p:nvGrpSpPr>
        <p:grpSpPr>
          <a:xfrm>
            <a:off x="7255363" y="2676183"/>
            <a:ext cx="1696387" cy="2098395"/>
            <a:chOff x="9673817" y="3568244"/>
            <a:chExt cx="2261849" cy="2797860"/>
          </a:xfrm>
        </p:grpSpPr>
        <p:sp>
          <p:nvSpPr>
            <p:cNvPr id="3289" name="Google Shape;3289;p282"/>
            <p:cNvSpPr txBox="1"/>
            <p:nvPr/>
          </p:nvSpPr>
          <p:spPr>
            <a:xfrm>
              <a:off x="9700666" y="3568244"/>
              <a:ext cx="2149800" cy="307800"/>
            </a:xfrm>
            <a:prstGeom prst="rect">
              <a:avLst/>
            </a:prstGeom>
            <a:blipFill rotWithShape="1">
              <a:blip r:embed="rId5">
                <a:alphaModFix/>
              </a:blip>
              <a:stretch>
                <a:fillRect b="-19609" l="0" r="0" t="-1959"/>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sp>
          <p:nvSpPr>
            <p:cNvPr id="3290" name="Google Shape;3290;p282"/>
            <p:cNvSpPr txBox="1"/>
            <p:nvPr/>
          </p:nvSpPr>
          <p:spPr>
            <a:xfrm>
              <a:off x="9700666" y="4424497"/>
              <a:ext cx="2235000" cy="307800"/>
            </a:xfrm>
            <a:prstGeom prst="rect">
              <a:avLst/>
            </a:prstGeom>
            <a:blipFill rotWithShape="1">
              <a:blip r:embed="rId6">
                <a:alphaModFix/>
              </a:blip>
              <a:stretch>
                <a:fillRect b="-19999" l="0" r="0" t="-3998"/>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sp>
          <p:nvSpPr>
            <p:cNvPr id="3291" name="Google Shape;3291;p282"/>
            <p:cNvSpPr txBox="1"/>
            <p:nvPr/>
          </p:nvSpPr>
          <p:spPr>
            <a:xfrm>
              <a:off x="9682726" y="5327316"/>
              <a:ext cx="1945200" cy="307800"/>
            </a:xfrm>
            <a:prstGeom prst="rect">
              <a:avLst/>
            </a:prstGeom>
            <a:blipFill rotWithShape="1">
              <a:blip r:embed="rId7">
                <a:alphaModFix/>
              </a:blip>
              <a:stretch>
                <a:fillRect b="-19999" l="0" r="0" t="-3998"/>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sp>
          <p:nvSpPr>
            <p:cNvPr id="3292" name="Google Shape;3292;p282"/>
            <p:cNvSpPr txBox="1"/>
            <p:nvPr/>
          </p:nvSpPr>
          <p:spPr>
            <a:xfrm>
              <a:off x="9673817" y="6058304"/>
              <a:ext cx="1945200" cy="307800"/>
            </a:xfrm>
            <a:prstGeom prst="rect">
              <a:avLst/>
            </a:prstGeom>
            <a:blipFill rotWithShape="1">
              <a:blip r:embed="rId8">
                <a:alphaModFix/>
              </a:blip>
              <a:stretch>
                <a:fillRect b="-19999" l="0" r="0" t="-3998"/>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grpSp>
      <p:sp>
        <p:nvSpPr>
          <p:cNvPr id="3293" name="Google Shape;3293;p282"/>
          <p:cNvSpPr txBox="1"/>
          <p:nvPr/>
        </p:nvSpPr>
        <p:spPr>
          <a:xfrm>
            <a:off x="3169939" y="1898081"/>
            <a:ext cx="2074800" cy="457800"/>
          </a:xfrm>
          <a:prstGeom prst="rect">
            <a:avLst/>
          </a:prstGeom>
          <a:blipFill rotWithShape="1">
            <a:blip r:embed="rId9">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grpSp>
        <p:nvGrpSpPr>
          <p:cNvPr id="3294" name="Google Shape;3294;p282"/>
          <p:cNvGrpSpPr/>
          <p:nvPr/>
        </p:nvGrpSpPr>
        <p:grpSpPr>
          <a:xfrm>
            <a:off x="1181011" y="1948741"/>
            <a:ext cx="6058293" cy="3003897"/>
            <a:chOff x="1574681" y="2598321"/>
            <a:chExt cx="8077724" cy="4005196"/>
          </a:xfrm>
        </p:grpSpPr>
        <p:grpSp>
          <p:nvGrpSpPr>
            <p:cNvPr id="3295" name="Google Shape;3295;p282"/>
            <p:cNvGrpSpPr/>
            <p:nvPr/>
          </p:nvGrpSpPr>
          <p:grpSpPr>
            <a:xfrm>
              <a:off x="1574681" y="2598321"/>
              <a:ext cx="8077724" cy="3960000"/>
              <a:chOff x="1604867" y="2816054"/>
              <a:chExt cx="8077724" cy="3960000"/>
            </a:xfrm>
          </p:grpSpPr>
          <p:sp>
            <p:nvSpPr>
              <p:cNvPr id="3296" name="Google Shape;3296;p282"/>
              <p:cNvSpPr/>
              <p:nvPr/>
            </p:nvSpPr>
            <p:spPr>
              <a:xfrm>
                <a:off x="1604867" y="2816054"/>
                <a:ext cx="2339400" cy="3960000"/>
              </a:xfrm>
              <a:prstGeom prst="rect">
                <a:avLst/>
              </a:prstGeom>
              <a:no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97" name="Google Shape;3297;p282"/>
              <p:cNvSpPr txBox="1"/>
              <p:nvPr/>
            </p:nvSpPr>
            <p:spPr>
              <a:xfrm>
                <a:off x="1918575" y="3087048"/>
                <a:ext cx="1754700" cy="66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Ground Truth Ranking</a:t>
                </a:r>
                <a:endParaRPr sz="1100"/>
              </a:p>
            </p:txBody>
          </p:sp>
          <p:grpSp>
            <p:nvGrpSpPr>
              <p:cNvPr id="3298" name="Google Shape;3298;p282"/>
              <p:cNvGrpSpPr/>
              <p:nvPr/>
            </p:nvGrpSpPr>
            <p:grpSpPr>
              <a:xfrm>
                <a:off x="1918576" y="2816054"/>
                <a:ext cx="7764015" cy="3960000"/>
                <a:chOff x="1918576" y="2816054"/>
                <a:chExt cx="7764015" cy="3960000"/>
              </a:xfrm>
            </p:grpSpPr>
            <p:sp>
              <p:nvSpPr>
                <p:cNvPr id="3299" name="Google Shape;3299;p282"/>
                <p:cNvSpPr/>
                <p:nvPr/>
              </p:nvSpPr>
              <p:spPr>
                <a:xfrm>
                  <a:off x="1918576" y="3812833"/>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Result 1</a:t>
                  </a:r>
                  <a:endParaRPr sz="1100"/>
                </a:p>
              </p:txBody>
            </p:sp>
            <p:sp>
              <p:nvSpPr>
                <p:cNvPr id="3300" name="Google Shape;3300;p282"/>
                <p:cNvSpPr/>
                <p:nvPr/>
              </p:nvSpPr>
              <p:spPr>
                <a:xfrm>
                  <a:off x="1918576" y="4549176"/>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Result 2</a:t>
                  </a:r>
                  <a:endParaRPr sz="1100"/>
                </a:p>
              </p:txBody>
            </p:sp>
            <p:sp>
              <p:nvSpPr>
                <p:cNvPr id="3301" name="Google Shape;3301;p282"/>
                <p:cNvSpPr/>
                <p:nvPr/>
              </p:nvSpPr>
              <p:spPr>
                <a:xfrm>
                  <a:off x="1918576" y="5285519"/>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Result 3</a:t>
                  </a:r>
                  <a:endParaRPr sz="1100"/>
                </a:p>
              </p:txBody>
            </p:sp>
            <p:sp>
              <p:nvSpPr>
                <p:cNvPr id="3302" name="Google Shape;3302;p282"/>
                <p:cNvSpPr/>
                <p:nvPr/>
              </p:nvSpPr>
              <p:spPr>
                <a:xfrm>
                  <a:off x="7343191" y="2816054"/>
                  <a:ext cx="2339400" cy="3960000"/>
                </a:xfrm>
                <a:prstGeom prst="rect">
                  <a:avLst/>
                </a:prstGeom>
                <a:no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03" name="Google Shape;3303;p282"/>
                <p:cNvSpPr txBox="1"/>
                <p:nvPr/>
              </p:nvSpPr>
              <p:spPr>
                <a:xfrm>
                  <a:off x="7343193" y="2970986"/>
                  <a:ext cx="2236500" cy="66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Ranking Induced by Algorithm</a:t>
                  </a:r>
                  <a:endParaRPr sz="1100"/>
                </a:p>
              </p:txBody>
            </p:sp>
            <p:sp>
              <p:nvSpPr>
                <p:cNvPr id="3304" name="Google Shape;3304;p282"/>
                <p:cNvSpPr/>
                <p:nvPr/>
              </p:nvSpPr>
              <p:spPr>
                <a:xfrm>
                  <a:off x="7635636" y="5345071"/>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Result 1</a:t>
                  </a:r>
                  <a:endParaRPr sz="1100"/>
                </a:p>
              </p:txBody>
            </p:sp>
            <p:sp>
              <p:nvSpPr>
                <p:cNvPr id="3305" name="Google Shape;3305;p282"/>
                <p:cNvSpPr/>
                <p:nvPr/>
              </p:nvSpPr>
              <p:spPr>
                <a:xfrm>
                  <a:off x="7635635" y="3646750"/>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Result 3</a:t>
                  </a:r>
                  <a:endParaRPr sz="1100"/>
                </a:p>
              </p:txBody>
            </p:sp>
            <p:sp>
              <p:nvSpPr>
                <p:cNvPr id="3306" name="Google Shape;3306;p282"/>
                <p:cNvSpPr/>
                <p:nvPr/>
              </p:nvSpPr>
              <p:spPr>
                <a:xfrm>
                  <a:off x="7635635" y="4495910"/>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Result 4</a:t>
                  </a:r>
                  <a:endParaRPr sz="1100"/>
                </a:p>
              </p:txBody>
            </p:sp>
            <p:sp>
              <p:nvSpPr>
                <p:cNvPr id="3307" name="Google Shape;3307;p282"/>
                <p:cNvSpPr/>
                <p:nvPr/>
              </p:nvSpPr>
              <p:spPr>
                <a:xfrm>
                  <a:off x="7635635" y="6119427"/>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Result 2</a:t>
                  </a:r>
                  <a:endParaRPr sz="1100"/>
                </a:p>
              </p:txBody>
            </p:sp>
            <p:sp>
              <p:nvSpPr>
                <p:cNvPr id="3308" name="Google Shape;3308;p282"/>
                <p:cNvSpPr/>
                <p:nvPr/>
              </p:nvSpPr>
              <p:spPr>
                <a:xfrm>
                  <a:off x="1918576" y="6051727"/>
                  <a:ext cx="1754700" cy="5685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Result 4</a:t>
                  </a:r>
                  <a:endParaRPr sz="1100"/>
                </a:p>
              </p:txBody>
            </p:sp>
            <p:cxnSp>
              <p:nvCxnSpPr>
                <p:cNvPr id="3309" name="Google Shape;3309;p282"/>
                <p:cNvCxnSpPr/>
                <p:nvPr/>
              </p:nvCxnSpPr>
              <p:spPr>
                <a:xfrm>
                  <a:off x="3658665" y="4025955"/>
                  <a:ext cx="3962400" cy="1519200"/>
                </a:xfrm>
                <a:prstGeom prst="straightConnector1">
                  <a:avLst/>
                </a:prstGeom>
                <a:noFill/>
                <a:ln cap="flat" cmpd="sng" w="38100">
                  <a:solidFill>
                    <a:schemeClr val="accent1"/>
                  </a:solidFill>
                  <a:prstDash val="solid"/>
                  <a:miter lim="800000"/>
                  <a:headEnd len="sm" w="sm" type="none"/>
                  <a:tailEnd len="sm" w="sm" type="none"/>
                </a:ln>
              </p:spPr>
            </p:cxnSp>
            <p:cxnSp>
              <p:nvCxnSpPr>
                <p:cNvPr id="3310" name="Google Shape;3310;p282"/>
                <p:cNvCxnSpPr/>
                <p:nvPr/>
              </p:nvCxnSpPr>
              <p:spPr>
                <a:xfrm>
                  <a:off x="3673235" y="4833381"/>
                  <a:ext cx="3962400" cy="1570200"/>
                </a:xfrm>
                <a:prstGeom prst="straightConnector1">
                  <a:avLst/>
                </a:prstGeom>
                <a:noFill/>
                <a:ln cap="flat" cmpd="sng" w="38100">
                  <a:solidFill>
                    <a:schemeClr val="accent1"/>
                  </a:solidFill>
                  <a:prstDash val="solid"/>
                  <a:miter lim="800000"/>
                  <a:headEnd len="sm" w="sm" type="none"/>
                  <a:tailEnd len="sm" w="sm" type="none"/>
                </a:ln>
              </p:spPr>
            </p:cxnSp>
            <p:cxnSp>
              <p:nvCxnSpPr>
                <p:cNvPr id="3311" name="Google Shape;3311;p282"/>
                <p:cNvCxnSpPr/>
                <p:nvPr/>
              </p:nvCxnSpPr>
              <p:spPr>
                <a:xfrm flipH="1" rot="10800000">
                  <a:off x="3673235" y="3930824"/>
                  <a:ext cx="3962400" cy="1638900"/>
                </a:xfrm>
                <a:prstGeom prst="straightConnector1">
                  <a:avLst/>
                </a:prstGeom>
                <a:noFill/>
                <a:ln cap="flat" cmpd="sng" w="38100">
                  <a:solidFill>
                    <a:schemeClr val="accent1"/>
                  </a:solidFill>
                  <a:prstDash val="solid"/>
                  <a:miter lim="800000"/>
                  <a:headEnd len="sm" w="sm" type="none"/>
                  <a:tailEnd len="sm" w="sm" type="none"/>
                </a:ln>
              </p:spPr>
            </p:cxnSp>
            <p:cxnSp>
              <p:nvCxnSpPr>
                <p:cNvPr id="3312" name="Google Shape;3312;p282"/>
                <p:cNvCxnSpPr/>
                <p:nvPr/>
              </p:nvCxnSpPr>
              <p:spPr>
                <a:xfrm flipH="1" rot="10800000">
                  <a:off x="3673235" y="4780132"/>
                  <a:ext cx="3962400" cy="1555800"/>
                </a:xfrm>
                <a:prstGeom prst="straightConnector1">
                  <a:avLst/>
                </a:prstGeom>
                <a:noFill/>
                <a:ln cap="flat" cmpd="sng" w="38100">
                  <a:solidFill>
                    <a:schemeClr val="accent1"/>
                  </a:solidFill>
                  <a:prstDash val="solid"/>
                  <a:miter lim="800000"/>
                  <a:headEnd len="sm" w="sm" type="none"/>
                  <a:tailEnd len="sm" w="sm" type="none"/>
                </a:ln>
              </p:spPr>
            </p:cxnSp>
          </p:grpSp>
        </p:grpSp>
        <p:sp>
          <p:nvSpPr>
            <p:cNvPr id="3313" name="Google Shape;3313;p282"/>
            <p:cNvSpPr/>
            <p:nvPr/>
          </p:nvSpPr>
          <p:spPr>
            <a:xfrm>
              <a:off x="4003755" y="6234217"/>
              <a:ext cx="804300" cy="369300"/>
            </a:xfrm>
            <a:prstGeom prst="rect">
              <a:avLst/>
            </a:prstGeom>
            <a:blipFill rotWithShape="1">
              <a:blip r:embed="rId10">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grpSp>
      <p:sp>
        <p:nvSpPr>
          <p:cNvPr id="3314" name="Google Shape;3314;p282"/>
          <p:cNvSpPr/>
          <p:nvPr/>
        </p:nvSpPr>
        <p:spPr>
          <a:xfrm>
            <a:off x="7962989" y="4801803"/>
            <a:ext cx="951600" cy="288900"/>
          </a:xfrm>
          <a:prstGeom prst="rect">
            <a:avLst/>
          </a:prstGeom>
          <a:blipFill rotWithShape="1">
            <a:blip r:embed="rId11">
              <a:alphaModFix/>
            </a:blip>
            <a:stretch>
              <a:fillRect b="-179349" l="-26919" r="-2889" t="-111092"/>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sp>
        <p:nvSpPr>
          <p:cNvPr id="3315" name="Google Shape;3315;p282"/>
          <p:cNvSpPr txBox="1"/>
          <p:nvPr/>
        </p:nvSpPr>
        <p:spPr>
          <a:xfrm>
            <a:off x="3015602" y="2375944"/>
            <a:ext cx="2458200" cy="534000"/>
          </a:xfrm>
          <a:prstGeom prst="rect">
            <a:avLst/>
          </a:prstGeom>
          <a:blipFill rotWithShape="1">
            <a:blip r:embed="rId12">
              <a:alphaModFix/>
            </a:blip>
            <a:stretch>
              <a:fillRect b="-2559"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sp>
        <p:nvSpPr>
          <p:cNvPr id="3316" name="Google Shape;3316;p282"/>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94"/>
                                        </p:tgtEl>
                                        <p:attrNameLst>
                                          <p:attrName>style.visibility</p:attrName>
                                        </p:attrNameLst>
                                      </p:cBhvr>
                                      <p:to>
                                        <p:strVal val="visible"/>
                                      </p:to>
                                    </p:set>
                                    <p:anim calcmode="lin" valueType="num">
                                      <p:cBhvr additive="base">
                                        <p:cTn dur="500"/>
                                        <p:tgtEl>
                                          <p:spTgt spid="32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88"/>
                                        </p:tgtEl>
                                        <p:attrNameLst>
                                          <p:attrName>style.visibility</p:attrName>
                                        </p:attrNameLst>
                                      </p:cBhvr>
                                      <p:to>
                                        <p:strVal val="visible"/>
                                      </p:to>
                                    </p:set>
                                    <p:anim calcmode="lin" valueType="num">
                                      <p:cBhvr additive="base">
                                        <p:cTn dur="500"/>
                                        <p:tgtEl>
                                          <p:spTgt spid="328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14"/>
                                        </p:tgtEl>
                                        <p:attrNameLst>
                                          <p:attrName>style.visibility</p:attrName>
                                        </p:attrNameLst>
                                      </p:cBhvr>
                                      <p:to>
                                        <p:strVal val="visible"/>
                                      </p:to>
                                    </p:set>
                                    <p:anim calcmode="lin" valueType="num">
                                      <p:cBhvr additive="base">
                                        <p:cTn dur="500"/>
                                        <p:tgtEl>
                                          <p:spTgt spid="331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15"/>
                                        </p:tgtEl>
                                        <p:attrNameLst>
                                          <p:attrName>style.visibility</p:attrName>
                                        </p:attrNameLst>
                                      </p:cBhvr>
                                      <p:to>
                                        <p:strVal val="visible"/>
                                      </p:to>
                                    </p:set>
                                    <p:anim calcmode="lin" valueType="num">
                                      <p:cBhvr additive="base">
                                        <p:cTn dur="500"/>
                                        <p:tgtEl>
                                          <p:spTgt spid="331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21" name="Shape 3321"/>
        <p:cNvGrpSpPr/>
        <p:nvPr/>
      </p:nvGrpSpPr>
      <p:grpSpPr>
        <a:xfrm>
          <a:off x="0" y="0"/>
          <a:ext cx="0" cy="0"/>
          <a:chOff x="0" y="0"/>
          <a:chExt cx="0" cy="0"/>
        </a:xfrm>
      </p:grpSpPr>
      <p:sp>
        <p:nvSpPr>
          <p:cNvPr id="3322" name="Google Shape;3322;p283"/>
          <p:cNvSpPr txBox="1"/>
          <p:nvPr>
            <p:ph type="title"/>
          </p:nvPr>
        </p:nvSpPr>
        <p:spPr>
          <a:xfrm>
            <a:off x="484271" y="-80385"/>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GB"/>
              <a:t>Kendall’s Rank Correlation Coefficient</a:t>
            </a:r>
            <a:endParaRPr/>
          </a:p>
        </p:txBody>
      </p:sp>
      <p:sp>
        <p:nvSpPr>
          <p:cNvPr id="3323" name="Google Shape;3323;p283"/>
          <p:cNvSpPr txBox="1"/>
          <p:nvPr>
            <p:ph idx="1" type="body"/>
          </p:nvPr>
        </p:nvSpPr>
        <p:spPr>
          <a:xfrm>
            <a:off x="628650" y="817707"/>
            <a:ext cx="7886700" cy="35727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600"/>
              </a:spcAft>
              <a:buClr>
                <a:schemeClr val="dk1"/>
              </a:buClr>
              <a:buSzPts val="1500"/>
              <a:buNone/>
            </a:pPr>
            <a:r>
              <a:rPr lang="en-GB" sz="1500"/>
              <a:t>In scenarios where we want to emphasize the full ranking we may compare the ranking of the algorithm to a reference ranking</a:t>
            </a:r>
            <a:endParaRPr/>
          </a:p>
        </p:txBody>
      </p:sp>
      <p:sp>
        <p:nvSpPr>
          <p:cNvPr id="3324" name="Google Shape;3324;p283"/>
          <p:cNvSpPr/>
          <p:nvPr/>
        </p:nvSpPr>
        <p:spPr>
          <a:xfrm>
            <a:off x="1438932" y="2859625"/>
            <a:ext cx="1316025" cy="426375"/>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Result 1</a:t>
            </a:r>
            <a:endParaRPr sz="1100"/>
          </a:p>
        </p:txBody>
      </p:sp>
      <p:sp>
        <p:nvSpPr>
          <p:cNvPr id="3325" name="Google Shape;3325;p283"/>
          <p:cNvSpPr/>
          <p:nvPr/>
        </p:nvSpPr>
        <p:spPr>
          <a:xfrm>
            <a:off x="1438932" y="3411882"/>
            <a:ext cx="1316025" cy="426375"/>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Result 2</a:t>
            </a:r>
            <a:endParaRPr sz="1100"/>
          </a:p>
        </p:txBody>
      </p:sp>
      <p:sp>
        <p:nvSpPr>
          <p:cNvPr id="3326" name="Google Shape;3326;p283"/>
          <p:cNvSpPr/>
          <p:nvPr/>
        </p:nvSpPr>
        <p:spPr>
          <a:xfrm>
            <a:off x="1438932" y="3964139"/>
            <a:ext cx="1316025" cy="426375"/>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Result 3</a:t>
            </a:r>
            <a:endParaRPr sz="1100"/>
          </a:p>
        </p:txBody>
      </p:sp>
      <p:sp>
        <p:nvSpPr>
          <p:cNvPr id="3327" name="Google Shape;3327;p283"/>
          <p:cNvSpPr/>
          <p:nvPr/>
        </p:nvSpPr>
        <p:spPr>
          <a:xfrm>
            <a:off x="1182598" y="2228239"/>
            <a:ext cx="1754550" cy="2877300"/>
          </a:xfrm>
          <a:prstGeom prst="rect">
            <a:avLst/>
          </a:prstGeom>
          <a:no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28" name="Google Shape;3328;p283"/>
          <p:cNvSpPr txBox="1"/>
          <p:nvPr/>
        </p:nvSpPr>
        <p:spPr>
          <a:xfrm>
            <a:off x="1438931" y="2315286"/>
            <a:ext cx="1316025" cy="50017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Ground Truth Ranking</a:t>
            </a:r>
            <a:endParaRPr sz="1100"/>
          </a:p>
        </p:txBody>
      </p:sp>
      <p:sp>
        <p:nvSpPr>
          <p:cNvPr id="3329" name="Google Shape;3329;p283"/>
          <p:cNvSpPr/>
          <p:nvPr/>
        </p:nvSpPr>
        <p:spPr>
          <a:xfrm>
            <a:off x="5507393" y="2195760"/>
            <a:ext cx="1754550" cy="2909925"/>
          </a:xfrm>
          <a:prstGeom prst="rect">
            <a:avLst/>
          </a:prstGeom>
          <a:no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30" name="Google Shape;3330;p283"/>
          <p:cNvSpPr txBox="1"/>
          <p:nvPr/>
        </p:nvSpPr>
        <p:spPr>
          <a:xfrm>
            <a:off x="5507395" y="2228240"/>
            <a:ext cx="1677375" cy="50017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Ranking Induced by Algorithm</a:t>
            </a:r>
            <a:endParaRPr sz="1100"/>
          </a:p>
        </p:txBody>
      </p:sp>
      <p:sp>
        <p:nvSpPr>
          <p:cNvPr id="3331" name="Google Shape;3331;p283"/>
          <p:cNvSpPr/>
          <p:nvPr/>
        </p:nvSpPr>
        <p:spPr>
          <a:xfrm>
            <a:off x="5726727" y="4008803"/>
            <a:ext cx="1316025" cy="426375"/>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Result 1</a:t>
            </a:r>
            <a:endParaRPr sz="1100"/>
          </a:p>
        </p:txBody>
      </p:sp>
      <p:sp>
        <p:nvSpPr>
          <p:cNvPr id="3332" name="Google Shape;3332;p283"/>
          <p:cNvSpPr/>
          <p:nvPr/>
        </p:nvSpPr>
        <p:spPr>
          <a:xfrm>
            <a:off x="5726726" y="2735063"/>
            <a:ext cx="1316025" cy="426375"/>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Result 3</a:t>
            </a:r>
            <a:endParaRPr sz="1100"/>
          </a:p>
        </p:txBody>
      </p:sp>
      <p:sp>
        <p:nvSpPr>
          <p:cNvPr id="3333" name="Google Shape;3333;p283"/>
          <p:cNvSpPr/>
          <p:nvPr/>
        </p:nvSpPr>
        <p:spPr>
          <a:xfrm>
            <a:off x="5726726" y="3371932"/>
            <a:ext cx="1316025" cy="426375"/>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Result 4</a:t>
            </a:r>
            <a:endParaRPr sz="1100"/>
          </a:p>
        </p:txBody>
      </p:sp>
      <p:sp>
        <p:nvSpPr>
          <p:cNvPr id="3334" name="Google Shape;3334;p283"/>
          <p:cNvSpPr/>
          <p:nvPr/>
        </p:nvSpPr>
        <p:spPr>
          <a:xfrm>
            <a:off x="5726726" y="4589570"/>
            <a:ext cx="1316025" cy="426375"/>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Result 2</a:t>
            </a:r>
            <a:endParaRPr sz="1100"/>
          </a:p>
        </p:txBody>
      </p:sp>
      <p:sp>
        <p:nvSpPr>
          <p:cNvPr id="3335" name="Google Shape;3335;p283"/>
          <p:cNvSpPr/>
          <p:nvPr/>
        </p:nvSpPr>
        <p:spPr>
          <a:xfrm>
            <a:off x="1438932" y="4538795"/>
            <a:ext cx="1316025" cy="426375"/>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Calibri"/>
                <a:ea typeface="Calibri"/>
                <a:cs typeface="Calibri"/>
                <a:sym typeface="Calibri"/>
              </a:rPr>
              <a:t>Result 4</a:t>
            </a:r>
            <a:endParaRPr sz="1100"/>
          </a:p>
        </p:txBody>
      </p:sp>
      <p:sp>
        <p:nvSpPr>
          <p:cNvPr id="3336" name="Google Shape;3336;p283"/>
          <p:cNvSpPr txBox="1"/>
          <p:nvPr/>
        </p:nvSpPr>
        <p:spPr>
          <a:xfrm>
            <a:off x="2937704" y="2368046"/>
            <a:ext cx="2607000" cy="692700"/>
          </a:xfrm>
          <a:prstGeom prst="rect">
            <a:avLst/>
          </a:prstGeom>
          <a:blipFill rotWithShape="1">
            <a:blip r:embed="rId3">
              <a:alphaModFix/>
            </a:blip>
            <a:stretch>
              <a:fillRect b="0" l="0" r="0" t="-3969"/>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sp>
        <p:nvSpPr>
          <p:cNvPr id="3337" name="Google Shape;3337;p283"/>
          <p:cNvSpPr txBox="1"/>
          <p:nvPr/>
        </p:nvSpPr>
        <p:spPr>
          <a:xfrm>
            <a:off x="3368240" y="1100447"/>
            <a:ext cx="3946200" cy="950100"/>
          </a:xfrm>
          <a:prstGeom prst="rect">
            <a:avLst/>
          </a:prstGeom>
          <a:blipFill rotWithShape="1">
            <a:blip r:embed="rId4">
              <a:alphaModFix/>
            </a:blip>
            <a:stretch>
              <a:fillRect b="-81237" l="0" r="0" t="-4329"/>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cxnSp>
        <p:nvCxnSpPr>
          <p:cNvPr id="3338" name="Google Shape;3338;p283"/>
          <p:cNvCxnSpPr/>
          <p:nvPr/>
        </p:nvCxnSpPr>
        <p:spPr>
          <a:xfrm>
            <a:off x="2784775" y="3096500"/>
            <a:ext cx="561000" cy="0"/>
          </a:xfrm>
          <a:prstGeom prst="straightConnector1">
            <a:avLst/>
          </a:prstGeom>
          <a:noFill/>
          <a:ln cap="flat" cmpd="sng" w="28575">
            <a:solidFill>
              <a:srgbClr val="76A5AF"/>
            </a:solidFill>
            <a:prstDash val="solid"/>
            <a:round/>
            <a:headEnd len="med" w="med" type="none"/>
            <a:tailEnd len="med" w="med" type="none"/>
          </a:ln>
        </p:spPr>
      </p:cxnSp>
      <p:cxnSp>
        <p:nvCxnSpPr>
          <p:cNvPr id="3339" name="Google Shape;3339;p283"/>
          <p:cNvCxnSpPr/>
          <p:nvPr/>
        </p:nvCxnSpPr>
        <p:spPr>
          <a:xfrm>
            <a:off x="2784775" y="3650713"/>
            <a:ext cx="561000" cy="0"/>
          </a:xfrm>
          <a:prstGeom prst="straightConnector1">
            <a:avLst/>
          </a:prstGeom>
          <a:noFill/>
          <a:ln cap="flat" cmpd="sng" w="28575">
            <a:solidFill>
              <a:srgbClr val="76A5AF"/>
            </a:solidFill>
            <a:prstDash val="solid"/>
            <a:round/>
            <a:headEnd len="med" w="med" type="none"/>
            <a:tailEnd len="med" w="med" type="none"/>
          </a:ln>
        </p:spPr>
      </p:cxnSp>
      <p:cxnSp>
        <p:nvCxnSpPr>
          <p:cNvPr id="3340" name="Google Shape;3340;p283"/>
          <p:cNvCxnSpPr/>
          <p:nvPr/>
        </p:nvCxnSpPr>
        <p:spPr>
          <a:xfrm>
            <a:off x="5165725" y="4256800"/>
            <a:ext cx="561000" cy="0"/>
          </a:xfrm>
          <a:prstGeom prst="straightConnector1">
            <a:avLst/>
          </a:prstGeom>
          <a:noFill/>
          <a:ln cap="flat" cmpd="sng" w="28575">
            <a:solidFill>
              <a:srgbClr val="76A5AF"/>
            </a:solidFill>
            <a:prstDash val="solid"/>
            <a:round/>
            <a:headEnd len="med" w="med" type="none"/>
            <a:tailEnd len="med" w="med" type="none"/>
          </a:ln>
        </p:spPr>
      </p:cxnSp>
      <p:cxnSp>
        <p:nvCxnSpPr>
          <p:cNvPr id="3341" name="Google Shape;3341;p283"/>
          <p:cNvCxnSpPr/>
          <p:nvPr/>
        </p:nvCxnSpPr>
        <p:spPr>
          <a:xfrm>
            <a:off x="5165725" y="4811013"/>
            <a:ext cx="561000" cy="0"/>
          </a:xfrm>
          <a:prstGeom prst="straightConnector1">
            <a:avLst/>
          </a:prstGeom>
          <a:noFill/>
          <a:ln cap="flat" cmpd="sng" w="28575">
            <a:solidFill>
              <a:srgbClr val="76A5AF"/>
            </a:solidFill>
            <a:prstDash val="solid"/>
            <a:round/>
            <a:headEnd len="med" w="med" type="none"/>
            <a:tailEnd len="med" w="med" type="none"/>
          </a:ln>
        </p:spPr>
      </p:cxnSp>
      <p:cxnSp>
        <p:nvCxnSpPr>
          <p:cNvPr id="3342" name="Google Shape;3342;p283"/>
          <p:cNvCxnSpPr/>
          <p:nvPr/>
        </p:nvCxnSpPr>
        <p:spPr>
          <a:xfrm>
            <a:off x="3331600" y="3079738"/>
            <a:ext cx="0" cy="582600"/>
          </a:xfrm>
          <a:prstGeom prst="straightConnector1">
            <a:avLst/>
          </a:prstGeom>
          <a:noFill/>
          <a:ln cap="flat" cmpd="sng" w="28575">
            <a:solidFill>
              <a:srgbClr val="76A5AF"/>
            </a:solidFill>
            <a:prstDash val="solid"/>
            <a:round/>
            <a:headEnd len="med" w="med" type="none"/>
            <a:tailEnd len="med" w="med" type="none"/>
          </a:ln>
        </p:spPr>
      </p:cxnSp>
      <p:cxnSp>
        <p:nvCxnSpPr>
          <p:cNvPr id="3343" name="Google Shape;3343;p283"/>
          <p:cNvCxnSpPr/>
          <p:nvPr/>
        </p:nvCxnSpPr>
        <p:spPr>
          <a:xfrm>
            <a:off x="5169925" y="4256788"/>
            <a:ext cx="0" cy="552000"/>
          </a:xfrm>
          <a:prstGeom prst="straightConnector1">
            <a:avLst/>
          </a:prstGeom>
          <a:noFill/>
          <a:ln cap="flat" cmpd="sng" w="28575">
            <a:solidFill>
              <a:srgbClr val="76A5AF"/>
            </a:solidFill>
            <a:prstDash val="solid"/>
            <a:round/>
            <a:headEnd len="med" w="med" type="none"/>
            <a:tailEnd len="med" w="med" type="none"/>
          </a:ln>
        </p:spPr>
      </p:cxnSp>
      <p:cxnSp>
        <p:nvCxnSpPr>
          <p:cNvPr id="3344" name="Google Shape;3344;p283"/>
          <p:cNvCxnSpPr/>
          <p:nvPr/>
        </p:nvCxnSpPr>
        <p:spPr>
          <a:xfrm>
            <a:off x="3348050" y="3367100"/>
            <a:ext cx="1819200" cy="1242900"/>
          </a:xfrm>
          <a:prstGeom prst="straightConnector1">
            <a:avLst/>
          </a:prstGeom>
          <a:noFill/>
          <a:ln cap="flat" cmpd="sng" w="28575">
            <a:solidFill>
              <a:srgbClr val="76A5AF"/>
            </a:solidFill>
            <a:prstDash val="solid"/>
            <a:round/>
            <a:headEnd len="med" w="med" type="none"/>
            <a:tailEnd len="med" w="med" type="none"/>
          </a:ln>
        </p:spPr>
      </p:cxnSp>
      <p:sp>
        <p:nvSpPr>
          <p:cNvPr id="3345" name="Google Shape;3345;p283"/>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37"/>
                                        </p:tgtEl>
                                        <p:attrNameLst>
                                          <p:attrName>style.visibility</p:attrName>
                                        </p:attrNameLst>
                                      </p:cBhvr>
                                      <p:to>
                                        <p:strVal val="visible"/>
                                      </p:to>
                                    </p:set>
                                    <p:anim calcmode="lin" valueType="num">
                                      <p:cBhvr additive="base">
                                        <p:cTn dur="500"/>
                                        <p:tgtEl>
                                          <p:spTgt spid="3337"/>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3336"/>
                                        </p:tgtEl>
                                        <p:attrNameLst>
                                          <p:attrName>style.visibility</p:attrName>
                                        </p:attrNameLst>
                                      </p:cBhvr>
                                      <p:to>
                                        <p:strVal val="visible"/>
                                      </p:to>
                                    </p:set>
                                    <p:anim calcmode="lin" valueType="num">
                                      <p:cBhvr additive="base">
                                        <p:cTn dur="500"/>
                                        <p:tgtEl>
                                          <p:spTgt spid="33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50" name="Shape 3350"/>
        <p:cNvGrpSpPr/>
        <p:nvPr/>
      </p:nvGrpSpPr>
      <p:grpSpPr>
        <a:xfrm>
          <a:off x="0" y="0"/>
          <a:ext cx="0" cy="0"/>
          <a:chOff x="0" y="0"/>
          <a:chExt cx="0" cy="0"/>
        </a:xfrm>
      </p:grpSpPr>
      <p:sp>
        <p:nvSpPr>
          <p:cNvPr id="3351" name="Google Shape;3351;p284"/>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lang="en-GB"/>
              <a:t>Offline Techniques – Open Questions</a:t>
            </a:r>
            <a:endParaRPr/>
          </a:p>
        </p:txBody>
      </p:sp>
      <p:sp>
        <p:nvSpPr>
          <p:cNvPr id="3352" name="Google Shape;3352;p284"/>
          <p:cNvSpPr txBox="1"/>
          <p:nvPr>
            <p:ph idx="1" type="body"/>
          </p:nvPr>
        </p:nvSpPr>
        <p:spPr>
          <a:xfrm>
            <a:off x="471488" y="1026914"/>
            <a:ext cx="5915100" cy="2447700"/>
          </a:xfrm>
          <a:prstGeom prst="rect">
            <a:avLst/>
          </a:prstGeom>
          <a:noFill/>
          <a:ln>
            <a:noFill/>
          </a:ln>
        </p:spPr>
        <p:txBody>
          <a:bodyPr anchorCtr="0" anchor="t" bIns="34275" lIns="68575" spcFirstLastPara="1" rIns="68575" wrap="square" tIns="34275">
            <a:normAutofit fontScale="70000" lnSpcReduction="20000"/>
          </a:bodyPr>
          <a:lstStyle/>
          <a:p>
            <a:pPr indent="-144145" lvl="0" marL="177800" rtl="0" algn="l">
              <a:lnSpc>
                <a:spcPct val="90000"/>
              </a:lnSpc>
              <a:spcBef>
                <a:spcPts val="0"/>
              </a:spcBef>
              <a:spcAft>
                <a:spcPts val="0"/>
              </a:spcAft>
              <a:buClr>
                <a:schemeClr val="dk1"/>
              </a:buClr>
              <a:buSzPct val="116666"/>
              <a:buChar char="●"/>
            </a:pPr>
            <a:r>
              <a:rPr lang="en-GB"/>
              <a:t>How do we measure the importance/ relevance of the positive items?</a:t>
            </a:r>
            <a:endParaRPr/>
          </a:p>
          <a:p>
            <a:pPr indent="-156209" lvl="1" marL="520700" rtl="0" algn="l">
              <a:lnSpc>
                <a:spcPct val="90000"/>
              </a:lnSpc>
              <a:spcBef>
                <a:spcPts val="400"/>
              </a:spcBef>
              <a:spcAft>
                <a:spcPts val="0"/>
              </a:spcAft>
              <a:buClr>
                <a:schemeClr val="dk1"/>
              </a:buClr>
              <a:buSzPct val="128571"/>
              <a:buChar char="○"/>
            </a:pPr>
            <a:r>
              <a:rPr lang="en-GB"/>
              <a:t>Long tail items are more important. But how do we quantify?</a:t>
            </a:r>
            <a:endParaRPr/>
          </a:p>
          <a:p>
            <a:pPr indent="-156209" lvl="1" marL="520700" rtl="0" algn="l">
              <a:lnSpc>
                <a:spcPct val="90000"/>
              </a:lnSpc>
              <a:spcBef>
                <a:spcPts val="400"/>
              </a:spcBef>
              <a:spcAft>
                <a:spcPts val="0"/>
              </a:spcAft>
              <a:buClr>
                <a:schemeClr val="dk1"/>
              </a:buClr>
              <a:buSzPct val="128571"/>
              <a:buChar char="○"/>
            </a:pPr>
            <a:r>
              <a:rPr lang="en-GB"/>
              <a:t>How many items do we care to recommend? </a:t>
            </a:r>
            <a:endParaRPr/>
          </a:p>
          <a:p>
            <a:pPr indent="-76200" lvl="1" marL="520700" rtl="0" algn="l">
              <a:lnSpc>
                <a:spcPct val="90000"/>
              </a:lnSpc>
              <a:spcBef>
                <a:spcPts val="400"/>
              </a:spcBef>
              <a:spcAft>
                <a:spcPts val="0"/>
              </a:spcAft>
              <a:buClr>
                <a:schemeClr val="dk1"/>
              </a:buClr>
              <a:buSzPct val="128571"/>
              <a:buNone/>
            </a:pPr>
            <a:r>
              <a:t/>
            </a:r>
            <a:endParaRPr/>
          </a:p>
          <a:p>
            <a:pPr indent="-144145" lvl="0" marL="177800" rtl="0" algn="l">
              <a:lnSpc>
                <a:spcPct val="90000"/>
              </a:lnSpc>
              <a:spcBef>
                <a:spcPts val="800"/>
              </a:spcBef>
              <a:spcAft>
                <a:spcPts val="0"/>
              </a:spcAft>
              <a:buClr>
                <a:schemeClr val="dk1"/>
              </a:buClr>
              <a:buSzPct val="116666"/>
              <a:buChar char="●"/>
            </a:pPr>
            <a:r>
              <a:rPr lang="en-GB"/>
              <a:t>Should the best item be the first item? </a:t>
            </a:r>
            <a:endParaRPr/>
          </a:p>
          <a:p>
            <a:pPr indent="-156209" lvl="1" marL="520700" rtl="0" algn="l">
              <a:lnSpc>
                <a:spcPct val="90000"/>
              </a:lnSpc>
              <a:spcBef>
                <a:spcPts val="400"/>
              </a:spcBef>
              <a:spcAft>
                <a:spcPts val="0"/>
              </a:spcAft>
              <a:buClr>
                <a:schemeClr val="dk1"/>
              </a:buClr>
              <a:buSzPct val="128571"/>
              <a:buChar char="○"/>
            </a:pPr>
            <a:r>
              <a:rPr lang="en-GB"/>
              <a:t>Maybe the best item should be in the middle?</a:t>
            </a:r>
            <a:br>
              <a:rPr lang="en-GB"/>
            </a:br>
            <a:endParaRPr/>
          </a:p>
          <a:p>
            <a:pPr indent="-144145" lvl="0" marL="177800" rtl="0" algn="l">
              <a:lnSpc>
                <a:spcPct val="90000"/>
              </a:lnSpc>
              <a:spcBef>
                <a:spcPts val="800"/>
              </a:spcBef>
              <a:spcAft>
                <a:spcPts val="0"/>
              </a:spcAft>
              <a:buClr>
                <a:schemeClr val="dk1"/>
              </a:buClr>
              <a:buSzPct val="116666"/>
              <a:buChar char="●"/>
            </a:pPr>
            <a:r>
              <a:rPr lang="en-GB"/>
              <a:t>What about diversity?</a:t>
            </a:r>
            <a:br>
              <a:rPr lang="en-GB"/>
            </a:br>
            <a:endParaRPr/>
          </a:p>
          <a:p>
            <a:pPr indent="-144145" lvl="0" marL="177800" rtl="0" algn="l">
              <a:lnSpc>
                <a:spcPct val="90000"/>
              </a:lnSpc>
              <a:spcBef>
                <a:spcPts val="800"/>
              </a:spcBef>
              <a:spcAft>
                <a:spcPts val="0"/>
              </a:spcAft>
              <a:buClr>
                <a:schemeClr val="dk1"/>
              </a:buClr>
              <a:buSzPct val="116666"/>
              <a:buChar char="●"/>
            </a:pPr>
            <a:r>
              <a:rPr lang="en-GB"/>
              <a:t>What about contextual effects?</a:t>
            </a:r>
            <a:br>
              <a:rPr lang="en-GB"/>
            </a:br>
            <a:endParaRPr/>
          </a:p>
          <a:p>
            <a:pPr indent="-144145" lvl="0" marL="177800" rtl="0" algn="l">
              <a:lnSpc>
                <a:spcPct val="90000"/>
              </a:lnSpc>
              <a:spcBef>
                <a:spcPts val="800"/>
              </a:spcBef>
              <a:spcAft>
                <a:spcPts val="1600"/>
              </a:spcAft>
              <a:buClr>
                <a:schemeClr val="dk1"/>
              </a:buClr>
              <a:buSzPct val="116666"/>
              <a:buChar char="●"/>
            </a:pPr>
            <a:r>
              <a:rPr lang="en-GB"/>
              <a:t>What about items fatigue? </a:t>
            </a:r>
            <a:endParaRPr/>
          </a:p>
        </p:txBody>
      </p:sp>
      <p:sp>
        <p:nvSpPr>
          <p:cNvPr id="3353" name="Google Shape;3353;p284"/>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357" name="Shape 3357"/>
        <p:cNvGrpSpPr/>
        <p:nvPr/>
      </p:nvGrpSpPr>
      <p:grpSpPr>
        <a:xfrm>
          <a:off x="0" y="0"/>
          <a:ext cx="0" cy="0"/>
          <a:chOff x="0" y="0"/>
          <a:chExt cx="0" cy="0"/>
        </a:xfrm>
      </p:grpSpPr>
      <p:sp>
        <p:nvSpPr>
          <p:cNvPr id="3358" name="Google Shape;3358;p28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359" name="Google Shape;3359;p285"/>
          <p:cNvSpPr/>
          <p:nvPr/>
        </p:nvSpPr>
        <p:spPr>
          <a:xfrm>
            <a:off x="0" y="1522807"/>
            <a:ext cx="5253851" cy="3620693"/>
          </a:xfrm>
          <a:custGeom>
            <a:rect b="b" l="l" r="r" t="t"/>
            <a:pathLst>
              <a:path extrusionOk="0" h="4827590" w="7005134">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360" name="Google Shape;3360;p285"/>
          <p:cNvSpPr txBox="1"/>
          <p:nvPr>
            <p:ph type="ctrTitle"/>
          </p:nvPr>
        </p:nvSpPr>
        <p:spPr>
          <a:xfrm>
            <a:off x="868680" y="841772"/>
            <a:ext cx="4755000" cy="17907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Clr>
                <a:srgbClr val="262626"/>
              </a:buClr>
              <a:buSzPct val="100000"/>
              <a:buFont typeface="Calibri"/>
              <a:buNone/>
            </a:pPr>
            <a:r>
              <a:rPr lang="en-GB" sz="3800">
                <a:solidFill>
                  <a:srgbClr val="262626"/>
                </a:solidFill>
              </a:rPr>
              <a:t>Classical Categorization of Recommender Systems</a:t>
            </a:r>
            <a:endParaRPr sz="3800">
              <a:solidFill>
                <a:srgbClr val="262626"/>
              </a:solidFill>
              <a:latin typeface="Calibri"/>
              <a:ea typeface="Calibri"/>
              <a:cs typeface="Calibri"/>
              <a:sym typeface="Calibri"/>
            </a:endParaRPr>
          </a:p>
        </p:txBody>
      </p:sp>
      <p:sp>
        <p:nvSpPr>
          <p:cNvPr id="3361" name="Google Shape;3361;p285"/>
          <p:cNvSpPr txBox="1"/>
          <p:nvPr>
            <p:ph idx="1" type="subTitle"/>
          </p:nvPr>
        </p:nvSpPr>
        <p:spPr>
          <a:xfrm>
            <a:off x="868680" y="3525441"/>
            <a:ext cx="4226400" cy="1241700"/>
          </a:xfrm>
          <a:prstGeom prst="rect">
            <a:avLst/>
          </a:prstGeom>
          <a:noFill/>
          <a:ln>
            <a:noFill/>
          </a:ln>
        </p:spPr>
        <p:txBody>
          <a:bodyPr anchorCtr="0" anchor="t" bIns="34275" lIns="68575" spcFirstLastPara="1" rIns="68575" wrap="square" tIns="34275">
            <a:normAutofit fontScale="32500" lnSpcReduction="20000"/>
          </a:bodyPr>
          <a:lstStyle/>
          <a:p>
            <a:pPr indent="0" lvl="0" marL="0" rtl="0" algn="l">
              <a:lnSpc>
                <a:spcPct val="90000"/>
              </a:lnSpc>
              <a:spcBef>
                <a:spcPts val="0"/>
              </a:spcBef>
              <a:spcAft>
                <a:spcPts val="0"/>
              </a:spcAft>
              <a:buClr>
                <a:srgbClr val="262626"/>
              </a:buClr>
              <a:buSzPct val="64285"/>
              <a:buNone/>
            </a:pPr>
            <a:r>
              <a:rPr lang="en-GB">
                <a:solidFill>
                  <a:srgbClr val="262626"/>
                </a:solidFill>
              </a:rPr>
              <a:t>Collaborative Filtering vs Content Based</a:t>
            </a:r>
            <a:endParaRPr/>
          </a:p>
          <a:p>
            <a:pPr indent="0" lvl="0" marL="0" rtl="0" algn="l">
              <a:lnSpc>
                <a:spcPct val="90000"/>
              </a:lnSpc>
              <a:spcBef>
                <a:spcPts val="800"/>
              </a:spcBef>
              <a:spcAft>
                <a:spcPts val="0"/>
              </a:spcAft>
              <a:buClr>
                <a:srgbClr val="262626"/>
              </a:buClr>
              <a:buSzPct val="64285"/>
              <a:buNone/>
            </a:pPr>
            <a:r>
              <a:rPr lang="en-GB">
                <a:solidFill>
                  <a:srgbClr val="262626"/>
                </a:solidFill>
              </a:rPr>
              <a:t>Types of CF Algorithms</a:t>
            </a:r>
            <a:endParaRPr/>
          </a:p>
          <a:p>
            <a:pPr indent="0" lvl="0" marL="0" rtl="0" algn="l">
              <a:lnSpc>
                <a:spcPct val="90000"/>
              </a:lnSpc>
              <a:spcBef>
                <a:spcPts val="800"/>
              </a:spcBef>
              <a:spcAft>
                <a:spcPts val="0"/>
              </a:spcAft>
              <a:buClr>
                <a:srgbClr val="262626"/>
              </a:buClr>
              <a:buSzPct val="64285"/>
              <a:buNone/>
            </a:pPr>
            <a:r>
              <a:rPr lang="en-GB">
                <a:solidFill>
                  <a:srgbClr val="262626"/>
                </a:solidFill>
              </a:rPr>
              <a:t>CF Examples</a:t>
            </a:r>
            <a:endParaRPr/>
          </a:p>
          <a:p>
            <a:pPr indent="0" lvl="0" marL="0" rtl="0" algn="l">
              <a:lnSpc>
                <a:spcPct val="90000"/>
              </a:lnSpc>
              <a:spcBef>
                <a:spcPts val="800"/>
              </a:spcBef>
              <a:spcAft>
                <a:spcPts val="0"/>
              </a:spcAft>
              <a:buClr>
                <a:srgbClr val="262626"/>
              </a:buClr>
              <a:buSzPct val="64285"/>
              <a:buNone/>
            </a:pPr>
            <a:r>
              <a:rPr lang="en-GB">
                <a:solidFill>
                  <a:srgbClr val="262626"/>
                </a:solidFill>
              </a:rPr>
              <a:t>CB Examples</a:t>
            </a:r>
            <a:endParaRPr/>
          </a:p>
          <a:p>
            <a:pPr indent="0" lvl="0" marL="0" rtl="0" algn="l">
              <a:lnSpc>
                <a:spcPct val="90000"/>
              </a:lnSpc>
              <a:spcBef>
                <a:spcPts val="800"/>
              </a:spcBef>
              <a:spcAft>
                <a:spcPts val="0"/>
              </a:spcAft>
              <a:buClr>
                <a:schemeClr val="dk1"/>
              </a:buClr>
              <a:buSzPct val="64285"/>
              <a:buNone/>
            </a:pPr>
            <a:r>
              <a:t/>
            </a:r>
            <a:endParaRPr>
              <a:solidFill>
                <a:srgbClr val="262626"/>
              </a:solidFill>
            </a:endParaRPr>
          </a:p>
          <a:p>
            <a:pPr indent="0" lvl="0" marL="0" rtl="0" algn="l">
              <a:lnSpc>
                <a:spcPct val="90000"/>
              </a:lnSpc>
              <a:spcBef>
                <a:spcPts val="800"/>
              </a:spcBef>
              <a:spcAft>
                <a:spcPts val="0"/>
              </a:spcAft>
              <a:buClr>
                <a:schemeClr val="dk1"/>
              </a:buClr>
              <a:buSzPct val="64285"/>
              <a:buNone/>
            </a:pPr>
            <a:r>
              <a:t/>
            </a:r>
            <a:endParaRPr>
              <a:solidFill>
                <a:srgbClr val="262626"/>
              </a:solidFill>
            </a:endParaRPr>
          </a:p>
        </p:txBody>
      </p:sp>
      <p:cxnSp>
        <p:nvCxnSpPr>
          <p:cNvPr id="3362" name="Google Shape;3362;p285"/>
          <p:cNvCxnSpPr/>
          <p:nvPr/>
        </p:nvCxnSpPr>
        <p:spPr>
          <a:xfrm>
            <a:off x="954405" y="3337560"/>
            <a:ext cx="925800" cy="0"/>
          </a:xfrm>
          <a:prstGeom prst="straightConnector1">
            <a:avLst/>
          </a:prstGeom>
          <a:noFill/>
          <a:ln cap="flat" cmpd="sng" w="50800">
            <a:solidFill>
              <a:srgbClr val="262626"/>
            </a:solidFill>
            <a:prstDash val="solid"/>
            <a:miter lim="800000"/>
            <a:headEnd len="sm" w="sm" type="none"/>
            <a:tailEnd len="sm" w="sm" type="none"/>
          </a:ln>
        </p:spPr>
      </p:cxnSp>
      <p:sp>
        <p:nvSpPr>
          <p:cNvPr id="3363" name="Google Shape;3363;p285"/>
          <p:cNvSpPr/>
          <p:nvPr/>
        </p:nvSpPr>
        <p:spPr>
          <a:xfrm>
            <a:off x="6100761" y="754379"/>
            <a:ext cx="2583300" cy="2583300"/>
          </a:xfrm>
          <a:prstGeom prst="ellipse">
            <a:avLst/>
          </a:prstGeom>
          <a:solidFill>
            <a:schemeClr val="dk1">
              <a:alpha val="498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67" name="Shape 3367"/>
        <p:cNvGrpSpPr/>
        <p:nvPr/>
      </p:nvGrpSpPr>
      <p:grpSpPr>
        <a:xfrm>
          <a:off x="0" y="0"/>
          <a:ext cx="0" cy="0"/>
          <a:chOff x="0" y="0"/>
          <a:chExt cx="0" cy="0"/>
        </a:xfrm>
      </p:grpSpPr>
      <p:sp>
        <p:nvSpPr>
          <p:cNvPr id="3368" name="Google Shape;3368;p28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GB"/>
              <a:t>Classical Categorization of Recommender Systems</a:t>
            </a:r>
            <a:endParaRPr/>
          </a:p>
        </p:txBody>
      </p:sp>
      <p:sp>
        <p:nvSpPr>
          <p:cNvPr id="3369" name="Google Shape;3369;p28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fontScale="62500" lnSpcReduction="20000"/>
          </a:bodyPr>
          <a:lstStyle/>
          <a:p>
            <a:pPr indent="-172243" lvl="0" marL="177800" rtl="0" algn="l">
              <a:lnSpc>
                <a:spcPct val="90000"/>
              </a:lnSpc>
              <a:spcBef>
                <a:spcPts val="0"/>
              </a:spcBef>
              <a:spcAft>
                <a:spcPts val="0"/>
              </a:spcAft>
              <a:buClr>
                <a:schemeClr val="dk1"/>
              </a:buClr>
              <a:buSzPct val="116666"/>
              <a:buChar char="●"/>
            </a:pPr>
            <a:r>
              <a:rPr lang="en-GB"/>
              <a:t>Collaborative Filtering (CF) Methods:</a:t>
            </a:r>
            <a:endParaRPr/>
          </a:p>
          <a:p>
            <a:pPr indent="-173037" lvl="1" marL="520700" rtl="0" algn="l">
              <a:lnSpc>
                <a:spcPct val="90000"/>
              </a:lnSpc>
              <a:spcBef>
                <a:spcPts val="400"/>
              </a:spcBef>
              <a:spcAft>
                <a:spcPts val="0"/>
              </a:spcAft>
              <a:buClr>
                <a:schemeClr val="dk1"/>
              </a:buClr>
              <a:buSzPct val="128571"/>
              <a:buChar char="○"/>
            </a:pPr>
            <a:r>
              <a:rPr lang="en-GB"/>
              <a:t>Recommend Items Liked by Similar Users</a:t>
            </a:r>
            <a:endParaRPr/>
          </a:p>
          <a:p>
            <a:pPr indent="-173037" lvl="1" marL="520700" rtl="0" algn="l">
              <a:lnSpc>
                <a:spcPct val="90000"/>
              </a:lnSpc>
              <a:spcBef>
                <a:spcPts val="400"/>
              </a:spcBef>
              <a:spcAft>
                <a:spcPts val="0"/>
              </a:spcAft>
              <a:buClr>
                <a:schemeClr val="dk1"/>
              </a:buClr>
              <a:buSzPct val="128571"/>
              <a:buChar char="○"/>
            </a:pPr>
            <a:r>
              <a:rPr lang="en-GB"/>
              <a:t>Doesn’t use items meta-data, attributes, explicit features or “content”</a:t>
            </a:r>
            <a:endParaRPr/>
          </a:p>
          <a:p>
            <a:pPr indent="-173037" lvl="1" marL="520700" rtl="0" algn="l">
              <a:lnSpc>
                <a:spcPct val="90000"/>
              </a:lnSpc>
              <a:spcBef>
                <a:spcPts val="400"/>
              </a:spcBef>
              <a:spcAft>
                <a:spcPts val="0"/>
              </a:spcAft>
              <a:buClr>
                <a:schemeClr val="dk1"/>
              </a:buClr>
              <a:buSzPct val="128571"/>
              <a:buChar char="○"/>
            </a:pPr>
            <a:r>
              <a:rPr lang="en-GB"/>
              <a:t>Favors popular content</a:t>
            </a:r>
            <a:endParaRPr/>
          </a:p>
          <a:p>
            <a:pPr indent="-173037" lvl="1" marL="520700" rtl="0" algn="l">
              <a:lnSpc>
                <a:spcPct val="90000"/>
              </a:lnSpc>
              <a:spcBef>
                <a:spcPts val="400"/>
              </a:spcBef>
              <a:spcAft>
                <a:spcPts val="0"/>
              </a:spcAft>
              <a:buClr>
                <a:schemeClr val="dk1"/>
              </a:buClr>
              <a:buSzPct val="128571"/>
              <a:buChar char="○"/>
            </a:pPr>
            <a:r>
              <a:rPr lang="en-GB"/>
              <a:t>Suffers from the items/ users “cold-start” problem</a:t>
            </a:r>
            <a:endParaRPr/>
          </a:p>
          <a:p>
            <a:pPr indent="-101600" lvl="1" marL="520700" rtl="0" algn="l">
              <a:lnSpc>
                <a:spcPct val="90000"/>
              </a:lnSpc>
              <a:spcBef>
                <a:spcPts val="400"/>
              </a:spcBef>
              <a:spcAft>
                <a:spcPts val="0"/>
              </a:spcAft>
              <a:buClr>
                <a:schemeClr val="dk1"/>
              </a:buClr>
              <a:buSzPct val="128571"/>
              <a:buNone/>
            </a:pPr>
            <a:r>
              <a:t/>
            </a:r>
            <a:endParaRPr/>
          </a:p>
          <a:p>
            <a:pPr indent="-172243" lvl="0" marL="177800" rtl="0" algn="l">
              <a:lnSpc>
                <a:spcPct val="90000"/>
              </a:lnSpc>
              <a:spcBef>
                <a:spcPts val="800"/>
              </a:spcBef>
              <a:spcAft>
                <a:spcPts val="0"/>
              </a:spcAft>
              <a:buClr>
                <a:schemeClr val="dk1"/>
              </a:buClr>
              <a:buSzPct val="116666"/>
              <a:buChar char="●"/>
            </a:pPr>
            <a:r>
              <a:rPr lang="en-GB"/>
              <a:t>Content Based (CB) Methods:</a:t>
            </a:r>
            <a:endParaRPr/>
          </a:p>
          <a:p>
            <a:pPr indent="-173037" lvl="1" marL="520700" rtl="0" algn="l">
              <a:lnSpc>
                <a:spcPct val="90000"/>
              </a:lnSpc>
              <a:spcBef>
                <a:spcPts val="400"/>
              </a:spcBef>
              <a:spcAft>
                <a:spcPts val="0"/>
              </a:spcAft>
              <a:buClr>
                <a:schemeClr val="dk1"/>
              </a:buClr>
              <a:buSzPct val="128571"/>
              <a:buChar char="○"/>
            </a:pPr>
            <a:r>
              <a:rPr lang="en-GB"/>
              <a:t>Uses attributes of users / items</a:t>
            </a:r>
            <a:endParaRPr/>
          </a:p>
          <a:p>
            <a:pPr indent="-173037" lvl="1" marL="520700" rtl="0" algn="l">
              <a:lnSpc>
                <a:spcPct val="90000"/>
              </a:lnSpc>
              <a:spcBef>
                <a:spcPts val="400"/>
              </a:spcBef>
              <a:spcAft>
                <a:spcPts val="0"/>
              </a:spcAft>
              <a:buClr>
                <a:schemeClr val="dk1"/>
              </a:buClr>
              <a:buSzPct val="128571"/>
              <a:buChar char="○"/>
            </a:pPr>
            <a:r>
              <a:rPr lang="en-GB"/>
              <a:t>Recommends items that are similar to those liked/purchased by the user in the past</a:t>
            </a:r>
            <a:endParaRPr/>
          </a:p>
          <a:p>
            <a:pPr indent="-173037" lvl="1" marL="520700" rtl="0" algn="l">
              <a:lnSpc>
                <a:spcPct val="90000"/>
              </a:lnSpc>
              <a:spcBef>
                <a:spcPts val="400"/>
              </a:spcBef>
              <a:spcAft>
                <a:spcPts val="0"/>
              </a:spcAft>
              <a:buClr>
                <a:schemeClr val="dk1"/>
              </a:buClr>
              <a:buSzPct val="128571"/>
              <a:buChar char="○"/>
            </a:pPr>
            <a:r>
              <a:rPr lang="en-GB"/>
              <a:t>Generally, considered less accurate than CF methods</a:t>
            </a:r>
            <a:endParaRPr/>
          </a:p>
          <a:p>
            <a:pPr indent="-173037" lvl="1" marL="520700" rtl="0" algn="l">
              <a:lnSpc>
                <a:spcPct val="90000"/>
              </a:lnSpc>
              <a:spcBef>
                <a:spcPts val="400"/>
              </a:spcBef>
              <a:spcAft>
                <a:spcPts val="0"/>
              </a:spcAft>
              <a:buClr>
                <a:schemeClr val="dk1"/>
              </a:buClr>
              <a:buSzPct val="128571"/>
              <a:buChar char="○"/>
            </a:pPr>
            <a:r>
              <a:rPr lang="en-GB"/>
              <a:t>Requires items attributes (content) but does not suffer from “cold-start”</a:t>
            </a:r>
            <a:br>
              <a:rPr lang="en-GB"/>
            </a:br>
            <a:endParaRPr/>
          </a:p>
          <a:p>
            <a:pPr indent="-172243" lvl="0" marL="177800" rtl="0" algn="l">
              <a:lnSpc>
                <a:spcPct val="90000"/>
              </a:lnSpc>
              <a:spcBef>
                <a:spcPts val="800"/>
              </a:spcBef>
              <a:spcAft>
                <a:spcPts val="0"/>
              </a:spcAft>
              <a:buClr>
                <a:schemeClr val="dk1"/>
              </a:buClr>
              <a:buSzPct val="116666"/>
              <a:buChar char="●"/>
            </a:pPr>
            <a:r>
              <a:rPr lang="en-GB"/>
              <a:t>Hybrid Models:</a:t>
            </a:r>
            <a:endParaRPr/>
          </a:p>
          <a:p>
            <a:pPr indent="-173037" lvl="1" marL="520700" rtl="0" algn="l">
              <a:lnSpc>
                <a:spcPct val="90000"/>
              </a:lnSpc>
              <a:spcBef>
                <a:spcPts val="400"/>
              </a:spcBef>
              <a:spcAft>
                <a:spcPts val="0"/>
              </a:spcAft>
              <a:buClr>
                <a:schemeClr val="dk1"/>
              </a:buClr>
              <a:buSzPct val="128571"/>
              <a:buChar char="○"/>
            </a:pPr>
            <a:r>
              <a:rPr lang="en-GB"/>
              <a:t>Utilize both CF information as well as CB information for better recommendations</a:t>
            </a:r>
            <a:endParaRPr/>
          </a:p>
          <a:p>
            <a:pPr indent="-173037" lvl="1" marL="520700" rtl="0" algn="l">
              <a:lnSpc>
                <a:spcPct val="90000"/>
              </a:lnSpc>
              <a:spcBef>
                <a:spcPts val="400"/>
              </a:spcBef>
              <a:spcAft>
                <a:spcPts val="0"/>
              </a:spcAft>
              <a:buClr>
                <a:schemeClr val="dk1"/>
              </a:buClr>
              <a:buSzPct val="128571"/>
              <a:buChar char="○"/>
            </a:pPr>
            <a:r>
              <a:rPr lang="en-GB"/>
              <a:t>Many Deep Learning models are dealing with “multi-views” </a:t>
            </a:r>
            <a:endParaRPr/>
          </a:p>
          <a:p>
            <a:pPr indent="-173037" lvl="1" marL="520700" rtl="0" algn="l">
              <a:lnSpc>
                <a:spcPct val="90000"/>
              </a:lnSpc>
              <a:spcBef>
                <a:spcPts val="400"/>
              </a:spcBef>
              <a:spcAft>
                <a:spcPts val="0"/>
              </a:spcAft>
              <a:buClr>
                <a:schemeClr val="dk1"/>
              </a:buClr>
              <a:buSzPct val="128571"/>
              <a:buChar char="○"/>
            </a:pPr>
            <a:r>
              <a:rPr lang="en-GB"/>
              <a:t>Usually, the contribution of the CB information is negligible in the presence of CF inforamtion</a:t>
            </a:r>
            <a:endParaRPr/>
          </a:p>
          <a:p>
            <a:pPr indent="0" lvl="1" marL="342900" rtl="0" algn="l">
              <a:lnSpc>
                <a:spcPct val="90000"/>
              </a:lnSpc>
              <a:spcBef>
                <a:spcPts val="400"/>
              </a:spcBef>
              <a:spcAft>
                <a:spcPts val="0"/>
              </a:spcAft>
              <a:buClr>
                <a:schemeClr val="dk1"/>
              </a:buClr>
              <a:buSzPct val="128571"/>
              <a:buNone/>
            </a:pPr>
            <a:r>
              <a:t/>
            </a:r>
            <a:endParaRPr/>
          </a:p>
          <a:p>
            <a:pPr indent="-101600" lvl="1" marL="520700" rtl="0" algn="l">
              <a:lnSpc>
                <a:spcPct val="90000"/>
              </a:lnSpc>
              <a:spcBef>
                <a:spcPts val="400"/>
              </a:spcBef>
              <a:spcAft>
                <a:spcPts val="1600"/>
              </a:spcAft>
              <a:buClr>
                <a:schemeClr val="dk1"/>
              </a:buClr>
              <a:buSzPct val="128571"/>
              <a:buNone/>
            </a:pPr>
            <a:r>
              <a:t/>
            </a:r>
            <a:endParaRPr/>
          </a:p>
        </p:txBody>
      </p:sp>
      <p:sp>
        <p:nvSpPr>
          <p:cNvPr id="3370" name="Google Shape;3370;p286"/>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74" name="Shape 3374"/>
        <p:cNvGrpSpPr/>
        <p:nvPr/>
      </p:nvGrpSpPr>
      <p:grpSpPr>
        <a:xfrm>
          <a:off x="0" y="0"/>
          <a:ext cx="0" cy="0"/>
          <a:chOff x="0" y="0"/>
          <a:chExt cx="0" cy="0"/>
        </a:xfrm>
      </p:grpSpPr>
      <p:sp>
        <p:nvSpPr>
          <p:cNvPr id="3375" name="Google Shape;3375;p28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GB"/>
              <a:t>Types of Collaborative Filtering Algorithms</a:t>
            </a:r>
            <a:endParaRPr/>
          </a:p>
        </p:txBody>
      </p:sp>
      <p:sp>
        <p:nvSpPr>
          <p:cNvPr id="3376" name="Google Shape;3376;p287"/>
          <p:cNvSpPr txBox="1"/>
          <p:nvPr>
            <p:ph idx="1" type="body"/>
          </p:nvPr>
        </p:nvSpPr>
        <p:spPr>
          <a:xfrm>
            <a:off x="628650" y="1268016"/>
            <a:ext cx="7886700" cy="3555000"/>
          </a:xfrm>
          <a:prstGeom prst="rect">
            <a:avLst/>
          </a:prstGeom>
          <a:noFill/>
          <a:ln>
            <a:noFill/>
          </a:ln>
        </p:spPr>
        <p:txBody>
          <a:bodyPr anchorCtr="0" anchor="t" bIns="34275" lIns="68575" spcFirstLastPara="1" rIns="68575" wrap="square" tIns="34275">
            <a:normAutofit fontScale="77500" lnSpcReduction="20000"/>
          </a:bodyPr>
          <a:lstStyle/>
          <a:p>
            <a:pPr indent="-192246" lvl="0" marL="177800" rtl="0" algn="l">
              <a:lnSpc>
                <a:spcPct val="90000"/>
              </a:lnSpc>
              <a:spcBef>
                <a:spcPts val="0"/>
              </a:spcBef>
              <a:spcAft>
                <a:spcPts val="0"/>
              </a:spcAft>
              <a:buClr>
                <a:schemeClr val="dk1"/>
              </a:buClr>
              <a:buSzPct val="116666"/>
              <a:buChar char="●"/>
            </a:pPr>
            <a:r>
              <a:rPr b="1" lang="en-GB"/>
              <a:t>Memory Based CF:</a:t>
            </a:r>
            <a:endParaRPr/>
          </a:p>
          <a:p>
            <a:pPr indent="-190182" lvl="1" marL="520700" rtl="0" algn="l">
              <a:lnSpc>
                <a:spcPct val="90000"/>
              </a:lnSpc>
              <a:spcBef>
                <a:spcPts val="400"/>
              </a:spcBef>
              <a:spcAft>
                <a:spcPts val="0"/>
              </a:spcAft>
              <a:buClr>
                <a:schemeClr val="dk1"/>
              </a:buClr>
              <a:buSzPct val="128571"/>
              <a:buChar char="○"/>
            </a:pPr>
            <a:r>
              <a:rPr lang="en-GB"/>
              <a:t>The memory-based approach uses user rating data to compute the similarity between users or items. Typical examples of this approach are neighbourhood-based CF. </a:t>
            </a:r>
            <a:br>
              <a:rPr lang="en-GB"/>
            </a:br>
            <a:endParaRPr/>
          </a:p>
          <a:p>
            <a:pPr indent="-192246" lvl="0" marL="177800" rtl="0" algn="l">
              <a:lnSpc>
                <a:spcPct val="90000"/>
              </a:lnSpc>
              <a:spcBef>
                <a:spcPts val="800"/>
              </a:spcBef>
              <a:spcAft>
                <a:spcPts val="0"/>
              </a:spcAft>
              <a:buClr>
                <a:schemeClr val="dk1"/>
              </a:buClr>
              <a:buSzPct val="116666"/>
              <a:buChar char="●"/>
            </a:pPr>
            <a:r>
              <a:rPr b="1" lang="en-GB"/>
              <a:t>Model Based CF:</a:t>
            </a:r>
            <a:endParaRPr/>
          </a:p>
          <a:p>
            <a:pPr indent="-190182" lvl="1" marL="520700" rtl="0" algn="l">
              <a:lnSpc>
                <a:spcPct val="90000"/>
              </a:lnSpc>
              <a:spcBef>
                <a:spcPts val="400"/>
              </a:spcBef>
              <a:spcAft>
                <a:spcPts val="0"/>
              </a:spcAft>
              <a:buClr>
                <a:schemeClr val="dk1"/>
              </a:buClr>
              <a:buSzPct val="128571"/>
              <a:buChar char="○"/>
            </a:pPr>
            <a:r>
              <a:rPr lang="en-GB"/>
              <a:t>In this approach, models are developed using different data mining, machine learning algorithms to predict users' rating of unrated items. The most prominent approach is Matrix Factorization (MF).</a:t>
            </a:r>
            <a:br>
              <a:rPr lang="en-GB"/>
            </a:br>
            <a:endParaRPr/>
          </a:p>
          <a:p>
            <a:pPr indent="-192246" lvl="0" marL="177800" rtl="0" algn="l">
              <a:lnSpc>
                <a:spcPct val="90000"/>
              </a:lnSpc>
              <a:spcBef>
                <a:spcPts val="800"/>
              </a:spcBef>
              <a:spcAft>
                <a:spcPts val="0"/>
              </a:spcAft>
              <a:buClr>
                <a:schemeClr val="dk1"/>
              </a:buClr>
              <a:buSzPct val="116666"/>
              <a:buChar char="●"/>
            </a:pPr>
            <a:r>
              <a:rPr b="1" lang="en-GB"/>
              <a:t>Deep Learning Methods:</a:t>
            </a:r>
            <a:endParaRPr/>
          </a:p>
          <a:p>
            <a:pPr indent="-190182" lvl="1" marL="520700" rtl="0" algn="l">
              <a:lnSpc>
                <a:spcPct val="90000"/>
              </a:lnSpc>
              <a:spcBef>
                <a:spcPts val="400"/>
              </a:spcBef>
              <a:spcAft>
                <a:spcPts val="0"/>
              </a:spcAft>
              <a:buClr>
                <a:schemeClr val="dk1"/>
              </a:buClr>
              <a:buSzPct val="128571"/>
              <a:buChar char="○"/>
            </a:pPr>
            <a:r>
              <a:rPr lang="en-GB"/>
              <a:t>In recent years a number of neural and deep-learning techniques have been proposed. Some generalize traditional Matrix factorization algorithms via a non-linear neural architecture, or leverage new model types like </a:t>
            </a:r>
            <a:r>
              <a:rPr lang="en-GB" u="sng">
                <a:solidFill>
                  <a:schemeClr val="hlink"/>
                </a:solidFill>
                <a:hlinkClick r:id="rId3"/>
              </a:rPr>
              <a:t>Variational Autoencoders</a:t>
            </a:r>
            <a:r>
              <a:rPr lang="en-GB"/>
              <a:t>. </a:t>
            </a:r>
            <a:br>
              <a:rPr lang="en-GB"/>
            </a:br>
            <a:endParaRPr/>
          </a:p>
          <a:p>
            <a:pPr indent="-190182" lvl="1" marL="520700" rtl="0" algn="l">
              <a:lnSpc>
                <a:spcPct val="90000"/>
              </a:lnSpc>
              <a:spcBef>
                <a:spcPts val="400"/>
              </a:spcBef>
              <a:spcAft>
                <a:spcPts val="1600"/>
              </a:spcAft>
              <a:buClr>
                <a:schemeClr val="dk1"/>
              </a:buClr>
              <a:buSzPct val="128571"/>
              <a:buChar char="○"/>
            </a:pPr>
            <a:r>
              <a:rPr lang="en-GB"/>
              <a:t>While deep learning has been applied to many different scenarios: context-aware, sequence-aware, social tagging etc. its real effectiveness when used in a simple collaborative recommendation scenario has been put into question. A systematic analysis of publications applying deep learning or neural methods to the top-k recommendation problem, published in top conferences (SIGIR, KDD, WWW, RecSys), has shown that on average less than 40% of articles are reproducible.</a:t>
            </a:r>
            <a:br>
              <a:rPr lang="en-GB"/>
            </a:br>
            <a:br>
              <a:rPr lang="en-GB"/>
            </a:br>
            <a:r>
              <a:rPr lang="en-GB"/>
              <a:t> </a:t>
            </a:r>
            <a:r>
              <a:rPr i="1" lang="en-GB"/>
              <a:t>Ferrari Dacrema, Maurizio; Cremonesi, Paolo; Jannach, Dietmar (2019). </a:t>
            </a:r>
            <a:r>
              <a:rPr i="1" lang="en-GB" u="sng">
                <a:solidFill>
                  <a:schemeClr val="hlink"/>
                </a:solidFill>
                <a:hlinkClick r:id="rId4"/>
              </a:rPr>
              <a:t>"Are We Really Making Much Progress? A Worrying Analysis of Recent Neural Recommendation Approaches"</a:t>
            </a:r>
            <a:r>
              <a:rPr i="1" lang="en-GB"/>
              <a:t>. Proceedings of the 13th ACM Conference on Recommender Systems. ACM: 101–109. </a:t>
            </a:r>
            <a:br>
              <a:rPr lang="en-GB"/>
            </a:br>
            <a:endParaRPr/>
          </a:p>
        </p:txBody>
      </p:sp>
      <p:sp>
        <p:nvSpPr>
          <p:cNvPr id="3377" name="Google Shape;3377;p287"/>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81" name="Shape 3381"/>
        <p:cNvGrpSpPr/>
        <p:nvPr/>
      </p:nvGrpSpPr>
      <p:grpSpPr>
        <a:xfrm>
          <a:off x="0" y="0"/>
          <a:ext cx="0" cy="0"/>
          <a:chOff x="0" y="0"/>
          <a:chExt cx="0" cy="0"/>
        </a:xfrm>
      </p:grpSpPr>
      <p:sp>
        <p:nvSpPr>
          <p:cNvPr id="3382" name="Google Shape;3382;p28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GB"/>
              <a:t>CF Examples – Neighborhood Models </a:t>
            </a:r>
            <a:endParaRPr/>
          </a:p>
        </p:txBody>
      </p:sp>
      <p:sp>
        <p:nvSpPr>
          <p:cNvPr id="3383" name="Google Shape;3383;p28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GB"/>
              <a:t>Item Based Neighborhood Model:</a:t>
            </a:r>
            <a:endParaRPr/>
          </a:p>
          <a:p>
            <a:pPr indent="-177800" lvl="1" marL="520700" rtl="0" algn="l">
              <a:lnSpc>
                <a:spcPct val="90000"/>
              </a:lnSpc>
              <a:spcBef>
                <a:spcPts val="400"/>
              </a:spcBef>
              <a:spcAft>
                <a:spcPts val="0"/>
              </a:spcAft>
              <a:buClr>
                <a:schemeClr val="dk1"/>
              </a:buClr>
              <a:buSzPts val="1800"/>
              <a:buChar char="○"/>
            </a:pPr>
            <a:r>
              <a:rPr lang="en-GB"/>
              <a:t>Compute item-to-item similarities matrix</a:t>
            </a:r>
            <a:endParaRPr/>
          </a:p>
          <a:p>
            <a:pPr indent="-177800" lvl="1" marL="520700" rtl="0" algn="l">
              <a:lnSpc>
                <a:spcPct val="90000"/>
              </a:lnSpc>
              <a:spcBef>
                <a:spcPts val="400"/>
              </a:spcBef>
              <a:spcAft>
                <a:spcPts val="0"/>
              </a:spcAft>
              <a:buClr>
                <a:schemeClr val="dk1"/>
              </a:buClr>
              <a:buSzPts val="1800"/>
              <a:buChar char="○"/>
            </a:pPr>
            <a:r>
              <a:rPr lang="en-GB"/>
              <a:t>For each user, find the most similar items to the items she liked</a:t>
            </a:r>
            <a:br>
              <a:rPr lang="en-GB"/>
            </a:br>
            <a:endParaRPr/>
          </a:p>
          <a:p>
            <a:pPr indent="-171450" lvl="0" marL="177800" rtl="0" algn="l">
              <a:lnSpc>
                <a:spcPct val="90000"/>
              </a:lnSpc>
              <a:spcBef>
                <a:spcPts val="800"/>
              </a:spcBef>
              <a:spcAft>
                <a:spcPts val="0"/>
              </a:spcAft>
              <a:buClr>
                <a:schemeClr val="dk1"/>
              </a:buClr>
              <a:buSzPts val="2100"/>
              <a:buChar char="●"/>
            </a:pPr>
            <a:r>
              <a:rPr lang="en-GB"/>
              <a:t>User Based Neighborhood Model:</a:t>
            </a:r>
            <a:endParaRPr/>
          </a:p>
          <a:p>
            <a:pPr indent="-177800" lvl="1" marL="520700" rtl="0" algn="l">
              <a:lnSpc>
                <a:spcPct val="90000"/>
              </a:lnSpc>
              <a:spcBef>
                <a:spcPts val="400"/>
              </a:spcBef>
              <a:spcAft>
                <a:spcPts val="0"/>
              </a:spcAft>
              <a:buClr>
                <a:schemeClr val="dk1"/>
              </a:buClr>
              <a:buSzPts val="1800"/>
              <a:buChar char="○"/>
            </a:pPr>
            <a:r>
              <a:rPr lang="en-GB"/>
              <a:t>Compute user-to-user similarity matrix</a:t>
            </a:r>
            <a:endParaRPr/>
          </a:p>
          <a:p>
            <a:pPr indent="-177800" lvl="1" marL="520700" rtl="0" algn="l">
              <a:lnSpc>
                <a:spcPct val="90000"/>
              </a:lnSpc>
              <a:spcBef>
                <a:spcPts val="400"/>
              </a:spcBef>
              <a:spcAft>
                <a:spcPts val="0"/>
              </a:spcAft>
              <a:buClr>
                <a:schemeClr val="dk1"/>
              </a:buClr>
              <a:buSzPts val="1800"/>
              <a:buChar char="○"/>
            </a:pPr>
            <a:r>
              <a:rPr lang="en-GB"/>
              <a:t>For each user, find her most similar users and recommend items that these users liked, but she did not consumed yet.</a:t>
            </a:r>
            <a:endParaRPr/>
          </a:p>
          <a:p>
            <a:pPr indent="-38100" lvl="0" marL="177800" rtl="0" algn="l">
              <a:lnSpc>
                <a:spcPct val="90000"/>
              </a:lnSpc>
              <a:spcBef>
                <a:spcPts val="800"/>
              </a:spcBef>
              <a:spcAft>
                <a:spcPts val="1600"/>
              </a:spcAft>
              <a:buClr>
                <a:schemeClr val="dk1"/>
              </a:buClr>
              <a:buSzPts val="2100"/>
              <a:buNone/>
            </a:pPr>
            <a:r>
              <a:t/>
            </a:r>
            <a:endParaRPr/>
          </a:p>
        </p:txBody>
      </p:sp>
      <p:sp>
        <p:nvSpPr>
          <p:cNvPr id="3384" name="Google Shape;3384;p288"/>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Zipf’s law</a:t>
            </a:r>
            <a:endParaRPr/>
          </a:p>
        </p:txBody>
      </p:sp>
      <p:sp>
        <p:nvSpPr>
          <p:cNvPr id="386" name="Google Shape;386;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87" name="Google Shape;387;p55"/>
          <p:cNvPicPr preferRelativeResize="0"/>
          <p:nvPr/>
        </p:nvPicPr>
        <p:blipFill>
          <a:blip r:embed="rId3">
            <a:alphaModFix/>
          </a:blip>
          <a:stretch>
            <a:fillRect/>
          </a:stretch>
        </p:blipFill>
        <p:spPr>
          <a:xfrm>
            <a:off x="1965100" y="1069425"/>
            <a:ext cx="6024624" cy="3560001"/>
          </a:xfrm>
          <a:prstGeom prst="rect">
            <a:avLst/>
          </a:prstGeom>
          <a:noFill/>
          <a:ln>
            <a:noFill/>
          </a:ln>
        </p:spPr>
      </p:pic>
      <p:pic>
        <p:nvPicPr>
          <p:cNvPr id="388" name="Google Shape;388;p55"/>
          <p:cNvPicPr preferRelativeResize="0"/>
          <p:nvPr/>
        </p:nvPicPr>
        <p:blipFill>
          <a:blip r:embed="rId4">
            <a:alphaModFix/>
          </a:blip>
          <a:stretch>
            <a:fillRect/>
          </a:stretch>
        </p:blipFill>
        <p:spPr>
          <a:xfrm>
            <a:off x="2487597" y="4681117"/>
            <a:ext cx="5539153" cy="304800"/>
          </a:xfrm>
          <a:prstGeom prst="rect">
            <a:avLst/>
          </a:prstGeom>
          <a:noFill/>
          <a:ln>
            <a:noFill/>
          </a:ln>
        </p:spPr>
      </p:pic>
      <p:cxnSp>
        <p:nvCxnSpPr>
          <p:cNvPr id="389" name="Google Shape;389;p55"/>
          <p:cNvCxnSpPr/>
          <p:nvPr/>
        </p:nvCxnSpPr>
        <p:spPr>
          <a:xfrm rot="10800000">
            <a:off x="3321150" y="1981025"/>
            <a:ext cx="0" cy="2648400"/>
          </a:xfrm>
          <a:prstGeom prst="straightConnector1">
            <a:avLst/>
          </a:prstGeom>
          <a:noFill/>
          <a:ln cap="flat" cmpd="sng" w="28575">
            <a:solidFill>
              <a:srgbClr val="31538F"/>
            </a:solidFill>
            <a:prstDash val="solid"/>
            <a:round/>
            <a:headEnd len="med" w="med" type="none"/>
            <a:tailEnd len="med" w="med" type="triangle"/>
          </a:ln>
        </p:spPr>
      </p:cxnSp>
      <p:pic>
        <p:nvPicPr>
          <p:cNvPr id="390" name="Google Shape;390;p55"/>
          <p:cNvPicPr preferRelativeResize="0"/>
          <p:nvPr/>
        </p:nvPicPr>
        <p:blipFill>
          <a:blip r:embed="rId5">
            <a:alphaModFix/>
          </a:blip>
          <a:stretch>
            <a:fillRect/>
          </a:stretch>
        </p:blipFill>
        <p:spPr>
          <a:xfrm>
            <a:off x="359525" y="1017725"/>
            <a:ext cx="1638275" cy="502575"/>
          </a:xfrm>
          <a:prstGeom prst="rect">
            <a:avLst/>
          </a:prstGeom>
          <a:noFill/>
          <a:ln>
            <a:noFill/>
          </a:ln>
        </p:spPr>
      </p:pic>
      <p:sp>
        <p:nvSpPr>
          <p:cNvPr id="391" name="Google Shape;391;p55"/>
          <p:cNvSpPr txBox="1"/>
          <p:nvPr/>
        </p:nvSpPr>
        <p:spPr>
          <a:xfrm>
            <a:off x="2893850" y="3465175"/>
            <a:ext cx="888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chemeClr val="dk2"/>
                </a:solidFill>
                <a:highlight>
                  <a:schemeClr val="lt1"/>
                </a:highlight>
                <a:latin typeface="Helvetica Neue"/>
                <a:ea typeface="Helvetica Neue"/>
                <a:cs typeface="Helvetica Neue"/>
                <a:sym typeface="Helvetica Neue"/>
              </a:rPr>
              <a:t>The most popular word</a:t>
            </a:r>
            <a:endParaRPr sz="1000">
              <a:solidFill>
                <a:schemeClr val="dk2"/>
              </a:solidFill>
              <a:highlight>
                <a:schemeClr val="lt1"/>
              </a:highlight>
              <a:latin typeface="Helvetica Neue"/>
              <a:ea typeface="Helvetica Neue"/>
              <a:cs typeface="Helvetica Neue"/>
              <a:sym typeface="Helvetica Neue"/>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88" name="Shape 3388"/>
        <p:cNvGrpSpPr/>
        <p:nvPr/>
      </p:nvGrpSpPr>
      <p:grpSpPr>
        <a:xfrm>
          <a:off x="0" y="0"/>
          <a:ext cx="0" cy="0"/>
          <a:chOff x="0" y="0"/>
          <a:chExt cx="0" cy="0"/>
        </a:xfrm>
      </p:grpSpPr>
      <p:sp>
        <p:nvSpPr>
          <p:cNvPr id="3389" name="Google Shape;3389;p289"/>
          <p:cNvSpPr txBox="1"/>
          <p:nvPr>
            <p:ph type="title"/>
          </p:nvPr>
        </p:nvSpPr>
        <p:spPr>
          <a:xfrm>
            <a:off x="628650" y="126886"/>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GB"/>
              <a:t>Pointwise Similarity Functions</a:t>
            </a:r>
            <a:endParaRPr/>
          </a:p>
        </p:txBody>
      </p:sp>
      <p:sp>
        <p:nvSpPr>
          <p:cNvPr id="3390" name="Google Shape;3390;p289"/>
          <p:cNvSpPr txBox="1"/>
          <p:nvPr>
            <p:ph idx="1" type="body"/>
          </p:nvPr>
        </p:nvSpPr>
        <p:spPr>
          <a:xfrm>
            <a:off x="628650" y="1072787"/>
            <a:ext cx="7886700" cy="3904200"/>
          </a:xfrm>
          <a:prstGeom prst="rect">
            <a:avLst/>
          </a:prstGeom>
          <a:blipFill rotWithShape="1">
            <a:blip r:embed="rId3">
              <a:alphaModFix/>
            </a:blip>
            <a:stretch>
              <a:fillRect b="-2109" l="-989" r="0" t="-3159"/>
            </a:stretch>
          </a:blip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1600"/>
              </a:spcAft>
              <a:buSzPts val="2100"/>
              <a:buChar char="●"/>
            </a:pPr>
            <a:r>
              <a:rPr lang="en-GB"/>
              <a:t> </a:t>
            </a:r>
            <a:endParaRPr/>
          </a:p>
        </p:txBody>
      </p:sp>
      <p:sp>
        <p:nvSpPr>
          <p:cNvPr id="3391" name="Google Shape;3391;p289"/>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Zipf’s law</a:t>
            </a:r>
            <a:endParaRPr/>
          </a:p>
        </p:txBody>
      </p:sp>
      <p:sp>
        <p:nvSpPr>
          <p:cNvPr id="397" name="Google Shape;397;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98" name="Google Shape;398;p56"/>
          <p:cNvPicPr preferRelativeResize="0"/>
          <p:nvPr/>
        </p:nvPicPr>
        <p:blipFill>
          <a:blip r:embed="rId3">
            <a:alphaModFix/>
          </a:blip>
          <a:stretch>
            <a:fillRect/>
          </a:stretch>
        </p:blipFill>
        <p:spPr>
          <a:xfrm>
            <a:off x="457200" y="1017725"/>
            <a:ext cx="5094634" cy="3820975"/>
          </a:xfrm>
          <a:prstGeom prst="rect">
            <a:avLst/>
          </a:prstGeom>
          <a:noFill/>
          <a:ln>
            <a:noFill/>
          </a:ln>
        </p:spPr>
      </p:pic>
      <p:sp>
        <p:nvSpPr>
          <p:cNvPr id="399" name="Google Shape;399;p56"/>
          <p:cNvSpPr txBox="1"/>
          <p:nvPr/>
        </p:nvSpPr>
        <p:spPr>
          <a:xfrm>
            <a:off x="5999400" y="1411738"/>
            <a:ext cx="2559600" cy="28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Helvetica Neue"/>
                <a:ea typeface="Helvetica Neue"/>
                <a:cs typeface="Helvetica Neue"/>
                <a:sym typeface="Helvetica Neue"/>
              </a:rPr>
              <a:t>Zipf's law plot for the first 10 million words in 30 Wikipedias (as of October 2015) in a log-log scale.</a:t>
            </a:r>
            <a:endParaRPr sz="1800">
              <a:solidFill>
                <a:schemeClr val="dk2"/>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Power law distributions in online data</a:t>
            </a:r>
            <a:endParaRPr/>
          </a:p>
        </p:txBody>
      </p:sp>
      <p:sp>
        <p:nvSpPr>
          <p:cNvPr id="405" name="Google Shape;405;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06" name="Google Shape;406;p57"/>
          <p:cNvPicPr preferRelativeResize="0"/>
          <p:nvPr/>
        </p:nvPicPr>
        <p:blipFill rotWithShape="1">
          <a:blip r:embed="rId3">
            <a:alphaModFix/>
          </a:blip>
          <a:srcRect b="0" l="0" r="0" t="0"/>
          <a:stretch/>
        </p:blipFill>
        <p:spPr>
          <a:xfrm>
            <a:off x="2781948" y="1941852"/>
            <a:ext cx="3757424" cy="2721375"/>
          </a:xfrm>
          <a:prstGeom prst="rect">
            <a:avLst/>
          </a:prstGeom>
          <a:noFill/>
          <a:ln>
            <a:noFill/>
          </a:ln>
        </p:spPr>
      </p:pic>
      <p:cxnSp>
        <p:nvCxnSpPr>
          <p:cNvPr id="407" name="Google Shape;407;p57"/>
          <p:cNvCxnSpPr/>
          <p:nvPr/>
        </p:nvCxnSpPr>
        <p:spPr>
          <a:xfrm flipH="1">
            <a:off x="4416375" y="3361275"/>
            <a:ext cx="665100" cy="721500"/>
          </a:xfrm>
          <a:prstGeom prst="straightConnector1">
            <a:avLst/>
          </a:prstGeom>
          <a:noFill/>
          <a:ln cap="flat" cmpd="sng" w="19050">
            <a:solidFill>
              <a:schemeClr val="accent5"/>
            </a:solidFill>
            <a:prstDash val="solid"/>
            <a:round/>
            <a:headEnd len="med" w="med" type="none"/>
            <a:tailEnd len="med" w="med" type="triangle"/>
          </a:ln>
        </p:spPr>
      </p:cxnSp>
      <p:sp>
        <p:nvSpPr>
          <p:cNvPr id="408" name="Google Shape;408;p57"/>
          <p:cNvSpPr txBox="1"/>
          <p:nvPr/>
        </p:nvSpPr>
        <p:spPr>
          <a:xfrm>
            <a:off x="4528700" y="2622375"/>
            <a:ext cx="3101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Helvetica Neue"/>
                <a:ea typeface="Helvetica Neue"/>
                <a:cs typeface="Helvetica Neue"/>
                <a:sym typeface="Helvetica Neue"/>
              </a:rPr>
              <a:t>A lot of “content” here (e.g. many products); heavy tail</a:t>
            </a:r>
            <a:endParaRPr sz="1800">
              <a:solidFill>
                <a:schemeClr val="dk2"/>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58"/>
          <p:cNvPicPr preferRelativeResize="0"/>
          <p:nvPr/>
        </p:nvPicPr>
        <p:blipFill>
          <a:blip r:embed="rId3">
            <a:alphaModFix/>
          </a:blip>
          <a:stretch>
            <a:fillRect/>
          </a:stretch>
        </p:blipFill>
        <p:spPr>
          <a:xfrm>
            <a:off x="5299100" y="187650"/>
            <a:ext cx="631600" cy="858175"/>
          </a:xfrm>
          <a:prstGeom prst="rect">
            <a:avLst/>
          </a:prstGeom>
          <a:noFill/>
          <a:ln>
            <a:noFill/>
          </a:ln>
        </p:spPr>
      </p:pic>
      <p:pic>
        <p:nvPicPr>
          <p:cNvPr id="414" name="Google Shape;414;p58"/>
          <p:cNvPicPr preferRelativeResize="0"/>
          <p:nvPr/>
        </p:nvPicPr>
        <p:blipFill>
          <a:blip r:embed="rId4">
            <a:alphaModFix/>
          </a:blip>
          <a:stretch>
            <a:fillRect/>
          </a:stretch>
        </p:blipFill>
        <p:spPr>
          <a:xfrm>
            <a:off x="5313872" y="1140325"/>
            <a:ext cx="618725" cy="863250"/>
          </a:xfrm>
          <a:prstGeom prst="rect">
            <a:avLst/>
          </a:prstGeom>
          <a:noFill/>
          <a:ln>
            <a:noFill/>
          </a:ln>
        </p:spPr>
      </p:pic>
      <p:pic>
        <p:nvPicPr>
          <p:cNvPr id="415" name="Google Shape;415;p58"/>
          <p:cNvPicPr preferRelativeResize="0"/>
          <p:nvPr/>
        </p:nvPicPr>
        <p:blipFill>
          <a:blip r:embed="rId5">
            <a:alphaModFix/>
          </a:blip>
          <a:stretch>
            <a:fillRect/>
          </a:stretch>
        </p:blipFill>
        <p:spPr>
          <a:xfrm>
            <a:off x="3176825" y="517770"/>
            <a:ext cx="732700" cy="736450"/>
          </a:xfrm>
          <a:prstGeom prst="rect">
            <a:avLst/>
          </a:prstGeom>
          <a:noFill/>
          <a:ln>
            <a:noFill/>
          </a:ln>
        </p:spPr>
      </p:pic>
      <p:cxnSp>
        <p:nvCxnSpPr>
          <p:cNvPr id="416" name="Google Shape;416;p58"/>
          <p:cNvCxnSpPr>
            <a:stCxn id="413" idx="1"/>
            <a:endCxn id="415" idx="3"/>
          </p:cNvCxnSpPr>
          <p:nvPr/>
        </p:nvCxnSpPr>
        <p:spPr>
          <a:xfrm flipH="1">
            <a:off x="3909500" y="616738"/>
            <a:ext cx="1389600" cy="269400"/>
          </a:xfrm>
          <a:prstGeom prst="straightConnector1">
            <a:avLst/>
          </a:prstGeom>
          <a:noFill/>
          <a:ln cap="flat" cmpd="sng" w="19050">
            <a:solidFill>
              <a:srgbClr val="6D9EEB"/>
            </a:solidFill>
            <a:prstDash val="solid"/>
            <a:round/>
            <a:headEnd len="med" w="med" type="none"/>
            <a:tailEnd len="med" w="med" type="none"/>
          </a:ln>
        </p:spPr>
      </p:cxnSp>
      <p:cxnSp>
        <p:nvCxnSpPr>
          <p:cNvPr id="417" name="Google Shape;417;p58"/>
          <p:cNvCxnSpPr>
            <a:stCxn id="414" idx="1"/>
            <a:endCxn id="415" idx="3"/>
          </p:cNvCxnSpPr>
          <p:nvPr/>
        </p:nvCxnSpPr>
        <p:spPr>
          <a:xfrm rot="10800000">
            <a:off x="3909572" y="885850"/>
            <a:ext cx="1404300" cy="686100"/>
          </a:xfrm>
          <a:prstGeom prst="straightConnector1">
            <a:avLst/>
          </a:prstGeom>
          <a:noFill/>
          <a:ln cap="flat" cmpd="sng" w="19050">
            <a:solidFill>
              <a:srgbClr val="0000FF"/>
            </a:solidFill>
            <a:prstDash val="solid"/>
            <a:round/>
            <a:headEnd len="med" w="med" type="none"/>
            <a:tailEnd len="med" w="med" type="none"/>
          </a:ln>
        </p:spPr>
      </p:cxnSp>
      <p:sp>
        <p:nvSpPr>
          <p:cNvPr id="418" name="Google Shape;418;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Approaches</a:t>
            </a:r>
            <a:endParaRPr>
              <a:latin typeface="Helvetica Neue"/>
              <a:ea typeface="Helvetica Neue"/>
              <a:cs typeface="Helvetica Neue"/>
              <a:sym typeface="Helvetica Neue"/>
            </a:endParaRPr>
          </a:p>
        </p:txBody>
      </p:sp>
      <p:sp>
        <p:nvSpPr>
          <p:cNvPr id="419" name="Google Shape;419;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a:buAutoNum type="arabicPeriod"/>
            </a:pPr>
            <a:r>
              <a:rPr lang="en-GB">
                <a:latin typeface="Helvetica Neue"/>
                <a:ea typeface="Helvetica Neue"/>
                <a:cs typeface="Helvetica Neue"/>
                <a:sym typeface="Helvetica Neue"/>
              </a:rPr>
              <a:t>Feature-based</a:t>
            </a:r>
            <a:endParaRPr>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AutoNum type="arabicPeriod"/>
            </a:pPr>
            <a:r>
              <a:rPr lang="en-GB">
                <a:latin typeface="Helvetica Neue"/>
                <a:ea typeface="Helvetica Neue"/>
                <a:cs typeface="Helvetica Neue"/>
                <a:sym typeface="Helvetica Neue"/>
              </a:rPr>
              <a:t>Nearest neighbour-based</a:t>
            </a:r>
            <a:endParaRPr>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AutoNum type="arabicPeriod"/>
            </a:pPr>
            <a:r>
              <a:rPr lang="en-GB">
                <a:latin typeface="Helvetica Neue"/>
                <a:ea typeface="Helvetica Neue"/>
                <a:cs typeface="Helvetica Neue"/>
                <a:sym typeface="Helvetica Neue"/>
              </a:rPr>
              <a:t>Collaborative filtering</a:t>
            </a:r>
            <a:endParaRPr>
              <a:latin typeface="Helvetica Neue"/>
              <a:ea typeface="Helvetica Neue"/>
              <a:cs typeface="Helvetica Neue"/>
              <a:sym typeface="Helvetica Neue"/>
            </a:endParaRPr>
          </a:p>
          <a:p>
            <a:pPr indent="457200" lvl="0" marL="0" rtl="0" algn="l">
              <a:spcBef>
                <a:spcPts val="1600"/>
              </a:spcBef>
              <a:spcAft>
                <a:spcPts val="0"/>
              </a:spcAft>
              <a:buNone/>
            </a:pPr>
            <a:r>
              <a:rPr lang="en-GB">
                <a:latin typeface="Helvetica Neue"/>
                <a:ea typeface="Helvetica Neue"/>
                <a:cs typeface="Helvetica Neue"/>
                <a:sym typeface="Helvetica Neue"/>
              </a:rPr>
              <a:t>and then blending them</a:t>
            </a:r>
            <a:endParaRPr>
              <a:latin typeface="Helvetica Neue"/>
              <a:ea typeface="Helvetica Neue"/>
              <a:cs typeface="Helvetica Neue"/>
              <a:sym typeface="Helvetica Neue"/>
            </a:endParaRPr>
          </a:p>
          <a:p>
            <a:pPr indent="-342900" lvl="0" marL="457200" rtl="0" algn="l">
              <a:spcBef>
                <a:spcPts val="1600"/>
              </a:spcBef>
              <a:spcAft>
                <a:spcPts val="0"/>
              </a:spcAft>
              <a:buSzPts val="1800"/>
              <a:buFont typeface="Helvetica Neue"/>
              <a:buAutoNum type="arabicPeriod" startAt="4"/>
            </a:pPr>
            <a:r>
              <a:rPr lang="en-GB">
                <a:latin typeface="Helvetica Neue"/>
                <a:ea typeface="Helvetica Neue"/>
                <a:cs typeface="Helvetica Neue"/>
                <a:sym typeface="Helvetica Neue"/>
              </a:rPr>
              <a:t>Modern approaches based on reinforcement learning, maximizing an expected “future reward”</a:t>
            </a:r>
            <a:endParaRPr>
              <a:latin typeface="Helvetica Neue"/>
              <a:ea typeface="Helvetica Neue"/>
              <a:cs typeface="Helvetica Neue"/>
              <a:sym typeface="Helvetica Neue"/>
            </a:endParaRPr>
          </a:p>
        </p:txBody>
      </p:sp>
      <p:sp>
        <p:nvSpPr>
          <p:cNvPr id="420" name="Google Shape;420;p58"/>
          <p:cNvSpPr txBox="1"/>
          <p:nvPr/>
        </p:nvSpPr>
        <p:spPr>
          <a:xfrm>
            <a:off x="6132625" y="423925"/>
            <a:ext cx="5426100" cy="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a:ea typeface="Helvetica Neue"/>
                <a:cs typeface="Helvetica Neue"/>
                <a:sym typeface="Helvetica Neue"/>
              </a:rPr>
              <a:t>[ </a:t>
            </a:r>
            <a:r>
              <a:rPr lang="en-GB" sz="1200">
                <a:solidFill>
                  <a:schemeClr val="dk1"/>
                </a:solidFill>
                <a:latin typeface="Helvetica Neue"/>
                <a:ea typeface="Helvetica Neue"/>
                <a:cs typeface="Helvetica Neue"/>
                <a:sym typeface="Helvetica Neue"/>
              </a:rPr>
              <a:t>adventure, </a:t>
            </a:r>
            <a:r>
              <a:rPr lang="en-GB" sz="1200">
                <a:latin typeface="Helvetica Neue"/>
                <a:ea typeface="Helvetica Neue"/>
                <a:cs typeface="Helvetica Neue"/>
                <a:sym typeface="Helvetica Neue"/>
              </a:rPr>
              <a:t>animated, </a:t>
            </a:r>
            <a:r>
              <a:rPr lang="en-GB" sz="1200">
                <a:solidFill>
                  <a:schemeClr val="dk1"/>
                </a:solidFill>
                <a:latin typeface="Helvetica Neue"/>
                <a:ea typeface="Helvetica Neue"/>
                <a:cs typeface="Helvetica Neue"/>
                <a:sym typeface="Helvetica Neue"/>
              </a:rPr>
              <a:t>boys, </a:t>
            </a:r>
            <a:r>
              <a:rPr lang="en-GB" sz="1200">
                <a:latin typeface="Helvetica Neue"/>
                <a:ea typeface="Helvetica Neue"/>
                <a:cs typeface="Helvetica Neue"/>
                <a:sym typeface="Helvetica Neue"/>
              </a:rPr>
              <a:t>cars, </a:t>
            </a:r>
            <a:r>
              <a:rPr lang="en-GB" sz="1200">
                <a:latin typeface="Helvetica Neue"/>
                <a:ea typeface="Helvetica Neue"/>
                <a:cs typeface="Helvetica Neue"/>
                <a:sym typeface="Helvetica Neue"/>
              </a:rPr>
              <a:t>kids ]</a:t>
            </a:r>
            <a:endParaRPr sz="1200">
              <a:latin typeface="Helvetica Neue"/>
              <a:ea typeface="Helvetica Neue"/>
              <a:cs typeface="Helvetica Neue"/>
              <a:sym typeface="Helvetica Neue"/>
            </a:endParaRPr>
          </a:p>
          <a:p>
            <a:pPr indent="0" lvl="0" marL="0" rtl="0" algn="l">
              <a:spcBef>
                <a:spcPts val="0"/>
              </a:spcBef>
              <a:spcAft>
                <a:spcPts val="0"/>
              </a:spcAft>
              <a:buNone/>
            </a:pPr>
            <a:r>
              <a:rPr lang="en-GB" sz="1200">
                <a:latin typeface="Helvetica Neue"/>
                <a:ea typeface="Helvetica Neue"/>
                <a:cs typeface="Helvetica Neue"/>
                <a:sym typeface="Helvetica Neue"/>
              </a:rPr>
              <a:t>[ 0 1 1 0 0 1 0 0 0 0 0 1 0 0 0 1 0 0 0 0 ]</a:t>
            </a:r>
            <a:endParaRPr sz="1200">
              <a:latin typeface="Helvetica Neue"/>
              <a:ea typeface="Helvetica Neue"/>
              <a:cs typeface="Helvetica Neue"/>
              <a:sym typeface="Helvetica Neue"/>
            </a:endParaRPr>
          </a:p>
        </p:txBody>
      </p:sp>
      <p:sp>
        <p:nvSpPr>
          <p:cNvPr id="421" name="Google Shape;421;p58"/>
          <p:cNvSpPr txBox="1"/>
          <p:nvPr/>
        </p:nvSpPr>
        <p:spPr>
          <a:xfrm>
            <a:off x="6132625" y="1370575"/>
            <a:ext cx="5426100" cy="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a:ea typeface="Helvetica Neue"/>
                <a:cs typeface="Helvetica Neue"/>
                <a:sym typeface="Helvetica Neue"/>
              </a:rPr>
              <a:t>[ </a:t>
            </a:r>
            <a:r>
              <a:rPr lang="en-GB" sz="1200">
                <a:solidFill>
                  <a:schemeClr val="dk1"/>
                </a:solidFill>
                <a:latin typeface="Helvetica Neue"/>
                <a:ea typeface="Helvetica Neue"/>
                <a:cs typeface="Helvetica Neue"/>
                <a:sym typeface="Helvetica Neue"/>
              </a:rPr>
              <a:t>adventure, </a:t>
            </a:r>
            <a:r>
              <a:rPr lang="en-GB" sz="1200">
                <a:latin typeface="Helvetica Neue"/>
                <a:ea typeface="Helvetica Neue"/>
                <a:cs typeface="Helvetica Neue"/>
                <a:sym typeface="Helvetica Neue"/>
              </a:rPr>
              <a:t>animated, </a:t>
            </a:r>
            <a:r>
              <a:rPr lang="en-GB" sz="1200">
                <a:solidFill>
                  <a:schemeClr val="dk1"/>
                </a:solidFill>
                <a:latin typeface="Helvetica Neue"/>
                <a:ea typeface="Helvetica Neue"/>
                <a:cs typeface="Helvetica Neue"/>
                <a:sym typeface="Helvetica Neue"/>
              </a:rPr>
              <a:t>anti-hero, </a:t>
            </a:r>
            <a:r>
              <a:rPr lang="en-GB" sz="1200">
                <a:latin typeface="Helvetica Neue"/>
                <a:ea typeface="Helvetica Neue"/>
                <a:cs typeface="Helvetica Neue"/>
                <a:sym typeface="Helvetica Neue"/>
              </a:rPr>
              <a:t>kids ]</a:t>
            </a:r>
            <a:endParaRPr sz="1200">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[ 0 1 1 0 1 0 0 0 0 0 0 0 0 0 0 1 0 0 0 0 ]</a:t>
            </a:r>
            <a:endParaRPr sz="1200">
              <a:latin typeface="Helvetica Neue"/>
              <a:ea typeface="Helvetica Neue"/>
              <a:cs typeface="Helvetica Neue"/>
              <a:sym typeface="Helvetica Neue"/>
            </a:endParaRPr>
          </a:p>
        </p:txBody>
      </p:sp>
      <p:sp>
        <p:nvSpPr>
          <p:cNvPr id="422" name="Google Shape;422;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5" name="Google Shape;145;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46" name="Google Shape;14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47" name="Google Shape;147;p32"/>
          <p:cNvPicPr preferRelativeResize="0"/>
          <p:nvPr/>
        </p:nvPicPr>
        <p:blipFill>
          <a:blip r:embed="rId3">
            <a:alphaModFix/>
          </a:blip>
          <a:stretch>
            <a:fillRect/>
          </a:stretch>
        </p:blipFill>
        <p:spPr>
          <a:xfrm>
            <a:off x="11875" y="0"/>
            <a:ext cx="9120251" cy="5143501"/>
          </a:xfrm>
          <a:prstGeom prst="rect">
            <a:avLst/>
          </a:prstGeom>
          <a:noFill/>
          <a:ln>
            <a:noFill/>
          </a:ln>
        </p:spPr>
      </p:pic>
      <p:sp>
        <p:nvSpPr>
          <p:cNvPr id="148" name="Google Shape;148;p32"/>
          <p:cNvSpPr txBox="1"/>
          <p:nvPr/>
        </p:nvSpPr>
        <p:spPr>
          <a:xfrm>
            <a:off x="169300" y="4210025"/>
            <a:ext cx="18783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lang="en-GB" sz="900">
                <a:solidFill>
                  <a:schemeClr val="lt1"/>
                </a:solidFill>
                <a:latin typeface="Helvetica Neue"/>
                <a:ea typeface="Helvetica Neue"/>
                <a:cs typeface="Helvetica Neue"/>
                <a:sym typeface="Helvetica Neue"/>
              </a:rPr>
              <a:t>By: Yvan Marcel CARRÉ VILMORIN, AIMS 2024</a:t>
            </a:r>
            <a:endParaRPr>
              <a:solidFill>
                <a:schemeClr val="lt1"/>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59"/>
          <p:cNvPicPr preferRelativeResize="0"/>
          <p:nvPr/>
        </p:nvPicPr>
        <p:blipFill>
          <a:blip r:embed="rId3">
            <a:alphaModFix/>
          </a:blip>
          <a:stretch>
            <a:fillRect/>
          </a:stretch>
        </p:blipFill>
        <p:spPr>
          <a:xfrm>
            <a:off x="5299100" y="187650"/>
            <a:ext cx="631600" cy="858175"/>
          </a:xfrm>
          <a:prstGeom prst="rect">
            <a:avLst/>
          </a:prstGeom>
          <a:noFill/>
          <a:ln>
            <a:noFill/>
          </a:ln>
        </p:spPr>
      </p:pic>
      <p:pic>
        <p:nvPicPr>
          <p:cNvPr id="428" name="Google Shape;428;p59"/>
          <p:cNvPicPr preferRelativeResize="0"/>
          <p:nvPr/>
        </p:nvPicPr>
        <p:blipFill>
          <a:blip r:embed="rId4">
            <a:alphaModFix/>
          </a:blip>
          <a:stretch>
            <a:fillRect/>
          </a:stretch>
        </p:blipFill>
        <p:spPr>
          <a:xfrm>
            <a:off x="5313872" y="1140325"/>
            <a:ext cx="618725" cy="863250"/>
          </a:xfrm>
          <a:prstGeom prst="rect">
            <a:avLst/>
          </a:prstGeom>
          <a:noFill/>
          <a:ln>
            <a:noFill/>
          </a:ln>
        </p:spPr>
      </p:pic>
      <p:pic>
        <p:nvPicPr>
          <p:cNvPr id="429" name="Google Shape;429;p59"/>
          <p:cNvPicPr preferRelativeResize="0"/>
          <p:nvPr/>
        </p:nvPicPr>
        <p:blipFill>
          <a:blip r:embed="rId5">
            <a:alphaModFix/>
          </a:blip>
          <a:stretch>
            <a:fillRect/>
          </a:stretch>
        </p:blipFill>
        <p:spPr>
          <a:xfrm>
            <a:off x="3176825" y="517770"/>
            <a:ext cx="732700" cy="736450"/>
          </a:xfrm>
          <a:prstGeom prst="rect">
            <a:avLst/>
          </a:prstGeom>
          <a:noFill/>
          <a:ln>
            <a:noFill/>
          </a:ln>
        </p:spPr>
      </p:pic>
      <p:cxnSp>
        <p:nvCxnSpPr>
          <p:cNvPr id="430" name="Google Shape;430;p59"/>
          <p:cNvCxnSpPr>
            <a:stCxn id="427" idx="1"/>
            <a:endCxn id="429" idx="3"/>
          </p:cNvCxnSpPr>
          <p:nvPr/>
        </p:nvCxnSpPr>
        <p:spPr>
          <a:xfrm flipH="1">
            <a:off x="3909500" y="616738"/>
            <a:ext cx="1389600" cy="269400"/>
          </a:xfrm>
          <a:prstGeom prst="straightConnector1">
            <a:avLst/>
          </a:prstGeom>
          <a:noFill/>
          <a:ln cap="flat" cmpd="sng" w="19050">
            <a:solidFill>
              <a:srgbClr val="6D9EEB"/>
            </a:solidFill>
            <a:prstDash val="solid"/>
            <a:round/>
            <a:headEnd len="med" w="med" type="none"/>
            <a:tailEnd len="med" w="med" type="none"/>
          </a:ln>
        </p:spPr>
      </p:cxnSp>
      <p:cxnSp>
        <p:nvCxnSpPr>
          <p:cNvPr id="431" name="Google Shape;431;p59"/>
          <p:cNvCxnSpPr>
            <a:stCxn id="428" idx="1"/>
            <a:endCxn id="429" idx="3"/>
          </p:cNvCxnSpPr>
          <p:nvPr/>
        </p:nvCxnSpPr>
        <p:spPr>
          <a:xfrm rot="10800000">
            <a:off x="3909572" y="885850"/>
            <a:ext cx="1404300" cy="686100"/>
          </a:xfrm>
          <a:prstGeom prst="straightConnector1">
            <a:avLst/>
          </a:prstGeom>
          <a:noFill/>
          <a:ln cap="flat" cmpd="sng" w="19050">
            <a:solidFill>
              <a:srgbClr val="0000FF"/>
            </a:solidFill>
            <a:prstDash val="solid"/>
            <a:round/>
            <a:headEnd len="med" w="med" type="none"/>
            <a:tailEnd len="med" w="med" type="none"/>
          </a:ln>
        </p:spPr>
      </p:cxnSp>
      <p:sp>
        <p:nvSpPr>
          <p:cNvPr id="432" name="Google Shape;432;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Approaches</a:t>
            </a:r>
            <a:endParaRPr>
              <a:latin typeface="Helvetica Neue"/>
              <a:ea typeface="Helvetica Neue"/>
              <a:cs typeface="Helvetica Neue"/>
              <a:sym typeface="Helvetica Neue"/>
            </a:endParaRPr>
          </a:p>
        </p:txBody>
      </p:sp>
      <p:sp>
        <p:nvSpPr>
          <p:cNvPr id="433" name="Google Shape;433;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a:buAutoNum type="arabicPeriod"/>
            </a:pPr>
            <a:r>
              <a:rPr lang="en-GB">
                <a:latin typeface="Helvetica Neue"/>
                <a:ea typeface="Helvetica Neue"/>
                <a:cs typeface="Helvetica Neue"/>
                <a:sym typeface="Helvetica Neue"/>
              </a:rPr>
              <a:t>Feature-based</a:t>
            </a:r>
            <a:endParaRPr>
              <a:latin typeface="Helvetica Neue"/>
              <a:ea typeface="Helvetica Neue"/>
              <a:cs typeface="Helvetica Neue"/>
              <a:sym typeface="Helvetica Neue"/>
            </a:endParaRPr>
          </a:p>
          <a:p>
            <a:pPr indent="0" lvl="0" marL="457200" rtl="0" algn="l">
              <a:spcBef>
                <a:spcPts val="1600"/>
              </a:spcBef>
              <a:spcAft>
                <a:spcPts val="0"/>
              </a:spcAft>
              <a:buNone/>
            </a:pPr>
            <a:r>
              <a:rPr lang="en-GB">
                <a:latin typeface="Helvetica Neue"/>
                <a:ea typeface="Helvetica Neue"/>
                <a:cs typeface="Helvetica Neue"/>
                <a:sym typeface="Helvetica Neue"/>
              </a:rPr>
              <a:t>Jaccard similarity</a:t>
            </a:r>
            <a:endParaRPr>
              <a:latin typeface="Helvetica Neue"/>
              <a:ea typeface="Helvetica Neue"/>
              <a:cs typeface="Helvetica Neue"/>
              <a:sym typeface="Helvetica Neue"/>
            </a:endParaRPr>
          </a:p>
          <a:p>
            <a:pPr indent="0" lvl="0" marL="457200" rtl="0" algn="l">
              <a:spcBef>
                <a:spcPts val="1600"/>
              </a:spcBef>
              <a:spcAft>
                <a:spcPts val="1600"/>
              </a:spcAft>
              <a:buNone/>
            </a:pPr>
            <a:r>
              <a:t/>
            </a:r>
            <a:endParaRPr>
              <a:latin typeface="Helvetica Neue"/>
              <a:ea typeface="Helvetica Neue"/>
              <a:cs typeface="Helvetica Neue"/>
              <a:sym typeface="Helvetica Neue"/>
            </a:endParaRPr>
          </a:p>
        </p:txBody>
      </p:sp>
      <p:sp>
        <p:nvSpPr>
          <p:cNvPr id="434" name="Google Shape;434;p59"/>
          <p:cNvSpPr txBox="1"/>
          <p:nvPr/>
        </p:nvSpPr>
        <p:spPr>
          <a:xfrm>
            <a:off x="6132625" y="423925"/>
            <a:ext cx="5426100" cy="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a:ea typeface="Helvetica Neue"/>
                <a:cs typeface="Helvetica Neue"/>
                <a:sym typeface="Helvetica Neue"/>
              </a:rPr>
              <a:t>[ </a:t>
            </a:r>
            <a:r>
              <a:rPr lang="en-GB" sz="1200">
                <a:solidFill>
                  <a:schemeClr val="dk1"/>
                </a:solidFill>
                <a:latin typeface="Helvetica Neue"/>
                <a:ea typeface="Helvetica Neue"/>
                <a:cs typeface="Helvetica Neue"/>
                <a:sym typeface="Helvetica Neue"/>
              </a:rPr>
              <a:t>adventure, </a:t>
            </a:r>
            <a:r>
              <a:rPr lang="en-GB" sz="1200">
                <a:latin typeface="Helvetica Neue"/>
                <a:ea typeface="Helvetica Neue"/>
                <a:cs typeface="Helvetica Neue"/>
                <a:sym typeface="Helvetica Neue"/>
              </a:rPr>
              <a:t>animated, </a:t>
            </a:r>
            <a:r>
              <a:rPr lang="en-GB" sz="1200">
                <a:solidFill>
                  <a:schemeClr val="dk1"/>
                </a:solidFill>
                <a:latin typeface="Helvetica Neue"/>
                <a:ea typeface="Helvetica Neue"/>
                <a:cs typeface="Helvetica Neue"/>
                <a:sym typeface="Helvetica Neue"/>
              </a:rPr>
              <a:t>boys, </a:t>
            </a:r>
            <a:r>
              <a:rPr lang="en-GB" sz="1200">
                <a:latin typeface="Helvetica Neue"/>
                <a:ea typeface="Helvetica Neue"/>
                <a:cs typeface="Helvetica Neue"/>
                <a:sym typeface="Helvetica Neue"/>
              </a:rPr>
              <a:t>cars, kids ]</a:t>
            </a:r>
            <a:endParaRPr sz="1200">
              <a:latin typeface="Helvetica Neue"/>
              <a:ea typeface="Helvetica Neue"/>
              <a:cs typeface="Helvetica Neue"/>
              <a:sym typeface="Helvetica Neue"/>
            </a:endParaRPr>
          </a:p>
          <a:p>
            <a:pPr indent="0" lvl="0" marL="0" rtl="0" algn="l">
              <a:spcBef>
                <a:spcPts val="0"/>
              </a:spcBef>
              <a:spcAft>
                <a:spcPts val="0"/>
              </a:spcAft>
              <a:buNone/>
            </a:pPr>
            <a:r>
              <a:rPr lang="en-GB" sz="1200">
                <a:latin typeface="Helvetica Neue"/>
                <a:ea typeface="Helvetica Neue"/>
                <a:cs typeface="Helvetica Neue"/>
                <a:sym typeface="Helvetica Neue"/>
              </a:rPr>
              <a:t>[ 0 1 1 0 0 1 0 0 0 0 0 1 0 0 0 1 0 0 0 0 ]</a:t>
            </a:r>
            <a:endParaRPr sz="1200">
              <a:latin typeface="Helvetica Neue"/>
              <a:ea typeface="Helvetica Neue"/>
              <a:cs typeface="Helvetica Neue"/>
              <a:sym typeface="Helvetica Neue"/>
            </a:endParaRPr>
          </a:p>
        </p:txBody>
      </p:sp>
      <p:sp>
        <p:nvSpPr>
          <p:cNvPr id="435" name="Google Shape;435;p59"/>
          <p:cNvSpPr txBox="1"/>
          <p:nvPr/>
        </p:nvSpPr>
        <p:spPr>
          <a:xfrm>
            <a:off x="6132625" y="1370575"/>
            <a:ext cx="5426100" cy="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a:ea typeface="Helvetica Neue"/>
                <a:cs typeface="Helvetica Neue"/>
                <a:sym typeface="Helvetica Neue"/>
              </a:rPr>
              <a:t>[ </a:t>
            </a:r>
            <a:r>
              <a:rPr lang="en-GB" sz="1200">
                <a:solidFill>
                  <a:schemeClr val="dk1"/>
                </a:solidFill>
                <a:latin typeface="Helvetica Neue"/>
                <a:ea typeface="Helvetica Neue"/>
                <a:cs typeface="Helvetica Neue"/>
                <a:sym typeface="Helvetica Neue"/>
              </a:rPr>
              <a:t>adventure, </a:t>
            </a:r>
            <a:r>
              <a:rPr lang="en-GB" sz="1200">
                <a:latin typeface="Helvetica Neue"/>
                <a:ea typeface="Helvetica Neue"/>
                <a:cs typeface="Helvetica Neue"/>
                <a:sym typeface="Helvetica Neue"/>
              </a:rPr>
              <a:t>animated, </a:t>
            </a:r>
            <a:r>
              <a:rPr lang="en-GB" sz="1200">
                <a:solidFill>
                  <a:schemeClr val="dk1"/>
                </a:solidFill>
                <a:latin typeface="Helvetica Neue"/>
                <a:ea typeface="Helvetica Neue"/>
                <a:cs typeface="Helvetica Neue"/>
                <a:sym typeface="Helvetica Neue"/>
              </a:rPr>
              <a:t>anti-hero, </a:t>
            </a:r>
            <a:r>
              <a:rPr lang="en-GB" sz="1200">
                <a:latin typeface="Helvetica Neue"/>
                <a:ea typeface="Helvetica Neue"/>
                <a:cs typeface="Helvetica Neue"/>
                <a:sym typeface="Helvetica Neue"/>
              </a:rPr>
              <a:t>kids ]</a:t>
            </a:r>
            <a:endParaRPr sz="1200">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GB" sz="1200">
                <a:solidFill>
                  <a:schemeClr val="dk1"/>
                </a:solidFill>
                <a:latin typeface="Helvetica Neue"/>
                <a:ea typeface="Helvetica Neue"/>
                <a:cs typeface="Helvetica Neue"/>
                <a:sym typeface="Helvetica Neue"/>
              </a:rPr>
              <a:t>[ 0 1 1 0 1 0 0 0 0 0 0 0 0 0 0 1 0 0 0 0 ]</a:t>
            </a:r>
            <a:endParaRPr sz="1200">
              <a:latin typeface="Helvetica Neue"/>
              <a:ea typeface="Helvetica Neue"/>
              <a:cs typeface="Helvetica Neue"/>
              <a:sym typeface="Helvetica Neue"/>
            </a:endParaRPr>
          </a:p>
        </p:txBody>
      </p:sp>
      <p:pic>
        <p:nvPicPr>
          <p:cNvPr id="436" name="Google Shape;436;p59"/>
          <p:cNvPicPr preferRelativeResize="0"/>
          <p:nvPr/>
        </p:nvPicPr>
        <p:blipFill>
          <a:blip r:embed="rId6">
            <a:alphaModFix/>
          </a:blip>
          <a:stretch>
            <a:fillRect/>
          </a:stretch>
        </p:blipFill>
        <p:spPr>
          <a:xfrm>
            <a:off x="5005950" y="2667256"/>
            <a:ext cx="1499325" cy="1147943"/>
          </a:xfrm>
          <a:prstGeom prst="rect">
            <a:avLst/>
          </a:prstGeom>
          <a:noFill/>
          <a:ln>
            <a:noFill/>
          </a:ln>
        </p:spPr>
      </p:pic>
      <p:pic>
        <p:nvPicPr>
          <p:cNvPr id="437" name="Google Shape;437;p59"/>
          <p:cNvPicPr preferRelativeResize="0"/>
          <p:nvPr/>
        </p:nvPicPr>
        <p:blipFill>
          <a:blip r:embed="rId7">
            <a:alphaModFix/>
          </a:blip>
          <a:stretch>
            <a:fillRect/>
          </a:stretch>
        </p:blipFill>
        <p:spPr>
          <a:xfrm>
            <a:off x="5005950" y="3908900"/>
            <a:ext cx="1499325" cy="1147925"/>
          </a:xfrm>
          <a:prstGeom prst="rect">
            <a:avLst/>
          </a:prstGeom>
          <a:noFill/>
          <a:ln>
            <a:noFill/>
          </a:ln>
        </p:spPr>
      </p:pic>
      <p:pic>
        <p:nvPicPr>
          <p:cNvPr id="438" name="Google Shape;438;p59"/>
          <p:cNvPicPr preferRelativeResize="0"/>
          <p:nvPr/>
        </p:nvPicPr>
        <p:blipFill>
          <a:blip r:embed="rId8">
            <a:alphaModFix/>
          </a:blip>
          <a:stretch>
            <a:fillRect/>
          </a:stretch>
        </p:blipFill>
        <p:spPr>
          <a:xfrm>
            <a:off x="781050" y="3390455"/>
            <a:ext cx="3128525" cy="1010095"/>
          </a:xfrm>
          <a:prstGeom prst="rect">
            <a:avLst/>
          </a:prstGeom>
          <a:noFill/>
          <a:ln>
            <a:noFill/>
          </a:ln>
        </p:spPr>
      </p:pic>
      <p:sp>
        <p:nvSpPr>
          <p:cNvPr id="439" name="Google Shape;439;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cxnSp>
        <p:nvCxnSpPr>
          <p:cNvPr id="444" name="Google Shape;444;p60"/>
          <p:cNvCxnSpPr>
            <a:stCxn id="445" idx="1"/>
            <a:endCxn id="446" idx="3"/>
          </p:cNvCxnSpPr>
          <p:nvPr/>
        </p:nvCxnSpPr>
        <p:spPr>
          <a:xfrm flipH="1">
            <a:off x="3909500" y="616738"/>
            <a:ext cx="1389600" cy="269400"/>
          </a:xfrm>
          <a:prstGeom prst="straightConnector1">
            <a:avLst/>
          </a:prstGeom>
          <a:noFill/>
          <a:ln cap="flat" cmpd="sng" w="19050">
            <a:solidFill>
              <a:srgbClr val="6D9EEB"/>
            </a:solidFill>
            <a:prstDash val="solid"/>
            <a:round/>
            <a:headEnd len="med" w="med" type="none"/>
            <a:tailEnd len="med" w="med" type="none"/>
          </a:ln>
        </p:spPr>
      </p:cxnSp>
      <p:cxnSp>
        <p:nvCxnSpPr>
          <p:cNvPr id="447" name="Google Shape;447;p60"/>
          <p:cNvCxnSpPr>
            <a:stCxn id="448" idx="1"/>
            <a:endCxn id="446" idx="3"/>
          </p:cNvCxnSpPr>
          <p:nvPr/>
        </p:nvCxnSpPr>
        <p:spPr>
          <a:xfrm rot="10800000">
            <a:off x="3909572" y="885850"/>
            <a:ext cx="1404300" cy="686100"/>
          </a:xfrm>
          <a:prstGeom prst="straightConnector1">
            <a:avLst/>
          </a:prstGeom>
          <a:noFill/>
          <a:ln cap="flat" cmpd="sng" w="19050">
            <a:solidFill>
              <a:srgbClr val="0000FF"/>
            </a:solidFill>
            <a:prstDash val="solid"/>
            <a:round/>
            <a:headEnd len="med" w="med" type="none"/>
            <a:tailEnd len="med" w="med" type="none"/>
          </a:ln>
        </p:spPr>
      </p:cxnSp>
      <p:sp>
        <p:nvSpPr>
          <p:cNvPr id="449" name="Google Shape;449;p60"/>
          <p:cNvSpPr/>
          <p:nvPr/>
        </p:nvSpPr>
        <p:spPr>
          <a:xfrm>
            <a:off x="4440377" y="556450"/>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t>
            </a:r>
            <a:endParaRPr/>
          </a:p>
        </p:txBody>
      </p:sp>
      <p:pic>
        <p:nvPicPr>
          <p:cNvPr id="445" name="Google Shape;445;p60"/>
          <p:cNvPicPr preferRelativeResize="0"/>
          <p:nvPr/>
        </p:nvPicPr>
        <p:blipFill>
          <a:blip r:embed="rId3">
            <a:alphaModFix/>
          </a:blip>
          <a:stretch>
            <a:fillRect/>
          </a:stretch>
        </p:blipFill>
        <p:spPr>
          <a:xfrm>
            <a:off x="5299100" y="187650"/>
            <a:ext cx="631600" cy="858175"/>
          </a:xfrm>
          <a:prstGeom prst="rect">
            <a:avLst/>
          </a:prstGeom>
          <a:noFill/>
          <a:ln>
            <a:noFill/>
          </a:ln>
        </p:spPr>
      </p:pic>
      <p:pic>
        <p:nvPicPr>
          <p:cNvPr id="448" name="Google Shape;448;p60"/>
          <p:cNvPicPr preferRelativeResize="0"/>
          <p:nvPr/>
        </p:nvPicPr>
        <p:blipFill>
          <a:blip r:embed="rId4">
            <a:alphaModFix/>
          </a:blip>
          <a:stretch>
            <a:fillRect/>
          </a:stretch>
        </p:blipFill>
        <p:spPr>
          <a:xfrm>
            <a:off x="5313872" y="1140325"/>
            <a:ext cx="618725" cy="863250"/>
          </a:xfrm>
          <a:prstGeom prst="rect">
            <a:avLst/>
          </a:prstGeom>
          <a:noFill/>
          <a:ln>
            <a:noFill/>
          </a:ln>
        </p:spPr>
      </p:pic>
      <p:pic>
        <p:nvPicPr>
          <p:cNvPr id="450" name="Google Shape;450;p60"/>
          <p:cNvPicPr preferRelativeResize="0"/>
          <p:nvPr/>
        </p:nvPicPr>
        <p:blipFill>
          <a:blip r:embed="rId5">
            <a:alphaModFix/>
          </a:blip>
          <a:stretch>
            <a:fillRect/>
          </a:stretch>
        </p:blipFill>
        <p:spPr>
          <a:xfrm>
            <a:off x="5299100" y="3083625"/>
            <a:ext cx="657525" cy="902150"/>
          </a:xfrm>
          <a:prstGeom prst="rect">
            <a:avLst/>
          </a:prstGeom>
          <a:noFill/>
          <a:ln>
            <a:noFill/>
          </a:ln>
        </p:spPr>
      </p:pic>
      <p:pic>
        <p:nvPicPr>
          <p:cNvPr id="451" name="Google Shape;451;p60"/>
          <p:cNvPicPr preferRelativeResize="0"/>
          <p:nvPr/>
        </p:nvPicPr>
        <p:blipFill>
          <a:blip r:embed="rId6">
            <a:alphaModFix/>
          </a:blip>
          <a:stretch>
            <a:fillRect/>
          </a:stretch>
        </p:blipFill>
        <p:spPr>
          <a:xfrm>
            <a:off x="5299097" y="2098075"/>
            <a:ext cx="654425" cy="891050"/>
          </a:xfrm>
          <a:prstGeom prst="rect">
            <a:avLst/>
          </a:prstGeom>
          <a:noFill/>
          <a:ln>
            <a:noFill/>
          </a:ln>
        </p:spPr>
      </p:pic>
      <p:pic>
        <p:nvPicPr>
          <p:cNvPr id="452" name="Google Shape;452;p60"/>
          <p:cNvPicPr preferRelativeResize="0"/>
          <p:nvPr/>
        </p:nvPicPr>
        <p:blipFill>
          <a:blip r:embed="rId7">
            <a:alphaModFix/>
          </a:blip>
          <a:stretch>
            <a:fillRect/>
          </a:stretch>
        </p:blipFill>
        <p:spPr>
          <a:xfrm>
            <a:off x="5297937" y="4080275"/>
            <a:ext cx="659850" cy="896575"/>
          </a:xfrm>
          <a:prstGeom prst="rect">
            <a:avLst/>
          </a:prstGeom>
          <a:noFill/>
          <a:ln>
            <a:noFill/>
          </a:ln>
        </p:spPr>
      </p:pic>
      <p:pic>
        <p:nvPicPr>
          <p:cNvPr id="453" name="Google Shape;453;p60"/>
          <p:cNvPicPr preferRelativeResize="0"/>
          <p:nvPr/>
        </p:nvPicPr>
        <p:blipFill>
          <a:blip r:embed="rId8">
            <a:alphaModFix/>
          </a:blip>
          <a:stretch>
            <a:fillRect/>
          </a:stretch>
        </p:blipFill>
        <p:spPr>
          <a:xfrm>
            <a:off x="3166184" y="3718400"/>
            <a:ext cx="754025" cy="851025"/>
          </a:xfrm>
          <a:prstGeom prst="rect">
            <a:avLst/>
          </a:prstGeom>
          <a:noFill/>
          <a:ln>
            <a:noFill/>
          </a:ln>
        </p:spPr>
      </p:pic>
      <p:pic>
        <p:nvPicPr>
          <p:cNvPr id="454" name="Google Shape;454;p60"/>
          <p:cNvPicPr preferRelativeResize="0"/>
          <p:nvPr/>
        </p:nvPicPr>
        <p:blipFill>
          <a:blip r:embed="rId9">
            <a:alphaModFix/>
          </a:blip>
          <a:stretch>
            <a:fillRect/>
          </a:stretch>
        </p:blipFill>
        <p:spPr>
          <a:xfrm>
            <a:off x="3210203" y="1614889"/>
            <a:ext cx="665975" cy="680775"/>
          </a:xfrm>
          <a:prstGeom prst="rect">
            <a:avLst/>
          </a:prstGeom>
          <a:noFill/>
          <a:ln>
            <a:noFill/>
          </a:ln>
        </p:spPr>
      </p:pic>
      <p:pic>
        <p:nvPicPr>
          <p:cNvPr id="446" name="Google Shape;446;p60"/>
          <p:cNvPicPr preferRelativeResize="0"/>
          <p:nvPr/>
        </p:nvPicPr>
        <p:blipFill>
          <a:blip r:embed="rId10">
            <a:alphaModFix/>
          </a:blip>
          <a:stretch>
            <a:fillRect/>
          </a:stretch>
        </p:blipFill>
        <p:spPr>
          <a:xfrm>
            <a:off x="3176825" y="517770"/>
            <a:ext cx="732700" cy="736450"/>
          </a:xfrm>
          <a:prstGeom prst="rect">
            <a:avLst/>
          </a:prstGeom>
          <a:noFill/>
          <a:ln>
            <a:noFill/>
          </a:ln>
        </p:spPr>
      </p:pic>
      <p:pic>
        <p:nvPicPr>
          <p:cNvPr id="455" name="Google Shape;455;p60"/>
          <p:cNvPicPr preferRelativeResize="0"/>
          <p:nvPr/>
        </p:nvPicPr>
        <p:blipFill>
          <a:blip r:embed="rId11">
            <a:alphaModFix/>
          </a:blip>
          <a:stretch>
            <a:fillRect/>
          </a:stretch>
        </p:blipFill>
        <p:spPr>
          <a:xfrm>
            <a:off x="3211325" y="2656332"/>
            <a:ext cx="663700" cy="701400"/>
          </a:xfrm>
          <a:prstGeom prst="rect">
            <a:avLst/>
          </a:prstGeom>
          <a:noFill/>
          <a:ln>
            <a:noFill/>
          </a:ln>
        </p:spPr>
      </p:pic>
      <p:cxnSp>
        <p:nvCxnSpPr>
          <p:cNvPr id="456" name="Google Shape;456;p60"/>
          <p:cNvCxnSpPr>
            <a:stCxn id="452" idx="1"/>
            <a:endCxn id="454" idx="3"/>
          </p:cNvCxnSpPr>
          <p:nvPr/>
        </p:nvCxnSpPr>
        <p:spPr>
          <a:xfrm rot="10800000">
            <a:off x="3876237" y="1955163"/>
            <a:ext cx="1421700" cy="2573400"/>
          </a:xfrm>
          <a:prstGeom prst="straightConnector1">
            <a:avLst/>
          </a:prstGeom>
          <a:noFill/>
          <a:ln cap="flat" cmpd="sng" w="19050">
            <a:solidFill>
              <a:srgbClr val="A64D79"/>
            </a:solidFill>
            <a:prstDash val="solid"/>
            <a:round/>
            <a:headEnd len="med" w="med" type="none"/>
            <a:tailEnd len="med" w="med" type="none"/>
          </a:ln>
        </p:spPr>
      </p:cxnSp>
      <p:cxnSp>
        <p:nvCxnSpPr>
          <p:cNvPr id="457" name="Google Shape;457;p60"/>
          <p:cNvCxnSpPr>
            <a:stCxn id="451" idx="1"/>
            <a:endCxn id="453" idx="3"/>
          </p:cNvCxnSpPr>
          <p:nvPr/>
        </p:nvCxnSpPr>
        <p:spPr>
          <a:xfrm flipH="1">
            <a:off x="3920297" y="2543600"/>
            <a:ext cx="1378800" cy="1600200"/>
          </a:xfrm>
          <a:prstGeom prst="straightConnector1">
            <a:avLst/>
          </a:prstGeom>
          <a:noFill/>
          <a:ln cap="flat" cmpd="sng" w="19050">
            <a:solidFill>
              <a:srgbClr val="1C4587"/>
            </a:solidFill>
            <a:prstDash val="solid"/>
            <a:round/>
            <a:headEnd len="med" w="med" type="none"/>
            <a:tailEnd len="med" w="med" type="none"/>
          </a:ln>
        </p:spPr>
      </p:cxnSp>
      <p:cxnSp>
        <p:nvCxnSpPr>
          <p:cNvPr id="458" name="Google Shape;458;p60"/>
          <p:cNvCxnSpPr>
            <a:stCxn id="450" idx="1"/>
            <a:endCxn id="453" idx="3"/>
          </p:cNvCxnSpPr>
          <p:nvPr/>
        </p:nvCxnSpPr>
        <p:spPr>
          <a:xfrm flipH="1">
            <a:off x="3920300" y="3534700"/>
            <a:ext cx="1378800" cy="609300"/>
          </a:xfrm>
          <a:prstGeom prst="straightConnector1">
            <a:avLst/>
          </a:prstGeom>
          <a:noFill/>
          <a:ln cap="flat" cmpd="sng" w="19050">
            <a:solidFill>
              <a:srgbClr val="6AA84F"/>
            </a:solidFill>
            <a:prstDash val="solid"/>
            <a:round/>
            <a:headEnd len="med" w="med" type="none"/>
            <a:tailEnd len="med" w="med" type="none"/>
          </a:ln>
        </p:spPr>
      </p:cxnSp>
      <p:cxnSp>
        <p:nvCxnSpPr>
          <p:cNvPr id="459" name="Google Shape;459;p60"/>
          <p:cNvCxnSpPr>
            <a:stCxn id="451" idx="1"/>
            <a:endCxn id="455"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cxnSp>
        <p:nvCxnSpPr>
          <p:cNvPr id="460" name="Google Shape;460;p60"/>
          <p:cNvCxnSpPr>
            <a:stCxn id="452" idx="1"/>
            <a:endCxn id="455" idx="3"/>
          </p:cNvCxnSpPr>
          <p:nvPr/>
        </p:nvCxnSpPr>
        <p:spPr>
          <a:xfrm rot="10800000">
            <a:off x="3875037" y="3006963"/>
            <a:ext cx="1422900" cy="1521600"/>
          </a:xfrm>
          <a:prstGeom prst="straightConnector1">
            <a:avLst/>
          </a:prstGeom>
          <a:noFill/>
          <a:ln cap="flat" cmpd="sng" w="19050">
            <a:solidFill>
              <a:srgbClr val="6D9EEB"/>
            </a:solidFill>
            <a:prstDash val="solid"/>
            <a:round/>
            <a:headEnd len="med" w="med" type="none"/>
            <a:tailEnd len="med" w="med" type="none"/>
          </a:ln>
        </p:spPr>
      </p:cxnSp>
      <p:sp>
        <p:nvSpPr>
          <p:cNvPr id="461" name="Google Shape;461;p60"/>
          <p:cNvSpPr/>
          <p:nvPr/>
        </p:nvSpPr>
        <p:spPr>
          <a:xfrm>
            <a:off x="4440365" y="1140313"/>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sp>
        <p:nvSpPr>
          <p:cNvPr id="462" name="Google Shape;462;p60"/>
          <p:cNvSpPr/>
          <p:nvPr/>
        </p:nvSpPr>
        <p:spPr>
          <a:xfrm>
            <a:off x="3930227" y="2261363"/>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sp>
        <p:nvSpPr>
          <p:cNvPr id="463" name="Google Shape;463;p60"/>
          <p:cNvSpPr/>
          <p:nvPr/>
        </p:nvSpPr>
        <p:spPr>
          <a:xfrm>
            <a:off x="4614665" y="2407038"/>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sp>
        <p:nvSpPr>
          <p:cNvPr id="464" name="Google Shape;464;p60"/>
          <p:cNvSpPr/>
          <p:nvPr/>
        </p:nvSpPr>
        <p:spPr>
          <a:xfrm>
            <a:off x="3922652" y="3106188"/>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sp>
        <p:nvSpPr>
          <p:cNvPr id="465" name="Google Shape;465;p60"/>
          <p:cNvSpPr/>
          <p:nvPr/>
        </p:nvSpPr>
        <p:spPr>
          <a:xfrm>
            <a:off x="4754377" y="2875163"/>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sp>
        <p:nvSpPr>
          <p:cNvPr id="466" name="Google Shape;466;p60"/>
          <p:cNvSpPr/>
          <p:nvPr/>
        </p:nvSpPr>
        <p:spPr>
          <a:xfrm>
            <a:off x="4133640" y="3915950"/>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chemeClr val="dk1"/>
                </a:solidFill>
              </a:rPr>
              <a:t>✓</a:t>
            </a:r>
            <a:endParaRPr/>
          </a:p>
        </p:txBody>
      </p:sp>
      <p:sp>
        <p:nvSpPr>
          <p:cNvPr id="467" name="Google Shape;467;p60"/>
          <p:cNvSpPr txBox="1"/>
          <p:nvPr/>
        </p:nvSpPr>
        <p:spPr>
          <a:xfrm>
            <a:off x="301450" y="536950"/>
            <a:ext cx="5426100" cy="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pic>
        <p:nvPicPr>
          <p:cNvPr id="468" name="Google Shape;468;p60"/>
          <p:cNvPicPr preferRelativeResize="0"/>
          <p:nvPr/>
        </p:nvPicPr>
        <p:blipFill>
          <a:blip r:embed="rId12">
            <a:alphaModFix/>
          </a:blip>
          <a:stretch>
            <a:fillRect/>
          </a:stretch>
        </p:blipFill>
        <p:spPr>
          <a:xfrm>
            <a:off x="84176" y="2539263"/>
            <a:ext cx="2811700" cy="2457025"/>
          </a:xfrm>
          <a:prstGeom prst="rect">
            <a:avLst/>
          </a:prstGeom>
          <a:noFill/>
          <a:ln>
            <a:noFill/>
          </a:ln>
        </p:spPr>
      </p:pic>
      <p:sp>
        <p:nvSpPr>
          <p:cNvPr id="469" name="Google Shape;469;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Xbox movies</a:t>
            </a:r>
            <a:endParaRPr>
              <a:latin typeface="Helvetica Neue"/>
              <a:ea typeface="Helvetica Neue"/>
              <a:cs typeface="Helvetica Neue"/>
              <a:sym typeface="Helvetica Neue"/>
            </a:endParaRPr>
          </a:p>
          <a:p>
            <a:pPr indent="0" lvl="0" marL="0" rtl="0" algn="l">
              <a:spcBef>
                <a:spcPts val="0"/>
              </a:spcBef>
              <a:spcAft>
                <a:spcPts val="0"/>
              </a:spcAft>
              <a:buNone/>
            </a:pPr>
            <a:r>
              <a:rPr lang="en-GB">
                <a:latin typeface="Helvetica Neue"/>
                <a:ea typeface="Helvetica Neue"/>
                <a:cs typeface="Helvetica Neue"/>
                <a:sym typeface="Helvetica Neue"/>
              </a:rPr>
              <a:t>and games</a:t>
            </a:r>
            <a:endParaRPr>
              <a:latin typeface="Helvetica Neue"/>
              <a:ea typeface="Helvetica Neue"/>
              <a:cs typeface="Helvetica Neue"/>
              <a:sym typeface="Helvetica Neue"/>
            </a:endParaRPr>
          </a:p>
          <a:p>
            <a:pPr indent="0" lvl="0" marL="0" rtl="0" algn="l">
              <a:spcBef>
                <a:spcPts val="0"/>
              </a:spcBef>
              <a:spcAft>
                <a:spcPts val="0"/>
              </a:spcAft>
              <a:buNone/>
            </a:pPr>
            <a:r>
              <a:rPr lang="en-GB" sz="1400">
                <a:latin typeface="Helvetica Neue"/>
                <a:ea typeface="Helvetica Neue"/>
                <a:cs typeface="Helvetica Neue"/>
                <a:sym typeface="Helvetica Neue"/>
              </a:rPr>
              <a:t>2010, 2011</a:t>
            </a:r>
            <a:endParaRPr sz="1400">
              <a:latin typeface="Helvetica Neue"/>
              <a:ea typeface="Helvetica Neue"/>
              <a:cs typeface="Helvetica Neue"/>
              <a:sym typeface="Helvetica Neue"/>
            </a:endParaRPr>
          </a:p>
          <a:p>
            <a:pPr indent="0" lvl="0" marL="0" rtl="0" algn="l">
              <a:spcBef>
                <a:spcPts val="0"/>
              </a:spcBef>
              <a:spcAft>
                <a:spcPts val="0"/>
              </a:spcAft>
              <a:buNone/>
            </a:pPr>
            <a:r>
              <a:t/>
            </a:r>
            <a:endParaRPr b="1" sz="1400">
              <a:solidFill>
                <a:srgbClr val="0000FF"/>
              </a:solidFill>
            </a:endParaRPr>
          </a:p>
          <a:p>
            <a:pPr indent="0" lvl="0" marL="0" rtl="0" algn="l">
              <a:spcBef>
                <a:spcPts val="0"/>
              </a:spcBef>
              <a:spcAft>
                <a:spcPts val="0"/>
              </a:spcAft>
              <a:buNone/>
            </a:pPr>
            <a:r>
              <a:rPr b="1" lang="en-GB" sz="1400">
                <a:solidFill>
                  <a:srgbClr val="0000FF"/>
                </a:solidFill>
                <a:latin typeface="Helvetica Neue"/>
                <a:ea typeface="Helvetica Neue"/>
                <a:cs typeface="Helvetica Neue"/>
                <a:sym typeface="Helvetica Neue"/>
              </a:rPr>
              <a:t>The early days</a:t>
            </a:r>
            <a:endParaRPr b="1" sz="1400">
              <a:solidFill>
                <a:srgbClr val="0000FF"/>
              </a:solidFill>
              <a:latin typeface="Helvetica Neue"/>
              <a:ea typeface="Helvetica Neue"/>
              <a:cs typeface="Helvetica Neue"/>
              <a:sym typeface="Helvetica Neue"/>
            </a:endParaRPr>
          </a:p>
        </p:txBody>
      </p:sp>
      <p:sp>
        <p:nvSpPr>
          <p:cNvPr id="470" name="Google Shape;470;p60"/>
          <p:cNvSpPr/>
          <p:nvPr/>
        </p:nvSpPr>
        <p:spPr>
          <a:xfrm>
            <a:off x="1092750" y="4115000"/>
            <a:ext cx="960900" cy="736500"/>
          </a:xfrm>
          <a:prstGeom prst="ellipse">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0"/>
          <p:cNvSpPr/>
          <p:nvPr/>
        </p:nvSpPr>
        <p:spPr>
          <a:xfrm>
            <a:off x="1083350" y="2590775"/>
            <a:ext cx="1812600" cy="1395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0"/>
          <p:cNvSpPr/>
          <p:nvPr/>
        </p:nvSpPr>
        <p:spPr>
          <a:xfrm>
            <a:off x="2152088" y="3842150"/>
            <a:ext cx="892500" cy="1282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0"/>
          <p:cNvSpPr txBox="1"/>
          <p:nvPr/>
        </p:nvSpPr>
        <p:spPr>
          <a:xfrm>
            <a:off x="1260800" y="3357725"/>
            <a:ext cx="1902900" cy="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TBs of interaction logs</a:t>
            </a:r>
            <a:endParaRPr>
              <a:latin typeface="Helvetica Neue"/>
              <a:ea typeface="Helvetica Neue"/>
              <a:cs typeface="Helvetica Neue"/>
              <a:sym typeface="Helvetica Neue"/>
            </a:endParaRPr>
          </a:p>
        </p:txBody>
      </p:sp>
      <p:sp>
        <p:nvSpPr>
          <p:cNvPr id="474" name="Google Shape;474;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cxnSp>
        <p:nvCxnSpPr>
          <p:cNvPr id="479" name="Google Shape;479;p61"/>
          <p:cNvCxnSpPr>
            <a:stCxn id="480" idx="1"/>
            <a:endCxn id="481" idx="3"/>
          </p:cNvCxnSpPr>
          <p:nvPr/>
        </p:nvCxnSpPr>
        <p:spPr>
          <a:xfrm flipH="1">
            <a:off x="3909500" y="616738"/>
            <a:ext cx="1389600" cy="269400"/>
          </a:xfrm>
          <a:prstGeom prst="straightConnector1">
            <a:avLst/>
          </a:prstGeom>
          <a:noFill/>
          <a:ln cap="flat" cmpd="sng" w="19050">
            <a:solidFill>
              <a:srgbClr val="6D9EEB"/>
            </a:solidFill>
            <a:prstDash val="solid"/>
            <a:round/>
            <a:headEnd len="med" w="med" type="none"/>
            <a:tailEnd len="med" w="med" type="none"/>
          </a:ln>
        </p:spPr>
      </p:cxnSp>
      <p:cxnSp>
        <p:nvCxnSpPr>
          <p:cNvPr id="482" name="Google Shape;482;p61"/>
          <p:cNvCxnSpPr>
            <a:stCxn id="483" idx="1"/>
            <a:endCxn id="481" idx="3"/>
          </p:cNvCxnSpPr>
          <p:nvPr/>
        </p:nvCxnSpPr>
        <p:spPr>
          <a:xfrm rot="10800000">
            <a:off x="3909572" y="885850"/>
            <a:ext cx="1404300" cy="686100"/>
          </a:xfrm>
          <a:prstGeom prst="straightConnector1">
            <a:avLst/>
          </a:prstGeom>
          <a:noFill/>
          <a:ln cap="flat" cmpd="sng" w="19050">
            <a:solidFill>
              <a:srgbClr val="0000FF"/>
            </a:solidFill>
            <a:prstDash val="solid"/>
            <a:round/>
            <a:headEnd len="med" w="med" type="none"/>
            <a:tailEnd len="med" w="med" type="none"/>
          </a:ln>
        </p:spPr>
      </p:cxnSp>
      <p:sp>
        <p:nvSpPr>
          <p:cNvPr id="484" name="Google Shape;484;p61"/>
          <p:cNvSpPr/>
          <p:nvPr/>
        </p:nvSpPr>
        <p:spPr>
          <a:xfrm>
            <a:off x="4440377" y="556450"/>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5</a:t>
            </a:r>
            <a:endParaRPr b="1"/>
          </a:p>
        </p:txBody>
      </p:sp>
      <p:pic>
        <p:nvPicPr>
          <p:cNvPr id="480" name="Google Shape;480;p61"/>
          <p:cNvPicPr preferRelativeResize="0"/>
          <p:nvPr/>
        </p:nvPicPr>
        <p:blipFill>
          <a:blip r:embed="rId3">
            <a:alphaModFix/>
          </a:blip>
          <a:stretch>
            <a:fillRect/>
          </a:stretch>
        </p:blipFill>
        <p:spPr>
          <a:xfrm>
            <a:off x="5299100" y="187650"/>
            <a:ext cx="631600" cy="858175"/>
          </a:xfrm>
          <a:prstGeom prst="rect">
            <a:avLst/>
          </a:prstGeom>
          <a:noFill/>
          <a:ln>
            <a:noFill/>
          </a:ln>
        </p:spPr>
      </p:pic>
      <p:pic>
        <p:nvPicPr>
          <p:cNvPr id="483" name="Google Shape;483;p61"/>
          <p:cNvPicPr preferRelativeResize="0"/>
          <p:nvPr/>
        </p:nvPicPr>
        <p:blipFill>
          <a:blip r:embed="rId4">
            <a:alphaModFix/>
          </a:blip>
          <a:stretch>
            <a:fillRect/>
          </a:stretch>
        </p:blipFill>
        <p:spPr>
          <a:xfrm>
            <a:off x="5313872" y="1140325"/>
            <a:ext cx="618725" cy="863250"/>
          </a:xfrm>
          <a:prstGeom prst="rect">
            <a:avLst/>
          </a:prstGeom>
          <a:noFill/>
          <a:ln>
            <a:noFill/>
          </a:ln>
        </p:spPr>
      </p:pic>
      <p:pic>
        <p:nvPicPr>
          <p:cNvPr id="485" name="Google Shape;485;p61"/>
          <p:cNvPicPr preferRelativeResize="0"/>
          <p:nvPr/>
        </p:nvPicPr>
        <p:blipFill>
          <a:blip r:embed="rId5">
            <a:alphaModFix/>
          </a:blip>
          <a:stretch>
            <a:fillRect/>
          </a:stretch>
        </p:blipFill>
        <p:spPr>
          <a:xfrm>
            <a:off x="5299100" y="3083625"/>
            <a:ext cx="657525" cy="902150"/>
          </a:xfrm>
          <a:prstGeom prst="rect">
            <a:avLst/>
          </a:prstGeom>
          <a:noFill/>
          <a:ln>
            <a:noFill/>
          </a:ln>
        </p:spPr>
      </p:pic>
      <p:pic>
        <p:nvPicPr>
          <p:cNvPr id="486" name="Google Shape;486;p61"/>
          <p:cNvPicPr preferRelativeResize="0"/>
          <p:nvPr/>
        </p:nvPicPr>
        <p:blipFill>
          <a:blip r:embed="rId6">
            <a:alphaModFix/>
          </a:blip>
          <a:stretch>
            <a:fillRect/>
          </a:stretch>
        </p:blipFill>
        <p:spPr>
          <a:xfrm>
            <a:off x="5299097" y="2098075"/>
            <a:ext cx="654425" cy="891050"/>
          </a:xfrm>
          <a:prstGeom prst="rect">
            <a:avLst/>
          </a:prstGeom>
          <a:noFill/>
          <a:ln>
            <a:noFill/>
          </a:ln>
        </p:spPr>
      </p:pic>
      <p:pic>
        <p:nvPicPr>
          <p:cNvPr id="487" name="Google Shape;487;p61"/>
          <p:cNvPicPr preferRelativeResize="0"/>
          <p:nvPr/>
        </p:nvPicPr>
        <p:blipFill>
          <a:blip r:embed="rId7">
            <a:alphaModFix/>
          </a:blip>
          <a:stretch>
            <a:fillRect/>
          </a:stretch>
        </p:blipFill>
        <p:spPr>
          <a:xfrm>
            <a:off x="5297937" y="4080275"/>
            <a:ext cx="659850" cy="896575"/>
          </a:xfrm>
          <a:prstGeom prst="rect">
            <a:avLst/>
          </a:prstGeom>
          <a:noFill/>
          <a:ln>
            <a:noFill/>
          </a:ln>
        </p:spPr>
      </p:pic>
      <p:pic>
        <p:nvPicPr>
          <p:cNvPr id="488" name="Google Shape;488;p61"/>
          <p:cNvPicPr preferRelativeResize="0"/>
          <p:nvPr/>
        </p:nvPicPr>
        <p:blipFill>
          <a:blip r:embed="rId8">
            <a:alphaModFix/>
          </a:blip>
          <a:stretch>
            <a:fillRect/>
          </a:stretch>
        </p:blipFill>
        <p:spPr>
          <a:xfrm>
            <a:off x="3166184" y="3718400"/>
            <a:ext cx="754025" cy="851025"/>
          </a:xfrm>
          <a:prstGeom prst="rect">
            <a:avLst/>
          </a:prstGeom>
          <a:noFill/>
          <a:ln>
            <a:noFill/>
          </a:ln>
        </p:spPr>
      </p:pic>
      <p:pic>
        <p:nvPicPr>
          <p:cNvPr id="489" name="Google Shape;489;p61"/>
          <p:cNvPicPr preferRelativeResize="0"/>
          <p:nvPr/>
        </p:nvPicPr>
        <p:blipFill>
          <a:blip r:embed="rId9">
            <a:alphaModFix/>
          </a:blip>
          <a:stretch>
            <a:fillRect/>
          </a:stretch>
        </p:blipFill>
        <p:spPr>
          <a:xfrm>
            <a:off x="3210203" y="1614889"/>
            <a:ext cx="665975" cy="680775"/>
          </a:xfrm>
          <a:prstGeom prst="rect">
            <a:avLst/>
          </a:prstGeom>
          <a:noFill/>
          <a:ln>
            <a:noFill/>
          </a:ln>
        </p:spPr>
      </p:pic>
      <p:pic>
        <p:nvPicPr>
          <p:cNvPr id="481" name="Google Shape;481;p61"/>
          <p:cNvPicPr preferRelativeResize="0"/>
          <p:nvPr/>
        </p:nvPicPr>
        <p:blipFill>
          <a:blip r:embed="rId10">
            <a:alphaModFix/>
          </a:blip>
          <a:stretch>
            <a:fillRect/>
          </a:stretch>
        </p:blipFill>
        <p:spPr>
          <a:xfrm>
            <a:off x="3176825" y="517770"/>
            <a:ext cx="732700" cy="736450"/>
          </a:xfrm>
          <a:prstGeom prst="rect">
            <a:avLst/>
          </a:prstGeom>
          <a:noFill/>
          <a:ln>
            <a:noFill/>
          </a:ln>
        </p:spPr>
      </p:pic>
      <p:pic>
        <p:nvPicPr>
          <p:cNvPr id="490" name="Google Shape;490;p61"/>
          <p:cNvPicPr preferRelativeResize="0"/>
          <p:nvPr/>
        </p:nvPicPr>
        <p:blipFill>
          <a:blip r:embed="rId11">
            <a:alphaModFix/>
          </a:blip>
          <a:stretch>
            <a:fillRect/>
          </a:stretch>
        </p:blipFill>
        <p:spPr>
          <a:xfrm>
            <a:off x="3211325" y="2656332"/>
            <a:ext cx="663700" cy="701400"/>
          </a:xfrm>
          <a:prstGeom prst="rect">
            <a:avLst/>
          </a:prstGeom>
          <a:noFill/>
          <a:ln>
            <a:noFill/>
          </a:ln>
        </p:spPr>
      </p:pic>
      <p:cxnSp>
        <p:nvCxnSpPr>
          <p:cNvPr id="491" name="Google Shape;491;p61"/>
          <p:cNvCxnSpPr>
            <a:stCxn id="487" idx="1"/>
            <a:endCxn id="489" idx="3"/>
          </p:cNvCxnSpPr>
          <p:nvPr/>
        </p:nvCxnSpPr>
        <p:spPr>
          <a:xfrm rot="10800000">
            <a:off x="3876237" y="1955163"/>
            <a:ext cx="1421700" cy="2573400"/>
          </a:xfrm>
          <a:prstGeom prst="straightConnector1">
            <a:avLst/>
          </a:prstGeom>
          <a:noFill/>
          <a:ln cap="flat" cmpd="sng" w="19050">
            <a:solidFill>
              <a:srgbClr val="A64D79"/>
            </a:solidFill>
            <a:prstDash val="solid"/>
            <a:round/>
            <a:headEnd len="med" w="med" type="none"/>
            <a:tailEnd len="med" w="med" type="none"/>
          </a:ln>
        </p:spPr>
      </p:cxnSp>
      <p:cxnSp>
        <p:nvCxnSpPr>
          <p:cNvPr id="492" name="Google Shape;492;p61"/>
          <p:cNvCxnSpPr>
            <a:stCxn id="486" idx="1"/>
            <a:endCxn id="488" idx="3"/>
          </p:cNvCxnSpPr>
          <p:nvPr/>
        </p:nvCxnSpPr>
        <p:spPr>
          <a:xfrm flipH="1">
            <a:off x="3920297" y="2543600"/>
            <a:ext cx="1378800" cy="1600200"/>
          </a:xfrm>
          <a:prstGeom prst="straightConnector1">
            <a:avLst/>
          </a:prstGeom>
          <a:noFill/>
          <a:ln cap="flat" cmpd="sng" w="19050">
            <a:solidFill>
              <a:srgbClr val="1C4587"/>
            </a:solidFill>
            <a:prstDash val="solid"/>
            <a:round/>
            <a:headEnd len="med" w="med" type="none"/>
            <a:tailEnd len="med" w="med" type="none"/>
          </a:ln>
        </p:spPr>
      </p:cxnSp>
      <p:cxnSp>
        <p:nvCxnSpPr>
          <p:cNvPr id="493" name="Google Shape;493;p61"/>
          <p:cNvCxnSpPr>
            <a:stCxn id="485" idx="1"/>
            <a:endCxn id="488" idx="3"/>
          </p:cNvCxnSpPr>
          <p:nvPr/>
        </p:nvCxnSpPr>
        <p:spPr>
          <a:xfrm flipH="1">
            <a:off x="3920300" y="3534700"/>
            <a:ext cx="1378800" cy="609300"/>
          </a:xfrm>
          <a:prstGeom prst="straightConnector1">
            <a:avLst/>
          </a:prstGeom>
          <a:noFill/>
          <a:ln cap="flat" cmpd="sng" w="19050">
            <a:solidFill>
              <a:srgbClr val="6AA84F"/>
            </a:solidFill>
            <a:prstDash val="solid"/>
            <a:round/>
            <a:headEnd len="med" w="med" type="none"/>
            <a:tailEnd len="med" w="med" type="none"/>
          </a:ln>
        </p:spPr>
      </p:cxnSp>
      <p:cxnSp>
        <p:nvCxnSpPr>
          <p:cNvPr id="494" name="Google Shape;494;p61"/>
          <p:cNvCxnSpPr>
            <a:stCxn id="486" idx="1"/>
            <a:endCxn id="490"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cxnSp>
        <p:nvCxnSpPr>
          <p:cNvPr id="495" name="Google Shape;495;p61"/>
          <p:cNvCxnSpPr>
            <a:stCxn id="487" idx="1"/>
            <a:endCxn id="490" idx="3"/>
          </p:cNvCxnSpPr>
          <p:nvPr/>
        </p:nvCxnSpPr>
        <p:spPr>
          <a:xfrm rot="10800000">
            <a:off x="3875037" y="3006963"/>
            <a:ext cx="1422900" cy="1521600"/>
          </a:xfrm>
          <a:prstGeom prst="straightConnector1">
            <a:avLst/>
          </a:prstGeom>
          <a:noFill/>
          <a:ln cap="flat" cmpd="sng" w="19050">
            <a:solidFill>
              <a:srgbClr val="6D9EEB"/>
            </a:solidFill>
            <a:prstDash val="solid"/>
            <a:round/>
            <a:headEnd len="med" w="med" type="none"/>
            <a:tailEnd len="med" w="med" type="none"/>
          </a:ln>
        </p:spPr>
      </p:cxnSp>
      <p:sp>
        <p:nvSpPr>
          <p:cNvPr id="496" name="Google Shape;496;p61"/>
          <p:cNvSpPr/>
          <p:nvPr/>
        </p:nvSpPr>
        <p:spPr>
          <a:xfrm>
            <a:off x="4440365" y="1140313"/>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chemeClr val="dk1"/>
                </a:solidFill>
              </a:rPr>
              <a:t>4</a:t>
            </a:r>
            <a:endParaRPr b="1"/>
          </a:p>
        </p:txBody>
      </p:sp>
      <p:sp>
        <p:nvSpPr>
          <p:cNvPr id="497" name="Google Shape;497;p61"/>
          <p:cNvSpPr/>
          <p:nvPr/>
        </p:nvSpPr>
        <p:spPr>
          <a:xfrm>
            <a:off x="3930227" y="2261363"/>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chemeClr val="dk1"/>
                </a:solidFill>
              </a:rPr>
              <a:t>5</a:t>
            </a:r>
            <a:endParaRPr b="1"/>
          </a:p>
        </p:txBody>
      </p:sp>
      <p:sp>
        <p:nvSpPr>
          <p:cNvPr id="498" name="Google Shape;498;p61"/>
          <p:cNvSpPr/>
          <p:nvPr/>
        </p:nvSpPr>
        <p:spPr>
          <a:xfrm>
            <a:off x="4614665" y="2407038"/>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chemeClr val="dk1"/>
                </a:solidFill>
              </a:rPr>
              <a:t>3</a:t>
            </a:r>
            <a:endParaRPr b="1"/>
          </a:p>
        </p:txBody>
      </p:sp>
      <p:sp>
        <p:nvSpPr>
          <p:cNvPr id="499" name="Google Shape;499;p61"/>
          <p:cNvSpPr/>
          <p:nvPr/>
        </p:nvSpPr>
        <p:spPr>
          <a:xfrm>
            <a:off x="3922652" y="3106188"/>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chemeClr val="dk1"/>
                </a:solidFill>
              </a:rPr>
              <a:t>3</a:t>
            </a:r>
            <a:endParaRPr b="1"/>
          </a:p>
        </p:txBody>
      </p:sp>
      <p:sp>
        <p:nvSpPr>
          <p:cNvPr id="500" name="Google Shape;500;p61"/>
          <p:cNvSpPr/>
          <p:nvPr/>
        </p:nvSpPr>
        <p:spPr>
          <a:xfrm>
            <a:off x="4754377" y="2875163"/>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chemeClr val="dk1"/>
                </a:solidFill>
              </a:rPr>
              <a:t>2</a:t>
            </a:r>
            <a:endParaRPr b="1"/>
          </a:p>
        </p:txBody>
      </p:sp>
      <p:sp>
        <p:nvSpPr>
          <p:cNvPr id="501" name="Google Shape;501;p61"/>
          <p:cNvSpPr/>
          <p:nvPr/>
        </p:nvSpPr>
        <p:spPr>
          <a:xfrm>
            <a:off x="4133640" y="3915950"/>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chemeClr val="dk1"/>
                </a:solidFill>
              </a:rPr>
              <a:t>5</a:t>
            </a:r>
            <a:endParaRPr b="1"/>
          </a:p>
        </p:txBody>
      </p:sp>
      <p:sp>
        <p:nvSpPr>
          <p:cNvPr id="502" name="Google Shape;502;p61"/>
          <p:cNvSpPr txBox="1"/>
          <p:nvPr/>
        </p:nvSpPr>
        <p:spPr>
          <a:xfrm>
            <a:off x="301450" y="536950"/>
            <a:ext cx="2619000" cy="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
        <p:nvSpPr>
          <p:cNvPr id="503" name="Google Shape;503;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The Netflix</a:t>
            </a:r>
            <a:endParaRPr>
              <a:latin typeface="Helvetica Neue"/>
              <a:ea typeface="Helvetica Neue"/>
              <a:cs typeface="Helvetica Neue"/>
              <a:sym typeface="Helvetica Neue"/>
            </a:endParaRPr>
          </a:p>
          <a:p>
            <a:pPr indent="0" lvl="0" marL="0" rtl="0" algn="l">
              <a:spcBef>
                <a:spcPts val="0"/>
              </a:spcBef>
              <a:spcAft>
                <a:spcPts val="0"/>
              </a:spcAft>
              <a:buNone/>
            </a:pPr>
            <a:r>
              <a:rPr lang="en-GB">
                <a:latin typeface="Helvetica Neue"/>
                <a:ea typeface="Helvetica Neue"/>
                <a:cs typeface="Helvetica Neue"/>
                <a:sym typeface="Helvetica Neue"/>
              </a:rPr>
              <a:t>Prize</a:t>
            </a:r>
            <a:endParaRPr>
              <a:latin typeface="Helvetica Neue"/>
              <a:ea typeface="Helvetica Neue"/>
              <a:cs typeface="Helvetica Neue"/>
              <a:sym typeface="Helvetica Neue"/>
            </a:endParaRPr>
          </a:p>
          <a:p>
            <a:pPr indent="0" lvl="0" marL="0" rtl="0" algn="l">
              <a:spcBef>
                <a:spcPts val="0"/>
              </a:spcBef>
              <a:spcAft>
                <a:spcPts val="0"/>
              </a:spcAft>
              <a:buNone/>
            </a:pPr>
            <a:r>
              <a:rPr lang="en-GB" sz="1400">
                <a:latin typeface="Helvetica Neue"/>
                <a:ea typeface="Helvetica Neue"/>
                <a:cs typeface="Helvetica Neue"/>
                <a:sym typeface="Helvetica Neue"/>
              </a:rPr>
              <a:t>2007</a:t>
            </a:r>
            <a:endParaRPr sz="1400">
              <a:latin typeface="Helvetica Neue"/>
              <a:ea typeface="Helvetica Neue"/>
              <a:cs typeface="Helvetica Neue"/>
              <a:sym typeface="Helvetica Neue"/>
            </a:endParaRPr>
          </a:p>
          <a:p>
            <a:pPr indent="0" lvl="0" marL="0" rtl="0" algn="l">
              <a:spcBef>
                <a:spcPts val="0"/>
              </a:spcBef>
              <a:spcAft>
                <a:spcPts val="0"/>
              </a:spcAft>
              <a:buNone/>
            </a:pPr>
            <a:r>
              <a:t/>
            </a:r>
            <a:endParaRPr sz="1400"/>
          </a:p>
          <a:p>
            <a:pPr indent="0" lvl="0" marL="0" rtl="0" algn="l">
              <a:spcBef>
                <a:spcPts val="0"/>
              </a:spcBef>
              <a:spcAft>
                <a:spcPts val="0"/>
              </a:spcAft>
              <a:buNone/>
            </a:pPr>
            <a:r>
              <a:rPr b="1" lang="en-GB" sz="1400">
                <a:solidFill>
                  <a:srgbClr val="0000FF"/>
                </a:solidFill>
                <a:latin typeface="Helvetica Neue"/>
                <a:ea typeface="Helvetica Neue"/>
                <a:cs typeface="Helvetica Neue"/>
                <a:sym typeface="Helvetica Neue"/>
              </a:rPr>
              <a:t>The really early days</a:t>
            </a:r>
            <a:endParaRPr b="1" sz="1400">
              <a:solidFill>
                <a:srgbClr val="0000FF"/>
              </a:solidFill>
              <a:latin typeface="Helvetica Neue"/>
              <a:ea typeface="Helvetica Neue"/>
              <a:cs typeface="Helvetica Neue"/>
              <a:sym typeface="Helvetica Neue"/>
            </a:endParaRPr>
          </a:p>
        </p:txBody>
      </p:sp>
      <p:sp>
        <p:nvSpPr>
          <p:cNvPr id="504" name="Google Shape;504;p61"/>
          <p:cNvSpPr txBox="1"/>
          <p:nvPr/>
        </p:nvSpPr>
        <p:spPr>
          <a:xfrm>
            <a:off x="1592025" y="4484075"/>
            <a:ext cx="5426100" cy="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05" name="Google Shape;505;p61"/>
          <p:cNvPicPr preferRelativeResize="0"/>
          <p:nvPr/>
        </p:nvPicPr>
        <p:blipFill>
          <a:blip r:embed="rId12">
            <a:alphaModFix/>
          </a:blip>
          <a:stretch>
            <a:fillRect/>
          </a:stretch>
        </p:blipFill>
        <p:spPr>
          <a:xfrm>
            <a:off x="2295825" y="4801126"/>
            <a:ext cx="1311125" cy="193150"/>
          </a:xfrm>
          <a:prstGeom prst="rect">
            <a:avLst/>
          </a:prstGeom>
          <a:noFill/>
          <a:ln>
            <a:noFill/>
          </a:ln>
        </p:spPr>
      </p:pic>
      <p:pic>
        <p:nvPicPr>
          <p:cNvPr id="506" name="Google Shape;506;p61"/>
          <p:cNvPicPr preferRelativeResize="0"/>
          <p:nvPr/>
        </p:nvPicPr>
        <p:blipFill>
          <a:blip r:embed="rId13">
            <a:alphaModFix/>
          </a:blip>
          <a:stretch>
            <a:fillRect/>
          </a:stretch>
        </p:blipFill>
        <p:spPr>
          <a:xfrm>
            <a:off x="6227675" y="4761075"/>
            <a:ext cx="1393375" cy="216325"/>
          </a:xfrm>
          <a:prstGeom prst="rect">
            <a:avLst/>
          </a:prstGeom>
          <a:noFill/>
          <a:ln>
            <a:noFill/>
          </a:ln>
        </p:spPr>
      </p:pic>
      <p:pic>
        <p:nvPicPr>
          <p:cNvPr id="507" name="Google Shape;507;p61"/>
          <p:cNvPicPr preferRelativeResize="0"/>
          <p:nvPr/>
        </p:nvPicPr>
        <p:blipFill>
          <a:blip r:embed="rId14">
            <a:alphaModFix/>
          </a:blip>
          <a:stretch>
            <a:fillRect/>
          </a:stretch>
        </p:blipFill>
        <p:spPr>
          <a:xfrm>
            <a:off x="520625" y="4761073"/>
            <a:ext cx="1147600" cy="273250"/>
          </a:xfrm>
          <a:prstGeom prst="rect">
            <a:avLst/>
          </a:prstGeom>
          <a:noFill/>
          <a:ln>
            <a:noFill/>
          </a:ln>
        </p:spPr>
      </p:pic>
      <p:sp>
        <p:nvSpPr>
          <p:cNvPr id="508" name="Google Shape;508;p61"/>
          <p:cNvSpPr txBox="1"/>
          <p:nvPr>
            <p:ph idx="1" type="body"/>
          </p:nvPr>
        </p:nvSpPr>
        <p:spPr>
          <a:xfrm>
            <a:off x="311700" y="2098075"/>
            <a:ext cx="2957400" cy="257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Helvetica Neue"/>
                <a:ea typeface="Helvetica Neue"/>
                <a:cs typeface="Helvetica Neue"/>
                <a:sym typeface="Helvetica Neue"/>
              </a:rPr>
              <a:t>$1M prize money for best test RMSE :)</a:t>
            </a:r>
            <a:endParaRPr sz="1400">
              <a:latin typeface="Helvetica Neue"/>
              <a:ea typeface="Helvetica Neue"/>
              <a:cs typeface="Helvetica Neue"/>
              <a:sym typeface="Helvetica Neue"/>
            </a:endParaRPr>
          </a:p>
          <a:p>
            <a:pPr indent="0" lvl="0" marL="0" rtl="0" algn="l">
              <a:spcBef>
                <a:spcPts val="1600"/>
              </a:spcBef>
              <a:spcAft>
                <a:spcPts val="0"/>
              </a:spcAft>
              <a:buNone/>
            </a:pPr>
            <a:r>
              <a:rPr lang="en-GB" sz="1400">
                <a:latin typeface="Helvetica Neue"/>
                <a:ea typeface="Helvetica Neue"/>
                <a:cs typeface="Helvetica Neue"/>
                <a:sym typeface="Helvetica Neue"/>
              </a:rPr>
              <a:t>1x solution per 24 hours</a:t>
            </a:r>
            <a:endParaRPr sz="1400">
              <a:latin typeface="Helvetica Neue"/>
              <a:ea typeface="Helvetica Neue"/>
              <a:cs typeface="Helvetica Neue"/>
              <a:sym typeface="Helvetica Neue"/>
            </a:endParaRPr>
          </a:p>
          <a:p>
            <a:pPr indent="0" lvl="0" marL="0" rtl="0" algn="l">
              <a:spcBef>
                <a:spcPts val="1600"/>
              </a:spcBef>
              <a:spcAft>
                <a:spcPts val="1600"/>
              </a:spcAft>
              <a:buNone/>
            </a:pPr>
            <a:r>
              <a:rPr lang="en-GB" sz="1400">
                <a:latin typeface="Helvetica Neue"/>
                <a:ea typeface="Helvetica Neue"/>
                <a:cs typeface="Helvetica Neue"/>
                <a:sym typeface="Helvetica Neue"/>
              </a:rPr>
              <a:t>Winning entries not a single model, but ensemble of many models...</a:t>
            </a:r>
            <a:endParaRPr sz="1400">
              <a:latin typeface="Helvetica Neue"/>
              <a:ea typeface="Helvetica Neue"/>
              <a:cs typeface="Helvetica Neue"/>
              <a:sym typeface="Helvetica Neue"/>
            </a:endParaRPr>
          </a:p>
        </p:txBody>
      </p:sp>
      <p:sp>
        <p:nvSpPr>
          <p:cNvPr id="509" name="Google Shape;509;p61"/>
          <p:cNvSpPr/>
          <p:nvPr/>
        </p:nvSpPr>
        <p:spPr>
          <a:xfrm>
            <a:off x="6749627" y="1042163"/>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chemeClr val="dk1"/>
                </a:solidFill>
              </a:rPr>
              <a:t>5</a:t>
            </a:r>
            <a:endParaRPr b="1"/>
          </a:p>
        </p:txBody>
      </p:sp>
      <p:sp>
        <p:nvSpPr>
          <p:cNvPr id="510" name="Google Shape;510;p61"/>
          <p:cNvSpPr/>
          <p:nvPr/>
        </p:nvSpPr>
        <p:spPr>
          <a:xfrm>
            <a:off x="7334550" y="1028075"/>
            <a:ext cx="283500" cy="269400"/>
          </a:xfrm>
          <a:prstGeom prst="star5">
            <a:avLst>
              <a:gd fmla="val 19098" name="adj"/>
              <a:gd fmla="val 105146" name="hf"/>
              <a:gd fmla="val 110557" name="vf"/>
            </a:avLst>
          </a:prstGeom>
          <a:solidFill>
            <a:srgbClr val="E69138"/>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1"/>
          <p:cNvSpPr/>
          <p:nvPr/>
        </p:nvSpPr>
        <p:spPr>
          <a:xfrm>
            <a:off x="7639350" y="1028075"/>
            <a:ext cx="283500" cy="269400"/>
          </a:xfrm>
          <a:prstGeom prst="star5">
            <a:avLst>
              <a:gd fmla="val 19098" name="adj"/>
              <a:gd fmla="val 105146" name="hf"/>
              <a:gd fmla="val 110557" name="vf"/>
            </a:avLst>
          </a:prstGeom>
          <a:solidFill>
            <a:srgbClr val="E69138"/>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1"/>
          <p:cNvSpPr/>
          <p:nvPr/>
        </p:nvSpPr>
        <p:spPr>
          <a:xfrm>
            <a:off x="7944150" y="1028075"/>
            <a:ext cx="283500" cy="269400"/>
          </a:xfrm>
          <a:prstGeom prst="star5">
            <a:avLst>
              <a:gd fmla="val 19098" name="adj"/>
              <a:gd fmla="val 105146" name="hf"/>
              <a:gd fmla="val 110557" name="vf"/>
            </a:avLst>
          </a:prstGeom>
          <a:solidFill>
            <a:srgbClr val="E69138"/>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1"/>
          <p:cNvSpPr/>
          <p:nvPr/>
        </p:nvSpPr>
        <p:spPr>
          <a:xfrm>
            <a:off x="8248950" y="1028075"/>
            <a:ext cx="283500" cy="269400"/>
          </a:xfrm>
          <a:prstGeom prst="star5">
            <a:avLst>
              <a:gd fmla="val 19098" name="adj"/>
              <a:gd fmla="val 105146" name="hf"/>
              <a:gd fmla="val 110557" name="vf"/>
            </a:avLst>
          </a:prstGeom>
          <a:solidFill>
            <a:srgbClr val="E69138"/>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1"/>
          <p:cNvSpPr/>
          <p:nvPr/>
        </p:nvSpPr>
        <p:spPr>
          <a:xfrm>
            <a:off x="8553750" y="1028075"/>
            <a:ext cx="283500" cy="269400"/>
          </a:xfrm>
          <a:prstGeom prst="star5">
            <a:avLst>
              <a:gd fmla="val 19098" name="adj"/>
              <a:gd fmla="val 105146" name="hf"/>
              <a:gd fmla="val 110557" name="vf"/>
            </a:avLst>
          </a:prstGeom>
          <a:solidFill>
            <a:srgbClr val="E69138"/>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cxnSp>
        <p:nvCxnSpPr>
          <p:cNvPr id="520" name="Google Shape;520;p62"/>
          <p:cNvCxnSpPr>
            <a:stCxn id="521" idx="1"/>
            <a:endCxn id="522" idx="3"/>
          </p:cNvCxnSpPr>
          <p:nvPr/>
        </p:nvCxnSpPr>
        <p:spPr>
          <a:xfrm flipH="1">
            <a:off x="3909500" y="616738"/>
            <a:ext cx="1389600" cy="269400"/>
          </a:xfrm>
          <a:prstGeom prst="straightConnector1">
            <a:avLst/>
          </a:prstGeom>
          <a:noFill/>
          <a:ln cap="flat" cmpd="sng" w="19050">
            <a:solidFill>
              <a:srgbClr val="6D9EEB"/>
            </a:solidFill>
            <a:prstDash val="solid"/>
            <a:round/>
            <a:headEnd len="med" w="med" type="none"/>
            <a:tailEnd len="med" w="med" type="none"/>
          </a:ln>
        </p:spPr>
      </p:cxnSp>
      <p:cxnSp>
        <p:nvCxnSpPr>
          <p:cNvPr id="523" name="Google Shape;523;p62"/>
          <p:cNvCxnSpPr>
            <a:stCxn id="524" idx="1"/>
            <a:endCxn id="522" idx="3"/>
          </p:cNvCxnSpPr>
          <p:nvPr/>
        </p:nvCxnSpPr>
        <p:spPr>
          <a:xfrm rot="10800000">
            <a:off x="3909572" y="885850"/>
            <a:ext cx="1404300" cy="686100"/>
          </a:xfrm>
          <a:prstGeom prst="straightConnector1">
            <a:avLst/>
          </a:prstGeom>
          <a:noFill/>
          <a:ln cap="flat" cmpd="sng" w="19050">
            <a:solidFill>
              <a:srgbClr val="0000FF"/>
            </a:solidFill>
            <a:prstDash val="solid"/>
            <a:round/>
            <a:headEnd len="med" w="med" type="none"/>
            <a:tailEnd len="med" w="med" type="none"/>
          </a:ln>
        </p:spPr>
      </p:cxnSp>
      <p:sp>
        <p:nvSpPr>
          <p:cNvPr id="525" name="Google Shape;525;p62"/>
          <p:cNvSpPr/>
          <p:nvPr/>
        </p:nvSpPr>
        <p:spPr>
          <a:xfrm>
            <a:off x="4440377" y="556450"/>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1" name="Google Shape;521;p62"/>
          <p:cNvPicPr preferRelativeResize="0"/>
          <p:nvPr/>
        </p:nvPicPr>
        <p:blipFill>
          <a:blip r:embed="rId3">
            <a:alphaModFix/>
          </a:blip>
          <a:stretch>
            <a:fillRect/>
          </a:stretch>
        </p:blipFill>
        <p:spPr>
          <a:xfrm>
            <a:off x="5299100" y="187650"/>
            <a:ext cx="631600" cy="858175"/>
          </a:xfrm>
          <a:prstGeom prst="rect">
            <a:avLst/>
          </a:prstGeom>
          <a:noFill/>
          <a:ln>
            <a:noFill/>
          </a:ln>
        </p:spPr>
      </p:pic>
      <p:pic>
        <p:nvPicPr>
          <p:cNvPr id="524" name="Google Shape;524;p62"/>
          <p:cNvPicPr preferRelativeResize="0"/>
          <p:nvPr/>
        </p:nvPicPr>
        <p:blipFill>
          <a:blip r:embed="rId4">
            <a:alphaModFix/>
          </a:blip>
          <a:stretch>
            <a:fillRect/>
          </a:stretch>
        </p:blipFill>
        <p:spPr>
          <a:xfrm>
            <a:off x="5313872" y="1140325"/>
            <a:ext cx="618725" cy="863250"/>
          </a:xfrm>
          <a:prstGeom prst="rect">
            <a:avLst/>
          </a:prstGeom>
          <a:noFill/>
          <a:ln>
            <a:noFill/>
          </a:ln>
        </p:spPr>
      </p:pic>
      <p:pic>
        <p:nvPicPr>
          <p:cNvPr id="526" name="Google Shape;526;p62"/>
          <p:cNvPicPr preferRelativeResize="0"/>
          <p:nvPr/>
        </p:nvPicPr>
        <p:blipFill>
          <a:blip r:embed="rId5">
            <a:alphaModFix/>
          </a:blip>
          <a:stretch>
            <a:fillRect/>
          </a:stretch>
        </p:blipFill>
        <p:spPr>
          <a:xfrm>
            <a:off x="5299100" y="3083625"/>
            <a:ext cx="657525" cy="902150"/>
          </a:xfrm>
          <a:prstGeom prst="rect">
            <a:avLst/>
          </a:prstGeom>
          <a:noFill/>
          <a:ln>
            <a:noFill/>
          </a:ln>
        </p:spPr>
      </p:pic>
      <p:pic>
        <p:nvPicPr>
          <p:cNvPr id="527" name="Google Shape;527;p62"/>
          <p:cNvPicPr preferRelativeResize="0"/>
          <p:nvPr/>
        </p:nvPicPr>
        <p:blipFill>
          <a:blip r:embed="rId6">
            <a:alphaModFix/>
          </a:blip>
          <a:stretch>
            <a:fillRect/>
          </a:stretch>
        </p:blipFill>
        <p:spPr>
          <a:xfrm>
            <a:off x="5299097" y="2098075"/>
            <a:ext cx="654425" cy="891050"/>
          </a:xfrm>
          <a:prstGeom prst="rect">
            <a:avLst/>
          </a:prstGeom>
          <a:noFill/>
          <a:ln>
            <a:noFill/>
          </a:ln>
        </p:spPr>
      </p:pic>
      <p:pic>
        <p:nvPicPr>
          <p:cNvPr id="528" name="Google Shape;528;p62"/>
          <p:cNvPicPr preferRelativeResize="0"/>
          <p:nvPr/>
        </p:nvPicPr>
        <p:blipFill>
          <a:blip r:embed="rId7">
            <a:alphaModFix/>
          </a:blip>
          <a:stretch>
            <a:fillRect/>
          </a:stretch>
        </p:blipFill>
        <p:spPr>
          <a:xfrm>
            <a:off x="5297937" y="4080275"/>
            <a:ext cx="659850" cy="896575"/>
          </a:xfrm>
          <a:prstGeom prst="rect">
            <a:avLst/>
          </a:prstGeom>
          <a:noFill/>
          <a:ln>
            <a:noFill/>
          </a:ln>
        </p:spPr>
      </p:pic>
      <p:pic>
        <p:nvPicPr>
          <p:cNvPr id="529" name="Google Shape;529;p62"/>
          <p:cNvPicPr preferRelativeResize="0"/>
          <p:nvPr/>
        </p:nvPicPr>
        <p:blipFill>
          <a:blip r:embed="rId8">
            <a:alphaModFix/>
          </a:blip>
          <a:stretch>
            <a:fillRect/>
          </a:stretch>
        </p:blipFill>
        <p:spPr>
          <a:xfrm>
            <a:off x="3166184" y="3718400"/>
            <a:ext cx="754025" cy="851025"/>
          </a:xfrm>
          <a:prstGeom prst="rect">
            <a:avLst/>
          </a:prstGeom>
          <a:noFill/>
          <a:ln>
            <a:noFill/>
          </a:ln>
        </p:spPr>
      </p:pic>
      <p:pic>
        <p:nvPicPr>
          <p:cNvPr id="530" name="Google Shape;530;p62"/>
          <p:cNvPicPr preferRelativeResize="0"/>
          <p:nvPr/>
        </p:nvPicPr>
        <p:blipFill>
          <a:blip r:embed="rId9">
            <a:alphaModFix/>
          </a:blip>
          <a:stretch>
            <a:fillRect/>
          </a:stretch>
        </p:blipFill>
        <p:spPr>
          <a:xfrm>
            <a:off x="3210203" y="1614889"/>
            <a:ext cx="665975" cy="680775"/>
          </a:xfrm>
          <a:prstGeom prst="rect">
            <a:avLst/>
          </a:prstGeom>
          <a:noFill/>
          <a:ln>
            <a:noFill/>
          </a:ln>
        </p:spPr>
      </p:pic>
      <p:pic>
        <p:nvPicPr>
          <p:cNvPr id="522" name="Google Shape;522;p62"/>
          <p:cNvPicPr preferRelativeResize="0"/>
          <p:nvPr/>
        </p:nvPicPr>
        <p:blipFill>
          <a:blip r:embed="rId10">
            <a:alphaModFix/>
          </a:blip>
          <a:stretch>
            <a:fillRect/>
          </a:stretch>
        </p:blipFill>
        <p:spPr>
          <a:xfrm>
            <a:off x="3176825" y="517770"/>
            <a:ext cx="732700" cy="736450"/>
          </a:xfrm>
          <a:prstGeom prst="rect">
            <a:avLst/>
          </a:prstGeom>
          <a:noFill/>
          <a:ln>
            <a:noFill/>
          </a:ln>
        </p:spPr>
      </p:pic>
      <p:pic>
        <p:nvPicPr>
          <p:cNvPr id="531" name="Google Shape;531;p62"/>
          <p:cNvPicPr preferRelativeResize="0"/>
          <p:nvPr/>
        </p:nvPicPr>
        <p:blipFill>
          <a:blip r:embed="rId11">
            <a:alphaModFix/>
          </a:blip>
          <a:stretch>
            <a:fillRect/>
          </a:stretch>
        </p:blipFill>
        <p:spPr>
          <a:xfrm>
            <a:off x="3211325" y="2656332"/>
            <a:ext cx="663700" cy="701400"/>
          </a:xfrm>
          <a:prstGeom prst="rect">
            <a:avLst/>
          </a:prstGeom>
          <a:noFill/>
          <a:ln>
            <a:noFill/>
          </a:ln>
        </p:spPr>
      </p:pic>
      <p:cxnSp>
        <p:nvCxnSpPr>
          <p:cNvPr id="532" name="Google Shape;532;p62"/>
          <p:cNvCxnSpPr>
            <a:stCxn id="528" idx="1"/>
            <a:endCxn id="530" idx="3"/>
          </p:cNvCxnSpPr>
          <p:nvPr/>
        </p:nvCxnSpPr>
        <p:spPr>
          <a:xfrm rot="10800000">
            <a:off x="3876237" y="1955163"/>
            <a:ext cx="1421700" cy="2573400"/>
          </a:xfrm>
          <a:prstGeom prst="straightConnector1">
            <a:avLst/>
          </a:prstGeom>
          <a:noFill/>
          <a:ln cap="flat" cmpd="sng" w="19050">
            <a:solidFill>
              <a:srgbClr val="A64D79"/>
            </a:solidFill>
            <a:prstDash val="solid"/>
            <a:round/>
            <a:headEnd len="med" w="med" type="none"/>
            <a:tailEnd len="med" w="med" type="none"/>
          </a:ln>
        </p:spPr>
      </p:cxnSp>
      <p:cxnSp>
        <p:nvCxnSpPr>
          <p:cNvPr id="533" name="Google Shape;533;p62"/>
          <p:cNvCxnSpPr>
            <a:stCxn id="527" idx="1"/>
            <a:endCxn id="529" idx="3"/>
          </p:cNvCxnSpPr>
          <p:nvPr/>
        </p:nvCxnSpPr>
        <p:spPr>
          <a:xfrm flipH="1">
            <a:off x="3920297" y="2543600"/>
            <a:ext cx="1378800" cy="1600200"/>
          </a:xfrm>
          <a:prstGeom prst="straightConnector1">
            <a:avLst/>
          </a:prstGeom>
          <a:noFill/>
          <a:ln cap="flat" cmpd="sng" w="19050">
            <a:solidFill>
              <a:srgbClr val="1C4587"/>
            </a:solidFill>
            <a:prstDash val="solid"/>
            <a:round/>
            <a:headEnd len="med" w="med" type="none"/>
            <a:tailEnd len="med" w="med" type="none"/>
          </a:ln>
        </p:spPr>
      </p:cxnSp>
      <p:cxnSp>
        <p:nvCxnSpPr>
          <p:cNvPr id="534" name="Google Shape;534;p62"/>
          <p:cNvCxnSpPr>
            <a:stCxn id="526" idx="1"/>
            <a:endCxn id="529" idx="3"/>
          </p:cNvCxnSpPr>
          <p:nvPr/>
        </p:nvCxnSpPr>
        <p:spPr>
          <a:xfrm flipH="1">
            <a:off x="3920300" y="3534700"/>
            <a:ext cx="1378800" cy="609300"/>
          </a:xfrm>
          <a:prstGeom prst="straightConnector1">
            <a:avLst/>
          </a:prstGeom>
          <a:noFill/>
          <a:ln cap="flat" cmpd="sng" w="19050">
            <a:solidFill>
              <a:srgbClr val="6AA84F"/>
            </a:solidFill>
            <a:prstDash val="solid"/>
            <a:round/>
            <a:headEnd len="med" w="med" type="none"/>
            <a:tailEnd len="med" w="med" type="none"/>
          </a:ln>
        </p:spPr>
      </p:cxnSp>
      <p:cxnSp>
        <p:nvCxnSpPr>
          <p:cNvPr id="535" name="Google Shape;535;p62"/>
          <p:cNvCxnSpPr>
            <a:stCxn id="527" idx="1"/>
            <a:endCxn id="531"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cxnSp>
        <p:nvCxnSpPr>
          <p:cNvPr id="536" name="Google Shape;536;p62"/>
          <p:cNvCxnSpPr>
            <a:stCxn id="528" idx="1"/>
            <a:endCxn id="531" idx="3"/>
          </p:cNvCxnSpPr>
          <p:nvPr/>
        </p:nvCxnSpPr>
        <p:spPr>
          <a:xfrm rot="10800000">
            <a:off x="3875037" y="3006963"/>
            <a:ext cx="1422900" cy="1521600"/>
          </a:xfrm>
          <a:prstGeom prst="straightConnector1">
            <a:avLst/>
          </a:prstGeom>
          <a:noFill/>
          <a:ln cap="flat" cmpd="sng" w="19050">
            <a:solidFill>
              <a:srgbClr val="6D9EEB"/>
            </a:solidFill>
            <a:prstDash val="solid"/>
            <a:round/>
            <a:headEnd len="med" w="med" type="none"/>
            <a:tailEnd len="med" w="med" type="none"/>
          </a:ln>
        </p:spPr>
      </p:cxnSp>
      <p:pic>
        <p:nvPicPr>
          <p:cNvPr id="537" name="Google Shape;537;p62"/>
          <p:cNvPicPr preferRelativeResize="0"/>
          <p:nvPr/>
        </p:nvPicPr>
        <p:blipFill>
          <a:blip r:embed="rId12">
            <a:alphaModFix/>
          </a:blip>
          <a:stretch>
            <a:fillRect/>
          </a:stretch>
        </p:blipFill>
        <p:spPr>
          <a:xfrm>
            <a:off x="4490375" y="627825"/>
            <a:ext cx="356275" cy="186625"/>
          </a:xfrm>
          <a:prstGeom prst="rect">
            <a:avLst/>
          </a:prstGeom>
          <a:noFill/>
          <a:ln>
            <a:noFill/>
          </a:ln>
        </p:spPr>
      </p:pic>
      <p:sp>
        <p:nvSpPr>
          <p:cNvPr id="538" name="Google Shape;538;p62"/>
          <p:cNvSpPr/>
          <p:nvPr/>
        </p:nvSpPr>
        <p:spPr>
          <a:xfrm>
            <a:off x="4440365" y="1140313"/>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2"/>
          <p:cNvSpPr/>
          <p:nvPr/>
        </p:nvSpPr>
        <p:spPr>
          <a:xfrm>
            <a:off x="3930227" y="2261363"/>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2"/>
          <p:cNvSpPr/>
          <p:nvPr/>
        </p:nvSpPr>
        <p:spPr>
          <a:xfrm>
            <a:off x="4614665" y="2407038"/>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2"/>
          <p:cNvSpPr/>
          <p:nvPr/>
        </p:nvSpPr>
        <p:spPr>
          <a:xfrm>
            <a:off x="3922652" y="3106188"/>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2"/>
          <p:cNvSpPr/>
          <p:nvPr/>
        </p:nvSpPr>
        <p:spPr>
          <a:xfrm>
            <a:off x="4754377" y="2875163"/>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2"/>
          <p:cNvSpPr/>
          <p:nvPr/>
        </p:nvSpPr>
        <p:spPr>
          <a:xfrm>
            <a:off x="4133640" y="3915950"/>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62"/>
          <p:cNvPicPr preferRelativeResize="0"/>
          <p:nvPr/>
        </p:nvPicPr>
        <p:blipFill>
          <a:blip r:embed="rId13">
            <a:alphaModFix/>
          </a:blip>
          <a:stretch>
            <a:fillRect/>
          </a:stretch>
        </p:blipFill>
        <p:spPr>
          <a:xfrm>
            <a:off x="4478013" y="1207550"/>
            <a:ext cx="381025" cy="194950"/>
          </a:xfrm>
          <a:prstGeom prst="rect">
            <a:avLst/>
          </a:prstGeom>
          <a:noFill/>
          <a:ln>
            <a:noFill/>
          </a:ln>
        </p:spPr>
      </p:pic>
      <p:pic>
        <p:nvPicPr>
          <p:cNvPr id="545" name="Google Shape;545;p62"/>
          <p:cNvPicPr preferRelativeResize="0"/>
          <p:nvPr/>
        </p:nvPicPr>
        <p:blipFill>
          <a:blip r:embed="rId14">
            <a:alphaModFix/>
          </a:blip>
          <a:stretch>
            <a:fillRect/>
          </a:stretch>
        </p:blipFill>
        <p:spPr>
          <a:xfrm>
            <a:off x="3963100" y="2321613"/>
            <a:ext cx="390550" cy="208900"/>
          </a:xfrm>
          <a:prstGeom prst="rect">
            <a:avLst/>
          </a:prstGeom>
          <a:noFill/>
          <a:ln>
            <a:noFill/>
          </a:ln>
        </p:spPr>
      </p:pic>
      <p:pic>
        <p:nvPicPr>
          <p:cNvPr id="546" name="Google Shape;546;p62"/>
          <p:cNvPicPr preferRelativeResize="0"/>
          <p:nvPr/>
        </p:nvPicPr>
        <p:blipFill>
          <a:blip r:embed="rId15">
            <a:alphaModFix/>
          </a:blip>
          <a:stretch>
            <a:fillRect/>
          </a:stretch>
        </p:blipFill>
        <p:spPr>
          <a:xfrm>
            <a:off x="4647544" y="2467288"/>
            <a:ext cx="390550" cy="208900"/>
          </a:xfrm>
          <a:prstGeom prst="rect">
            <a:avLst/>
          </a:prstGeom>
          <a:noFill/>
          <a:ln>
            <a:noFill/>
          </a:ln>
        </p:spPr>
      </p:pic>
      <p:pic>
        <p:nvPicPr>
          <p:cNvPr id="547" name="Google Shape;547;p62"/>
          <p:cNvPicPr preferRelativeResize="0"/>
          <p:nvPr/>
        </p:nvPicPr>
        <p:blipFill>
          <a:blip r:embed="rId16">
            <a:alphaModFix/>
          </a:blip>
          <a:stretch>
            <a:fillRect/>
          </a:stretch>
        </p:blipFill>
        <p:spPr>
          <a:xfrm>
            <a:off x="3953906" y="3165575"/>
            <a:ext cx="393800" cy="210650"/>
          </a:xfrm>
          <a:prstGeom prst="rect">
            <a:avLst/>
          </a:prstGeom>
          <a:noFill/>
          <a:ln>
            <a:noFill/>
          </a:ln>
        </p:spPr>
      </p:pic>
      <p:pic>
        <p:nvPicPr>
          <p:cNvPr id="548" name="Google Shape;548;p62"/>
          <p:cNvPicPr preferRelativeResize="0"/>
          <p:nvPr/>
        </p:nvPicPr>
        <p:blipFill>
          <a:blip r:embed="rId17">
            <a:alphaModFix/>
          </a:blip>
          <a:stretch>
            <a:fillRect/>
          </a:stretch>
        </p:blipFill>
        <p:spPr>
          <a:xfrm>
            <a:off x="4789750" y="2936768"/>
            <a:ext cx="385550" cy="206200"/>
          </a:xfrm>
          <a:prstGeom prst="rect">
            <a:avLst/>
          </a:prstGeom>
          <a:noFill/>
          <a:ln>
            <a:noFill/>
          </a:ln>
        </p:spPr>
      </p:pic>
      <p:pic>
        <p:nvPicPr>
          <p:cNvPr id="549" name="Google Shape;549;p62"/>
          <p:cNvPicPr preferRelativeResize="0"/>
          <p:nvPr/>
        </p:nvPicPr>
        <p:blipFill>
          <a:blip r:embed="rId18">
            <a:alphaModFix/>
          </a:blip>
          <a:stretch>
            <a:fillRect/>
          </a:stretch>
        </p:blipFill>
        <p:spPr>
          <a:xfrm>
            <a:off x="4156563" y="3978750"/>
            <a:ext cx="410475" cy="205250"/>
          </a:xfrm>
          <a:prstGeom prst="rect">
            <a:avLst/>
          </a:prstGeom>
          <a:noFill/>
          <a:ln>
            <a:noFill/>
          </a:ln>
        </p:spPr>
      </p:pic>
      <p:sp>
        <p:nvSpPr>
          <p:cNvPr id="550" name="Google Shape;550;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63"/>
          <p:cNvPicPr preferRelativeResize="0"/>
          <p:nvPr/>
        </p:nvPicPr>
        <p:blipFill>
          <a:blip r:embed="rId3">
            <a:alphaModFix/>
          </a:blip>
          <a:stretch>
            <a:fillRect/>
          </a:stretch>
        </p:blipFill>
        <p:spPr>
          <a:xfrm>
            <a:off x="3534125" y="510750"/>
            <a:ext cx="631600" cy="858175"/>
          </a:xfrm>
          <a:prstGeom prst="rect">
            <a:avLst/>
          </a:prstGeom>
          <a:noFill/>
          <a:ln>
            <a:noFill/>
          </a:ln>
        </p:spPr>
      </p:pic>
      <p:pic>
        <p:nvPicPr>
          <p:cNvPr id="556" name="Google Shape;556;p63"/>
          <p:cNvPicPr preferRelativeResize="0"/>
          <p:nvPr/>
        </p:nvPicPr>
        <p:blipFill>
          <a:blip r:embed="rId4">
            <a:alphaModFix/>
          </a:blip>
          <a:stretch>
            <a:fillRect/>
          </a:stretch>
        </p:blipFill>
        <p:spPr>
          <a:xfrm>
            <a:off x="4262634" y="508213"/>
            <a:ext cx="618725" cy="863250"/>
          </a:xfrm>
          <a:prstGeom prst="rect">
            <a:avLst/>
          </a:prstGeom>
          <a:noFill/>
          <a:ln>
            <a:noFill/>
          </a:ln>
        </p:spPr>
      </p:pic>
      <p:pic>
        <p:nvPicPr>
          <p:cNvPr id="557" name="Google Shape;557;p63"/>
          <p:cNvPicPr preferRelativeResize="0"/>
          <p:nvPr/>
        </p:nvPicPr>
        <p:blipFill>
          <a:blip r:embed="rId5">
            <a:alphaModFix/>
          </a:blip>
          <a:stretch>
            <a:fillRect/>
          </a:stretch>
        </p:blipFill>
        <p:spPr>
          <a:xfrm>
            <a:off x="5729575" y="488775"/>
            <a:ext cx="657525" cy="902150"/>
          </a:xfrm>
          <a:prstGeom prst="rect">
            <a:avLst/>
          </a:prstGeom>
          <a:noFill/>
          <a:ln>
            <a:noFill/>
          </a:ln>
        </p:spPr>
      </p:pic>
      <p:pic>
        <p:nvPicPr>
          <p:cNvPr id="558" name="Google Shape;558;p63"/>
          <p:cNvPicPr preferRelativeResize="0"/>
          <p:nvPr/>
        </p:nvPicPr>
        <p:blipFill>
          <a:blip r:embed="rId6">
            <a:alphaModFix/>
          </a:blip>
          <a:stretch>
            <a:fillRect/>
          </a:stretch>
        </p:blipFill>
        <p:spPr>
          <a:xfrm>
            <a:off x="4978247" y="494325"/>
            <a:ext cx="654425" cy="891050"/>
          </a:xfrm>
          <a:prstGeom prst="rect">
            <a:avLst/>
          </a:prstGeom>
          <a:noFill/>
          <a:ln>
            <a:noFill/>
          </a:ln>
        </p:spPr>
      </p:pic>
      <p:pic>
        <p:nvPicPr>
          <p:cNvPr id="559" name="Google Shape;559;p63"/>
          <p:cNvPicPr preferRelativeResize="0"/>
          <p:nvPr/>
        </p:nvPicPr>
        <p:blipFill>
          <a:blip r:embed="rId7">
            <a:alphaModFix/>
          </a:blip>
          <a:stretch>
            <a:fillRect/>
          </a:stretch>
        </p:blipFill>
        <p:spPr>
          <a:xfrm>
            <a:off x="6484012" y="491550"/>
            <a:ext cx="659850" cy="896575"/>
          </a:xfrm>
          <a:prstGeom prst="rect">
            <a:avLst/>
          </a:prstGeom>
          <a:noFill/>
          <a:ln>
            <a:noFill/>
          </a:ln>
        </p:spPr>
      </p:pic>
      <p:pic>
        <p:nvPicPr>
          <p:cNvPr id="560" name="Google Shape;560;p63"/>
          <p:cNvPicPr preferRelativeResize="0"/>
          <p:nvPr/>
        </p:nvPicPr>
        <p:blipFill>
          <a:blip r:embed="rId8">
            <a:alphaModFix/>
          </a:blip>
          <a:stretch>
            <a:fillRect/>
          </a:stretch>
        </p:blipFill>
        <p:spPr>
          <a:xfrm>
            <a:off x="2556584" y="3662525"/>
            <a:ext cx="754025" cy="851025"/>
          </a:xfrm>
          <a:prstGeom prst="rect">
            <a:avLst/>
          </a:prstGeom>
          <a:noFill/>
          <a:ln>
            <a:noFill/>
          </a:ln>
        </p:spPr>
      </p:pic>
      <p:pic>
        <p:nvPicPr>
          <p:cNvPr id="561" name="Google Shape;561;p63"/>
          <p:cNvPicPr preferRelativeResize="0"/>
          <p:nvPr/>
        </p:nvPicPr>
        <p:blipFill>
          <a:blip r:embed="rId9">
            <a:alphaModFix/>
          </a:blip>
          <a:stretch>
            <a:fillRect/>
          </a:stretch>
        </p:blipFill>
        <p:spPr>
          <a:xfrm>
            <a:off x="2600610" y="2205964"/>
            <a:ext cx="665975" cy="680775"/>
          </a:xfrm>
          <a:prstGeom prst="rect">
            <a:avLst/>
          </a:prstGeom>
          <a:noFill/>
          <a:ln>
            <a:noFill/>
          </a:ln>
        </p:spPr>
      </p:pic>
      <p:pic>
        <p:nvPicPr>
          <p:cNvPr id="562" name="Google Shape;562;p63"/>
          <p:cNvPicPr preferRelativeResize="0"/>
          <p:nvPr/>
        </p:nvPicPr>
        <p:blipFill>
          <a:blip r:embed="rId10">
            <a:alphaModFix/>
          </a:blip>
          <a:stretch>
            <a:fillRect/>
          </a:stretch>
        </p:blipFill>
        <p:spPr>
          <a:xfrm>
            <a:off x="2567247" y="1432320"/>
            <a:ext cx="732700" cy="736450"/>
          </a:xfrm>
          <a:prstGeom prst="rect">
            <a:avLst/>
          </a:prstGeom>
          <a:noFill/>
          <a:ln>
            <a:noFill/>
          </a:ln>
        </p:spPr>
      </p:pic>
      <p:pic>
        <p:nvPicPr>
          <p:cNvPr id="563" name="Google Shape;563;p63"/>
          <p:cNvPicPr preferRelativeResize="0"/>
          <p:nvPr/>
        </p:nvPicPr>
        <p:blipFill>
          <a:blip r:embed="rId11">
            <a:alphaModFix/>
          </a:blip>
          <a:stretch>
            <a:fillRect/>
          </a:stretch>
        </p:blipFill>
        <p:spPr>
          <a:xfrm>
            <a:off x="2601747" y="2923932"/>
            <a:ext cx="663700" cy="701400"/>
          </a:xfrm>
          <a:prstGeom prst="rect">
            <a:avLst/>
          </a:prstGeom>
          <a:noFill/>
          <a:ln>
            <a:noFill/>
          </a:ln>
        </p:spPr>
      </p:pic>
      <p:sp>
        <p:nvSpPr>
          <p:cNvPr id="564" name="Google Shape;564;p63"/>
          <p:cNvSpPr/>
          <p:nvPr/>
        </p:nvSpPr>
        <p:spPr>
          <a:xfrm>
            <a:off x="3602177" y="1623250"/>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63"/>
          <p:cNvPicPr preferRelativeResize="0"/>
          <p:nvPr/>
        </p:nvPicPr>
        <p:blipFill>
          <a:blip r:embed="rId12">
            <a:alphaModFix/>
          </a:blip>
          <a:stretch>
            <a:fillRect/>
          </a:stretch>
        </p:blipFill>
        <p:spPr>
          <a:xfrm>
            <a:off x="3652175" y="1694625"/>
            <a:ext cx="356275" cy="186625"/>
          </a:xfrm>
          <a:prstGeom prst="rect">
            <a:avLst/>
          </a:prstGeom>
          <a:noFill/>
          <a:ln>
            <a:noFill/>
          </a:ln>
        </p:spPr>
      </p:pic>
      <p:sp>
        <p:nvSpPr>
          <p:cNvPr id="566" name="Google Shape;566;p63"/>
          <p:cNvSpPr/>
          <p:nvPr/>
        </p:nvSpPr>
        <p:spPr>
          <a:xfrm>
            <a:off x="4360690" y="1623225"/>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7" name="Google Shape;567;p63"/>
          <p:cNvPicPr preferRelativeResize="0"/>
          <p:nvPr/>
        </p:nvPicPr>
        <p:blipFill>
          <a:blip r:embed="rId13">
            <a:alphaModFix/>
          </a:blip>
          <a:stretch>
            <a:fillRect/>
          </a:stretch>
        </p:blipFill>
        <p:spPr>
          <a:xfrm>
            <a:off x="4398338" y="1690463"/>
            <a:ext cx="381025" cy="194950"/>
          </a:xfrm>
          <a:prstGeom prst="rect">
            <a:avLst/>
          </a:prstGeom>
          <a:noFill/>
          <a:ln>
            <a:noFill/>
          </a:ln>
        </p:spPr>
      </p:pic>
      <p:sp>
        <p:nvSpPr>
          <p:cNvPr id="568" name="Google Shape;568;p63"/>
          <p:cNvSpPr/>
          <p:nvPr/>
        </p:nvSpPr>
        <p:spPr>
          <a:xfrm>
            <a:off x="6597227" y="2413763"/>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9" name="Google Shape;569;p63"/>
          <p:cNvPicPr preferRelativeResize="0"/>
          <p:nvPr/>
        </p:nvPicPr>
        <p:blipFill>
          <a:blip r:embed="rId14">
            <a:alphaModFix/>
          </a:blip>
          <a:stretch>
            <a:fillRect/>
          </a:stretch>
        </p:blipFill>
        <p:spPr>
          <a:xfrm>
            <a:off x="6630100" y="2474013"/>
            <a:ext cx="390550" cy="208900"/>
          </a:xfrm>
          <a:prstGeom prst="rect">
            <a:avLst/>
          </a:prstGeom>
          <a:noFill/>
          <a:ln>
            <a:noFill/>
          </a:ln>
        </p:spPr>
      </p:pic>
      <p:sp>
        <p:nvSpPr>
          <p:cNvPr id="570" name="Google Shape;570;p63"/>
          <p:cNvSpPr/>
          <p:nvPr/>
        </p:nvSpPr>
        <p:spPr>
          <a:xfrm>
            <a:off x="5071865" y="3092838"/>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1" name="Google Shape;571;p63"/>
          <p:cNvPicPr preferRelativeResize="0"/>
          <p:nvPr/>
        </p:nvPicPr>
        <p:blipFill>
          <a:blip r:embed="rId15">
            <a:alphaModFix/>
          </a:blip>
          <a:stretch>
            <a:fillRect/>
          </a:stretch>
        </p:blipFill>
        <p:spPr>
          <a:xfrm>
            <a:off x="5104744" y="3153088"/>
            <a:ext cx="390550" cy="208900"/>
          </a:xfrm>
          <a:prstGeom prst="rect">
            <a:avLst/>
          </a:prstGeom>
          <a:noFill/>
          <a:ln>
            <a:noFill/>
          </a:ln>
        </p:spPr>
      </p:pic>
      <p:sp>
        <p:nvSpPr>
          <p:cNvPr id="572" name="Google Shape;572;p63"/>
          <p:cNvSpPr/>
          <p:nvPr/>
        </p:nvSpPr>
        <p:spPr>
          <a:xfrm>
            <a:off x="6585777" y="3092838"/>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3" name="Google Shape;573;p63"/>
          <p:cNvPicPr preferRelativeResize="0"/>
          <p:nvPr/>
        </p:nvPicPr>
        <p:blipFill>
          <a:blip r:embed="rId16">
            <a:alphaModFix/>
          </a:blip>
          <a:stretch>
            <a:fillRect/>
          </a:stretch>
        </p:blipFill>
        <p:spPr>
          <a:xfrm>
            <a:off x="6617031" y="3152225"/>
            <a:ext cx="393800" cy="210650"/>
          </a:xfrm>
          <a:prstGeom prst="rect">
            <a:avLst/>
          </a:prstGeom>
          <a:noFill/>
          <a:ln>
            <a:noFill/>
          </a:ln>
        </p:spPr>
      </p:pic>
      <p:sp>
        <p:nvSpPr>
          <p:cNvPr id="574" name="Google Shape;574;p63"/>
          <p:cNvSpPr/>
          <p:nvPr/>
        </p:nvSpPr>
        <p:spPr>
          <a:xfrm>
            <a:off x="5077315" y="3923325"/>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63"/>
          <p:cNvPicPr preferRelativeResize="0"/>
          <p:nvPr/>
        </p:nvPicPr>
        <p:blipFill>
          <a:blip r:embed="rId17">
            <a:alphaModFix/>
          </a:blip>
          <a:stretch>
            <a:fillRect/>
          </a:stretch>
        </p:blipFill>
        <p:spPr>
          <a:xfrm>
            <a:off x="5112688" y="3984931"/>
            <a:ext cx="385550" cy="206200"/>
          </a:xfrm>
          <a:prstGeom prst="rect">
            <a:avLst/>
          </a:prstGeom>
          <a:noFill/>
          <a:ln>
            <a:noFill/>
          </a:ln>
        </p:spPr>
      </p:pic>
      <p:sp>
        <p:nvSpPr>
          <p:cNvPr id="576" name="Google Shape;576;p63"/>
          <p:cNvSpPr/>
          <p:nvPr/>
        </p:nvSpPr>
        <p:spPr>
          <a:xfrm>
            <a:off x="5886240" y="3915950"/>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7" name="Google Shape;577;p63"/>
          <p:cNvPicPr preferRelativeResize="0"/>
          <p:nvPr/>
        </p:nvPicPr>
        <p:blipFill>
          <a:blip r:embed="rId18">
            <a:alphaModFix/>
          </a:blip>
          <a:stretch>
            <a:fillRect/>
          </a:stretch>
        </p:blipFill>
        <p:spPr>
          <a:xfrm>
            <a:off x="5909163" y="3978750"/>
            <a:ext cx="410475" cy="205250"/>
          </a:xfrm>
          <a:prstGeom prst="rect">
            <a:avLst/>
          </a:prstGeom>
          <a:noFill/>
          <a:ln>
            <a:noFill/>
          </a:ln>
        </p:spPr>
      </p:pic>
      <p:sp>
        <p:nvSpPr>
          <p:cNvPr id="578" name="Google Shape;578;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64"/>
          <p:cNvPicPr preferRelativeResize="0"/>
          <p:nvPr/>
        </p:nvPicPr>
        <p:blipFill>
          <a:blip r:embed="rId3">
            <a:alphaModFix/>
          </a:blip>
          <a:stretch>
            <a:fillRect/>
          </a:stretch>
        </p:blipFill>
        <p:spPr>
          <a:xfrm>
            <a:off x="575384" y="3738725"/>
            <a:ext cx="754025" cy="851025"/>
          </a:xfrm>
          <a:prstGeom prst="rect">
            <a:avLst/>
          </a:prstGeom>
          <a:noFill/>
          <a:ln>
            <a:noFill/>
          </a:ln>
        </p:spPr>
      </p:pic>
      <p:pic>
        <p:nvPicPr>
          <p:cNvPr id="584" name="Google Shape;584;p64"/>
          <p:cNvPicPr preferRelativeResize="0"/>
          <p:nvPr/>
        </p:nvPicPr>
        <p:blipFill>
          <a:blip r:embed="rId4">
            <a:alphaModFix/>
          </a:blip>
          <a:stretch>
            <a:fillRect/>
          </a:stretch>
        </p:blipFill>
        <p:spPr>
          <a:xfrm>
            <a:off x="619410" y="2231364"/>
            <a:ext cx="665975" cy="680775"/>
          </a:xfrm>
          <a:prstGeom prst="rect">
            <a:avLst/>
          </a:prstGeom>
          <a:noFill/>
          <a:ln>
            <a:noFill/>
          </a:ln>
        </p:spPr>
      </p:pic>
      <p:pic>
        <p:nvPicPr>
          <p:cNvPr id="585" name="Google Shape;585;p64"/>
          <p:cNvPicPr preferRelativeResize="0"/>
          <p:nvPr/>
        </p:nvPicPr>
        <p:blipFill>
          <a:blip r:embed="rId5">
            <a:alphaModFix/>
          </a:blip>
          <a:stretch>
            <a:fillRect/>
          </a:stretch>
        </p:blipFill>
        <p:spPr>
          <a:xfrm>
            <a:off x="586047" y="1432320"/>
            <a:ext cx="732700" cy="736450"/>
          </a:xfrm>
          <a:prstGeom prst="rect">
            <a:avLst/>
          </a:prstGeom>
          <a:noFill/>
          <a:ln>
            <a:noFill/>
          </a:ln>
        </p:spPr>
      </p:pic>
      <p:pic>
        <p:nvPicPr>
          <p:cNvPr id="586" name="Google Shape;586;p64"/>
          <p:cNvPicPr preferRelativeResize="0"/>
          <p:nvPr/>
        </p:nvPicPr>
        <p:blipFill>
          <a:blip r:embed="rId6">
            <a:alphaModFix/>
          </a:blip>
          <a:stretch>
            <a:fillRect/>
          </a:stretch>
        </p:blipFill>
        <p:spPr>
          <a:xfrm>
            <a:off x="620547" y="2974732"/>
            <a:ext cx="663700" cy="701400"/>
          </a:xfrm>
          <a:prstGeom prst="rect">
            <a:avLst/>
          </a:prstGeom>
          <a:noFill/>
          <a:ln>
            <a:noFill/>
          </a:ln>
        </p:spPr>
      </p:pic>
      <p:sp>
        <p:nvSpPr>
          <p:cNvPr id="587" name="Google Shape;587;p64"/>
          <p:cNvSpPr/>
          <p:nvPr/>
        </p:nvSpPr>
        <p:spPr>
          <a:xfrm>
            <a:off x="2001977" y="1635846"/>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8" name="Google Shape;588;p64"/>
          <p:cNvPicPr preferRelativeResize="0"/>
          <p:nvPr/>
        </p:nvPicPr>
        <p:blipFill>
          <a:blip r:embed="rId7">
            <a:alphaModFix/>
          </a:blip>
          <a:stretch>
            <a:fillRect/>
          </a:stretch>
        </p:blipFill>
        <p:spPr>
          <a:xfrm>
            <a:off x="2051975" y="1707233"/>
            <a:ext cx="356275" cy="186625"/>
          </a:xfrm>
          <a:prstGeom prst="rect">
            <a:avLst/>
          </a:prstGeom>
          <a:noFill/>
          <a:ln>
            <a:noFill/>
          </a:ln>
        </p:spPr>
      </p:pic>
      <p:sp>
        <p:nvSpPr>
          <p:cNvPr id="589" name="Google Shape;589;p64"/>
          <p:cNvSpPr/>
          <p:nvPr/>
        </p:nvSpPr>
        <p:spPr>
          <a:xfrm>
            <a:off x="3293890" y="1635846"/>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0" name="Google Shape;590;p64"/>
          <p:cNvPicPr preferRelativeResize="0"/>
          <p:nvPr/>
        </p:nvPicPr>
        <p:blipFill>
          <a:blip r:embed="rId8">
            <a:alphaModFix/>
          </a:blip>
          <a:stretch>
            <a:fillRect/>
          </a:stretch>
        </p:blipFill>
        <p:spPr>
          <a:xfrm>
            <a:off x="3331538" y="1703071"/>
            <a:ext cx="381025" cy="194950"/>
          </a:xfrm>
          <a:prstGeom prst="rect">
            <a:avLst/>
          </a:prstGeom>
          <a:noFill/>
          <a:ln>
            <a:noFill/>
          </a:ln>
        </p:spPr>
      </p:pic>
      <p:sp>
        <p:nvSpPr>
          <p:cNvPr id="591" name="Google Shape;591;p64"/>
          <p:cNvSpPr/>
          <p:nvPr/>
        </p:nvSpPr>
        <p:spPr>
          <a:xfrm>
            <a:off x="2025227" y="2422947"/>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2" name="Google Shape;592;p64"/>
          <p:cNvPicPr preferRelativeResize="0"/>
          <p:nvPr/>
        </p:nvPicPr>
        <p:blipFill>
          <a:blip r:embed="rId9">
            <a:alphaModFix/>
          </a:blip>
          <a:stretch>
            <a:fillRect/>
          </a:stretch>
        </p:blipFill>
        <p:spPr>
          <a:xfrm>
            <a:off x="2058100" y="2483197"/>
            <a:ext cx="390550" cy="208900"/>
          </a:xfrm>
          <a:prstGeom prst="rect">
            <a:avLst/>
          </a:prstGeom>
          <a:noFill/>
          <a:ln>
            <a:noFill/>
          </a:ln>
        </p:spPr>
      </p:pic>
      <p:sp>
        <p:nvSpPr>
          <p:cNvPr id="593" name="Google Shape;593;p64"/>
          <p:cNvSpPr/>
          <p:nvPr/>
        </p:nvSpPr>
        <p:spPr>
          <a:xfrm>
            <a:off x="2023865" y="3243266"/>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4" name="Google Shape;594;p64"/>
          <p:cNvPicPr preferRelativeResize="0"/>
          <p:nvPr/>
        </p:nvPicPr>
        <p:blipFill>
          <a:blip r:embed="rId10">
            <a:alphaModFix/>
          </a:blip>
          <a:stretch>
            <a:fillRect/>
          </a:stretch>
        </p:blipFill>
        <p:spPr>
          <a:xfrm>
            <a:off x="2056744" y="3303516"/>
            <a:ext cx="390550" cy="208900"/>
          </a:xfrm>
          <a:prstGeom prst="rect">
            <a:avLst/>
          </a:prstGeom>
          <a:noFill/>
          <a:ln>
            <a:noFill/>
          </a:ln>
        </p:spPr>
      </p:pic>
      <p:sp>
        <p:nvSpPr>
          <p:cNvPr id="595" name="Google Shape;595;p64"/>
          <p:cNvSpPr/>
          <p:nvPr/>
        </p:nvSpPr>
        <p:spPr>
          <a:xfrm>
            <a:off x="3385377" y="3243266"/>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6" name="Google Shape;596;p64"/>
          <p:cNvPicPr preferRelativeResize="0"/>
          <p:nvPr/>
        </p:nvPicPr>
        <p:blipFill>
          <a:blip r:embed="rId11">
            <a:alphaModFix/>
          </a:blip>
          <a:stretch>
            <a:fillRect/>
          </a:stretch>
        </p:blipFill>
        <p:spPr>
          <a:xfrm>
            <a:off x="3416631" y="3302641"/>
            <a:ext cx="393800" cy="210650"/>
          </a:xfrm>
          <a:prstGeom prst="rect">
            <a:avLst/>
          </a:prstGeom>
          <a:noFill/>
          <a:ln>
            <a:noFill/>
          </a:ln>
        </p:spPr>
      </p:pic>
      <p:sp>
        <p:nvSpPr>
          <p:cNvPr id="597" name="Google Shape;597;p64"/>
          <p:cNvSpPr/>
          <p:nvPr/>
        </p:nvSpPr>
        <p:spPr>
          <a:xfrm>
            <a:off x="2029315" y="3999538"/>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8" name="Google Shape;598;p64"/>
          <p:cNvPicPr preferRelativeResize="0"/>
          <p:nvPr/>
        </p:nvPicPr>
        <p:blipFill>
          <a:blip r:embed="rId12">
            <a:alphaModFix/>
          </a:blip>
          <a:stretch>
            <a:fillRect/>
          </a:stretch>
        </p:blipFill>
        <p:spPr>
          <a:xfrm>
            <a:off x="2064688" y="4061138"/>
            <a:ext cx="385550" cy="206200"/>
          </a:xfrm>
          <a:prstGeom prst="rect">
            <a:avLst/>
          </a:prstGeom>
          <a:noFill/>
          <a:ln>
            <a:noFill/>
          </a:ln>
        </p:spPr>
      </p:pic>
      <p:sp>
        <p:nvSpPr>
          <p:cNvPr id="599" name="Google Shape;599;p64"/>
          <p:cNvSpPr/>
          <p:nvPr/>
        </p:nvSpPr>
        <p:spPr>
          <a:xfrm>
            <a:off x="3371640" y="3999538"/>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0" name="Google Shape;600;p64"/>
          <p:cNvPicPr preferRelativeResize="0"/>
          <p:nvPr/>
        </p:nvPicPr>
        <p:blipFill>
          <a:blip r:embed="rId13">
            <a:alphaModFix/>
          </a:blip>
          <a:stretch>
            <a:fillRect/>
          </a:stretch>
        </p:blipFill>
        <p:spPr>
          <a:xfrm>
            <a:off x="3394563" y="4061613"/>
            <a:ext cx="410475" cy="205250"/>
          </a:xfrm>
          <a:prstGeom prst="rect">
            <a:avLst/>
          </a:prstGeom>
          <a:noFill/>
          <a:ln>
            <a:noFill/>
          </a:ln>
        </p:spPr>
      </p:pic>
      <p:sp>
        <p:nvSpPr>
          <p:cNvPr id="601" name="Google Shape;601;p64"/>
          <p:cNvSpPr/>
          <p:nvPr/>
        </p:nvSpPr>
        <p:spPr>
          <a:xfrm>
            <a:off x="164975" y="1595346"/>
            <a:ext cx="410400" cy="410400"/>
          </a:xfrm>
          <a:prstGeom prst="ellipse">
            <a:avLst/>
          </a:prstGeom>
          <a:solidFill>
            <a:srgbClr val="F4CCCC"/>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1</a:t>
            </a:r>
            <a:endParaRPr>
              <a:latin typeface="Helvetica Neue"/>
              <a:ea typeface="Helvetica Neue"/>
              <a:cs typeface="Helvetica Neue"/>
              <a:sym typeface="Helvetica Neue"/>
            </a:endParaRPr>
          </a:p>
        </p:txBody>
      </p:sp>
      <p:sp>
        <p:nvSpPr>
          <p:cNvPr id="602" name="Google Shape;602;p64"/>
          <p:cNvSpPr/>
          <p:nvPr/>
        </p:nvSpPr>
        <p:spPr>
          <a:xfrm>
            <a:off x="164975" y="2383243"/>
            <a:ext cx="410400" cy="410400"/>
          </a:xfrm>
          <a:prstGeom prst="ellipse">
            <a:avLst/>
          </a:prstGeom>
          <a:solidFill>
            <a:srgbClr val="F4CCCC"/>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2</a:t>
            </a:r>
            <a:endParaRPr>
              <a:latin typeface="Helvetica Neue"/>
              <a:ea typeface="Helvetica Neue"/>
              <a:cs typeface="Helvetica Neue"/>
              <a:sym typeface="Helvetica Neue"/>
            </a:endParaRPr>
          </a:p>
        </p:txBody>
      </p:sp>
      <p:sp>
        <p:nvSpPr>
          <p:cNvPr id="603" name="Google Shape;603;p64"/>
          <p:cNvSpPr/>
          <p:nvPr/>
        </p:nvSpPr>
        <p:spPr>
          <a:xfrm>
            <a:off x="164975" y="3171140"/>
            <a:ext cx="410400" cy="410400"/>
          </a:xfrm>
          <a:prstGeom prst="ellipse">
            <a:avLst/>
          </a:prstGeom>
          <a:solidFill>
            <a:srgbClr val="F4CCCC"/>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3</a:t>
            </a:r>
            <a:endParaRPr>
              <a:latin typeface="Helvetica Neue"/>
              <a:ea typeface="Helvetica Neue"/>
              <a:cs typeface="Helvetica Neue"/>
              <a:sym typeface="Helvetica Neue"/>
            </a:endParaRPr>
          </a:p>
        </p:txBody>
      </p:sp>
      <p:sp>
        <p:nvSpPr>
          <p:cNvPr id="604" name="Google Shape;604;p64"/>
          <p:cNvSpPr/>
          <p:nvPr/>
        </p:nvSpPr>
        <p:spPr>
          <a:xfrm>
            <a:off x="164975" y="3959038"/>
            <a:ext cx="410400" cy="410400"/>
          </a:xfrm>
          <a:prstGeom prst="ellipse">
            <a:avLst/>
          </a:prstGeom>
          <a:solidFill>
            <a:srgbClr val="F4CCCC"/>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4</a:t>
            </a:r>
            <a:endParaRPr>
              <a:latin typeface="Helvetica Neue"/>
              <a:ea typeface="Helvetica Neue"/>
              <a:cs typeface="Helvetica Neue"/>
              <a:sym typeface="Helvetica Neue"/>
            </a:endParaRPr>
          </a:p>
        </p:txBody>
      </p:sp>
      <p:sp>
        <p:nvSpPr>
          <p:cNvPr id="605" name="Google Shape;605;p64"/>
          <p:cNvSpPr/>
          <p:nvPr/>
        </p:nvSpPr>
        <p:spPr>
          <a:xfrm>
            <a:off x="1460375" y="1595346"/>
            <a:ext cx="410400" cy="410400"/>
          </a:xfrm>
          <a:prstGeom prst="ellipse">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1</a:t>
            </a:r>
            <a:endParaRPr>
              <a:latin typeface="Helvetica Neue"/>
              <a:ea typeface="Helvetica Neue"/>
              <a:cs typeface="Helvetica Neue"/>
              <a:sym typeface="Helvetica Neue"/>
            </a:endParaRPr>
          </a:p>
        </p:txBody>
      </p:sp>
      <p:sp>
        <p:nvSpPr>
          <p:cNvPr id="606" name="Google Shape;606;p64"/>
          <p:cNvSpPr/>
          <p:nvPr/>
        </p:nvSpPr>
        <p:spPr>
          <a:xfrm>
            <a:off x="2755775" y="1595346"/>
            <a:ext cx="410400" cy="410400"/>
          </a:xfrm>
          <a:prstGeom prst="ellipse">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2</a:t>
            </a:r>
            <a:endParaRPr>
              <a:latin typeface="Helvetica Neue"/>
              <a:ea typeface="Helvetica Neue"/>
              <a:cs typeface="Helvetica Neue"/>
              <a:sym typeface="Helvetica Neue"/>
            </a:endParaRPr>
          </a:p>
        </p:txBody>
      </p:sp>
      <p:sp>
        <p:nvSpPr>
          <p:cNvPr id="607" name="Google Shape;607;p64"/>
          <p:cNvSpPr/>
          <p:nvPr/>
        </p:nvSpPr>
        <p:spPr>
          <a:xfrm>
            <a:off x="1460375" y="2382447"/>
            <a:ext cx="410400" cy="410400"/>
          </a:xfrm>
          <a:prstGeom prst="ellipse">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5</a:t>
            </a:r>
            <a:endParaRPr>
              <a:latin typeface="Helvetica Neue"/>
              <a:ea typeface="Helvetica Neue"/>
              <a:cs typeface="Helvetica Neue"/>
              <a:sym typeface="Helvetica Neue"/>
            </a:endParaRPr>
          </a:p>
        </p:txBody>
      </p:sp>
      <p:sp>
        <p:nvSpPr>
          <p:cNvPr id="608" name="Google Shape;608;p64"/>
          <p:cNvSpPr/>
          <p:nvPr/>
        </p:nvSpPr>
        <p:spPr>
          <a:xfrm>
            <a:off x="1460375" y="3202766"/>
            <a:ext cx="410400" cy="410400"/>
          </a:xfrm>
          <a:prstGeom prst="ellipse">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3</a:t>
            </a:r>
            <a:endParaRPr>
              <a:latin typeface="Helvetica Neue"/>
              <a:ea typeface="Helvetica Neue"/>
              <a:cs typeface="Helvetica Neue"/>
              <a:sym typeface="Helvetica Neue"/>
            </a:endParaRPr>
          </a:p>
        </p:txBody>
      </p:sp>
      <p:sp>
        <p:nvSpPr>
          <p:cNvPr id="609" name="Google Shape;609;p64"/>
          <p:cNvSpPr/>
          <p:nvPr/>
        </p:nvSpPr>
        <p:spPr>
          <a:xfrm>
            <a:off x="2806400" y="3202766"/>
            <a:ext cx="410400" cy="410400"/>
          </a:xfrm>
          <a:prstGeom prst="ellipse">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5</a:t>
            </a:r>
            <a:endParaRPr>
              <a:latin typeface="Helvetica Neue"/>
              <a:ea typeface="Helvetica Neue"/>
              <a:cs typeface="Helvetica Neue"/>
              <a:sym typeface="Helvetica Neue"/>
            </a:endParaRPr>
          </a:p>
        </p:txBody>
      </p:sp>
      <p:sp>
        <p:nvSpPr>
          <p:cNvPr id="610" name="Google Shape;610;p64"/>
          <p:cNvSpPr/>
          <p:nvPr/>
        </p:nvSpPr>
        <p:spPr>
          <a:xfrm>
            <a:off x="1460375" y="3959038"/>
            <a:ext cx="410400" cy="410400"/>
          </a:xfrm>
          <a:prstGeom prst="ellipse">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3</a:t>
            </a:r>
            <a:endParaRPr>
              <a:latin typeface="Helvetica Neue"/>
              <a:ea typeface="Helvetica Neue"/>
              <a:cs typeface="Helvetica Neue"/>
              <a:sym typeface="Helvetica Neue"/>
            </a:endParaRPr>
          </a:p>
        </p:txBody>
      </p:sp>
      <p:sp>
        <p:nvSpPr>
          <p:cNvPr id="611" name="Google Shape;611;p64"/>
          <p:cNvSpPr/>
          <p:nvPr/>
        </p:nvSpPr>
        <p:spPr>
          <a:xfrm>
            <a:off x="2806400" y="3959038"/>
            <a:ext cx="410400" cy="410400"/>
          </a:xfrm>
          <a:prstGeom prst="ellipse">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4</a:t>
            </a:r>
            <a:endParaRPr>
              <a:latin typeface="Helvetica Neue"/>
              <a:ea typeface="Helvetica Neue"/>
              <a:cs typeface="Helvetica Neue"/>
              <a:sym typeface="Helvetica Neue"/>
            </a:endParaRPr>
          </a:p>
        </p:txBody>
      </p:sp>
      <p:cxnSp>
        <p:nvCxnSpPr>
          <p:cNvPr id="612" name="Google Shape;612;p64"/>
          <p:cNvCxnSpPr>
            <a:stCxn id="605" idx="6"/>
            <a:endCxn id="587" idx="1"/>
          </p:cNvCxnSpPr>
          <p:nvPr/>
        </p:nvCxnSpPr>
        <p:spPr>
          <a:xfrm>
            <a:off x="1870775" y="1800546"/>
            <a:ext cx="131100" cy="0"/>
          </a:xfrm>
          <a:prstGeom prst="straightConnector1">
            <a:avLst/>
          </a:prstGeom>
          <a:noFill/>
          <a:ln cap="flat" cmpd="sng" w="9525">
            <a:solidFill>
              <a:srgbClr val="CDD4EA"/>
            </a:solidFill>
            <a:prstDash val="solid"/>
            <a:round/>
            <a:headEnd len="med" w="med" type="none"/>
            <a:tailEnd len="med" w="med" type="none"/>
          </a:ln>
        </p:spPr>
      </p:cxnSp>
      <p:cxnSp>
        <p:nvCxnSpPr>
          <p:cNvPr id="613" name="Google Shape;613;p64"/>
          <p:cNvCxnSpPr>
            <a:stCxn id="606" idx="6"/>
            <a:endCxn id="589" idx="1"/>
          </p:cNvCxnSpPr>
          <p:nvPr/>
        </p:nvCxnSpPr>
        <p:spPr>
          <a:xfrm>
            <a:off x="3166175" y="1800546"/>
            <a:ext cx="127800" cy="0"/>
          </a:xfrm>
          <a:prstGeom prst="straightConnector1">
            <a:avLst/>
          </a:prstGeom>
          <a:noFill/>
          <a:ln cap="flat" cmpd="sng" w="9525">
            <a:solidFill>
              <a:srgbClr val="C9DAF8"/>
            </a:solidFill>
            <a:prstDash val="solid"/>
            <a:round/>
            <a:headEnd len="med" w="med" type="none"/>
            <a:tailEnd len="med" w="med" type="none"/>
          </a:ln>
        </p:spPr>
      </p:cxnSp>
      <p:cxnSp>
        <p:nvCxnSpPr>
          <p:cNvPr id="614" name="Google Shape;614;p64"/>
          <p:cNvCxnSpPr>
            <a:stCxn id="607" idx="6"/>
            <a:endCxn id="591" idx="1"/>
          </p:cNvCxnSpPr>
          <p:nvPr/>
        </p:nvCxnSpPr>
        <p:spPr>
          <a:xfrm>
            <a:off x="1870775" y="2587647"/>
            <a:ext cx="154500" cy="0"/>
          </a:xfrm>
          <a:prstGeom prst="straightConnector1">
            <a:avLst/>
          </a:prstGeom>
          <a:noFill/>
          <a:ln cap="flat" cmpd="sng" w="9525">
            <a:solidFill>
              <a:srgbClr val="C9DAF8"/>
            </a:solidFill>
            <a:prstDash val="solid"/>
            <a:round/>
            <a:headEnd len="med" w="med" type="none"/>
            <a:tailEnd len="med" w="med" type="none"/>
          </a:ln>
        </p:spPr>
      </p:cxnSp>
      <p:cxnSp>
        <p:nvCxnSpPr>
          <p:cNvPr id="615" name="Google Shape;615;p64"/>
          <p:cNvCxnSpPr>
            <a:stCxn id="608" idx="6"/>
            <a:endCxn id="593" idx="1"/>
          </p:cNvCxnSpPr>
          <p:nvPr/>
        </p:nvCxnSpPr>
        <p:spPr>
          <a:xfrm>
            <a:off x="1870775" y="3407966"/>
            <a:ext cx="153000" cy="0"/>
          </a:xfrm>
          <a:prstGeom prst="straightConnector1">
            <a:avLst/>
          </a:prstGeom>
          <a:noFill/>
          <a:ln cap="flat" cmpd="sng" w="9525">
            <a:solidFill>
              <a:srgbClr val="C9DAF8"/>
            </a:solidFill>
            <a:prstDash val="solid"/>
            <a:round/>
            <a:headEnd len="med" w="med" type="none"/>
            <a:tailEnd len="med" w="med" type="none"/>
          </a:ln>
        </p:spPr>
      </p:cxnSp>
      <p:cxnSp>
        <p:nvCxnSpPr>
          <p:cNvPr id="616" name="Google Shape;616;p64"/>
          <p:cNvCxnSpPr>
            <a:stCxn id="609" idx="6"/>
            <a:endCxn id="595" idx="1"/>
          </p:cNvCxnSpPr>
          <p:nvPr/>
        </p:nvCxnSpPr>
        <p:spPr>
          <a:xfrm>
            <a:off x="3216800" y="3407966"/>
            <a:ext cx="168600" cy="0"/>
          </a:xfrm>
          <a:prstGeom prst="straightConnector1">
            <a:avLst/>
          </a:prstGeom>
          <a:noFill/>
          <a:ln cap="flat" cmpd="sng" w="9525">
            <a:solidFill>
              <a:srgbClr val="C9DAF8"/>
            </a:solidFill>
            <a:prstDash val="solid"/>
            <a:round/>
            <a:headEnd len="med" w="med" type="none"/>
            <a:tailEnd len="med" w="med" type="none"/>
          </a:ln>
        </p:spPr>
      </p:cxnSp>
      <p:cxnSp>
        <p:nvCxnSpPr>
          <p:cNvPr id="617" name="Google Shape;617;p64"/>
          <p:cNvCxnSpPr>
            <a:stCxn id="610" idx="6"/>
            <a:endCxn id="597" idx="1"/>
          </p:cNvCxnSpPr>
          <p:nvPr/>
        </p:nvCxnSpPr>
        <p:spPr>
          <a:xfrm>
            <a:off x="1870775" y="4164238"/>
            <a:ext cx="158400" cy="0"/>
          </a:xfrm>
          <a:prstGeom prst="straightConnector1">
            <a:avLst/>
          </a:prstGeom>
          <a:noFill/>
          <a:ln cap="flat" cmpd="sng" w="9525">
            <a:solidFill>
              <a:srgbClr val="C9DAF8"/>
            </a:solidFill>
            <a:prstDash val="solid"/>
            <a:round/>
            <a:headEnd len="med" w="med" type="none"/>
            <a:tailEnd len="med" w="med" type="none"/>
          </a:ln>
        </p:spPr>
      </p:cxnSp>
      <p:cxnSp>
        <p:nvCxnSpPr>
          <p:cNvPr id="618" name="Google Shape;618;p64"/>
          <p:cNvCxnSpPr>
            <a:stCxn id="611" idx="6"/>
            <a:endCxn id="599" idx="1"/>
          </p:cNvCxnSpPr>
          <p:nvPr/>
        </p:nvCxnSpPr>
        <p:spPr>
          <a:xfrm>
            <a:off x="3216800" y="4164238"/>
            <a:ext cx="154800" cy="0"/>
          </a:xfrm>
          <a:prstGeom prst="straightConnector1">
            <a:avLst/>
          </a:prstGeom>
          <a:noFill/>
          <a:ln cap="flat" cmpd="sng" w="9525">
            <a:solidFill>
              <a:srgbClr val="C9DAF8"/>
            </a:solidFill>
            <a:prstDash val="solid"/>
            <a:round/>
            <a:headEnd len="med" w="med" type="none"/>
            <a:tailEnd len="med" w="med" type="none"/>
          </a:ln>
        </p:spPr>
      </p:cxnSp>
      <p:pic>
        <p:nvPicPr>
          <p:cNvPr id="619" name="Google Shape;619;p64"/>
          <p:cNvPicPr preferRelativeResize="0"/>
          <p:nvPr/>
        </p:nvPicPr>
        <p:blipFill>
          <a:blip r:embed="rId14">
            <a:alphaModFix/>
          </a:blip>
          <a:stretch>
            <a:fillRect/>
          </a:stretch>
        </p:blipFill>
        <p:spPr>
          <a:xfrm>
            <a:off x="5547648" y="1005825"/>
            <a:ext cx="516217" cy="701400"/>
          </a:xfrm>
          <a:prstGeom prst="rect">
            <a:avLst/>
          </a:prstGeom>
          <a:noFill/>
          <a:ln>
            <a:noFill/>
          </a:ln>
        </p:spPr>
      </p:pic>
      <p:pic>
        <p:nvPicPr>
          <p:cNvPr id="620" name="Google Shape;620;p64"/>
          <p:cNvPicPr preferRelativeResize="0"/>
          <p:nvPr/>
        </p:nvPicPr>
        <p:blipFill>
          <a:blip r:embed="rId15">
            <a:alphaModFix/>
          </a:blip>
          <a:stretch>
            <a:fillRect/>
          </a:stretch>
        </p:blipFill>
        <p:spPr>
          <a:xfrm>
            <a:off x="5554725" y="1820329"/>
            <a:ext cx="516225" cy="720241"/>
          </a:xfrm>
          <a:prstGeom prst="rect">
            <a:avLst/>
          </a:prstGeom>
          <a:noFill/>
          <a:ln>
            <a:noFill/>
          </a:ln>
        </p:spPr>
      </p:pic>
      <p:pic>
        <p:nvPicPr>
          <p:cNvPr id="621" name="Google Shape;621;p64"/>
          <p:cNvPicPr preferRelativeResize="0"/>
          <p:nvPr/>
        </p:nvPicPr>
        <p:blipFill>
          <a:blip r:embed="rId16">
            <a:alphaModFix/>
          </a:blip>
          <a:stretch>
            <a:fillRect/>
          </a:stretch>
        </p:blipFill>
        <p:spPr>
          <a:xfrm>
            <a:off x="5554725" y="3469663"/>
            <a:ext cx="516225" cy="708280"/>
          </a:xfrm>
          <a:prstGeom prst="rect">
            <a:avLst/>
          </a:prstGeom>
          <a:noFill/>
          <a:ln>
            <a:noFill/>
          </a:ln>
        </p:spPr>
      </p:pic>
      <p:pic>
        <p:nvPicPr>
          <p:cNvPr id="622" name="Google Shape;622;p64"/>
          <p:cNvPicPr preferRelativeResize="0"/>
          <p:nvPr/>
        </p:nvPicPr>
        <p:blipFill>
          <a:blip r:embed="rId17">
            <a:alphaModFix/>
          </a:blip>
          <a:stretch>
            <a:fillRect/>
          </a:stretch>
        </p:blipFill>
        <p:spPr>
          <a:xfrm>
            <a:off x="5554725" y="2653674"/>
            <a:ext cx="516225" cy="702886"/>
          </a:xfrm>
          <a:prstGeom prst="rect">
            <a:avLst/>
          </a:prstGeom>
          <a:noFill/>
          <a:ln>
            <a:noFill/>
          </a:ln>
        </p:spPr>
      </p:pic>
      <p:pic>
        <p:nvPicPr>
          <p:cNvPr id="623" name="Google Shape;623;p64"/>
          <p:cNvPicPr preferRelativeResize="0"/>
          <p:nvPr/>
        </p:nvPicPr>
        <p:blipFill>
          <a:blip r:embed="rId18">
            <a:alphaModFix/>
          </a:blip>
          <a:stretch>
            <a:fillRect/>
          </a:stretch>
        </p:blipFill>
        <p:spPr>
          <a:xfrm>
            <a:off x="5554725" y="4291050"/>
            <a:ext cx="516225" cy="701400"/>
          </a:xfrm>
          <a:prstGeom prst="rect">
            <a:avLst/>
          </a:prstGeom>
          <a:noFill/>
          <a:ln>
            <a:noFill/>
          </a:ln>
        </p:spPr>
      </p:pic>
      <p:sp>
        <p:nvSpPr>
          <p:cNvPr id="624" name="Google Shape;624;p64"/>
          <p:cNvSpPr/>
          <p:nvPr/>
        </p:nvSpPr>
        <p:spPr>
          <a:xfrm>
            <a:off x="6799746" y="1178621"/>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5" name="Google Shape;625;p64"/>
          <p:cNvPicPr preferRelativeResize="0"/>
          <p:nvPr/>
        </p:nvPicPr>
        <p:blipFill>
          <a:blip r:embed="rId7">
            <a:alphaModFix/>
          </a:blip>
          <a:stretch>
            <a:fillRect/>
          </a:stretch>
        </p:blipFill>
        <p:spPr>
          <a:xfrm>
            <a:off x="6849758" y="1250008"/>
            <a:ext cx="356275" cy="186625"/>
          </a:xfrm>
          <a:prstGeom prst="rect">
            <a:avLst/>
          </a:prstGeom>
          <a:noFill/>
          <a:ln>
            <a:noFill/>
          </a:ln>
        </p:spPr>
      </p:pic>
      <p:sp>
        <p:nvSpPr>
          <p:cNvPr id="626" name="Google Shape;626;p64"/>
          <p:cNvSpPr/>
          <p:nvPr/>
        </p:nvSpPr>
        <p:spPr>
          <a:xfrm>
            <a:off x="6241488" y="1138121"/>
            <a:ext cx="410400" cy="410400"/>
          </a:xfrm>
          <a:prstGeom prst="ellipse">
            <a:avLst/>
          </a:prstGeom>
          <a:solidFill>
            <a:srgbClr val="F4CCCC"/>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1</a:t>
            </a:r>
            <a:endParaRPr>
              <a:latin typeface="Helvetica Neue"/>
              <a:ea typeface="Helvetica Neue"/>
              <a:cs typeface="Helvetica Neue"/>
              <a:sym typeface="Helvetica Neue"/>
            </a:endParaRPr>
          </a:p>
        </p:txBody>
      </p:sp>
      <p:cxnSp>
        <p:nvCxnSpPr>
          <p:cNvPr id="627" name="Google Shape;627;p64"/>
          <p:cNvCxnSpPr>
            <a:stCxn id="626" idx="6"/>
            <a:endCxn id="624" idx="1"/>
          </p:cNvCxnSpPr>
          <p:nvPr/>
        </p:nvCxnSpPr>
        <p:spPr>
          <a:xfrm>
            <a:off x="6651888" y="1343321"/>
            <a:ext cx="147900" cy="0"/>
          </a:xfrm>
          <a:prstGeom prst="straightConnector1">
            <a:avLst/>
          </a:prstGeom>
          <a:noFill/>
          <a:ln cap="flat" cmpd="sng" w="9525">
            <a:solidFill>
              <a:srgbClr val="F4CCCC"/>
            </a:solidFill>
            <a:prstDash val="solid"/>
            <a:round/>
            <a:headEnd len="med" w="med" type="none"/>
            <a:tailEnd len="med" w="med" type="none"/>
          </a:ln>
        </p:spPr>
      </p:cxnSp>
      <p:sp>
        <p:nvSpPr>
          <p:cNvPr id="628" name="Google Shape;628;p64"/>
          <p:cNvSpPr/>
          <p:nvPr/>
        </p:nvSpPr>
        <p:spPr>
          <a:xfrm>
            <a:off x="5016350" y="1138133"/>
            <a:ext cx="410400" cy="410400"/>
          </a:xfrm>
          <a:prstGeom prst="ellipse">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1</a:t>
            </a:r>
            <a:endParaRPr>
              <a:latin typeface="Helvetica Neue"/>
              <a:ea typeface="Helvetica Neue"/>
              <a:cs typeface="Helvetica Neue"/>
              <a:sym typeface="Helvetica Neue"/>
            </a:endParaRPr>
          </a:p>
        </p:txBody>
      </p:sp>
      <p:sp>
        <p:nvSpPr>
          <p:cNvPr id="629" name="Google Shape;629;p64"/>
          <p:cNvSpPr/>
          <p:nvPr/>
        </p:nvSpPr>
        <p:spPr>
          <a:xfrm>
            <a:off x="5016350" y="1957283"/>
            <a:ext cx="410400" cy="410400"/>
          </a:xfrm>
          <a:prstGeom prst="ellipse">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2</a:t>
            </a:r>
            <a:endParaRPr>
              <a:latin typeface="Helvetica Neue"/>
              <a:ea typeface="Helvetica Neue"/>
              <a:cs typeface="Helvetica Neue"/>
              <a:sym typeface="Helvetica Neue"/>
            </a:endParaRPr>
          </a:p>
        </p:txBody>
      </p:sp>
      <p:sp>
        <p:nvSpPr>
          <p:cNvPr id="630" name="Google Shape;630;p64"/>
          <p:cNvSpPr/>
          <p:nvPr/>
        </p:nvSpPr>
        <p:spPr>
          <a:xfrm>
            <a:off x="5016350" y="2776433"/>
            <a:ext cx="410400" cy="410400"/>
          </a:xfrm>
          <a:prstGeom prst="ellipse">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3</a:t>
            </a:r>
            <a:endParaRPr>
              <a:latin typeface="Helvetica Neue"/>
              <a:ea typeface="Helvetica Neue"/>
              <a:cs typeface="Helvetica Neue"/>
              <a:sym typeface="Helvetica Neue"/>
            </a:endParaRPr>
          </a:p>
        </p:txBody>
      </p:sp>
      <p:sp>
        <p:nvSpPr>
          <p:cNvPr id="631" name="Google Shape;631;p64"/>
          <p:cNvSpPr/>
          <p:nvPr/>
        </p:nvSpPr>
        <p:spPr>
          <a:xfrm>
            <a:off x="5016350" y="3595583"/>
            <a:ext cx="410400" cy="410400"/>
          </a:xfrm>
          <a:prstGeom prst="ellipse">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4</a:t>
            </a:r>
            <a:endParaRPr>
              <a:latin typeface="Helvetica Neue"/>
              <a:ea typeface="Helvetica Neue"/>
              <a:cs typeface="Helvetica Neue"/>
              <a:sym typeface="Helvetica Neue"/>
            </a:endParaRPr>
          </a:p>
        </p:txBody>
      </p:sp>
      <p:sp>
        <p:nvSpPr>
          <p:cNvPr id="632" name="Google Shape;632;p64"/>
          <p:cNvSpPr/>
          <p:nvPr/>
        </p:nvSpPr>
        <p:spPr>
          <a:xfrm>
            <a:off x="5016350" y="4414733"/>
            <a:ext cx="410400" cy="410400"/>
          </a:xfrm>
          <a:prstGeom prst="ellipse">
            <a:avLst/>
          </a:prstGeom>
          <a:solidFill>
            <a:srgbClr val="C9DAF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5</a:t>
            </a:r>
            <a:endParaRPr>
              <a:latin typeface="Helvetica Neue"/>
              <a:ea typeface="Helvetica Neue"/>
              <a:cs typeface="Helvetica Neue"/>
              <a:sym typeface="Helvetica Neue"/>
            </a:endParaRPr>
          </a:p>
        </p:txBody>
      </p:sp>
      <p:sp>
        <p:nvSpPr>
          <p:cNvPr id="633" name="Google Shape;633;p64"/>
          <p:cNvSpPr/>
          <p:nvPr/>
        </p:nvSpPr>
        <p:spPr>
          <a:xfrm>
            <a:off x="6799746" y="2013221"/>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4" name="Google Shape;634;p64"/>
          <p:cNvPicPr preferRelativeResize="0"/>
          <p:nvPr/>
        </p:nvPicPr>
        <p:blipFill>
          <a:blip r:embed="rId8">
            <a:alphaModFix/>
          </a:blip>
          <a:stretch>
            <a:fillRect/>
          </a:stretch>
        </p:blipFill>
        <p:spPr>
          <a:xfrm>
            <a:off x="6837383" y="2080446"/>
            <a:ext cx="381025" cy="194950"/>
          </a:xfrm>
          <a:prstGeom prst="rect">
            <a:avLst/>
          </a:prstGeom>
          <a:noFill/>
          <a:ln>
            <a:noFill/>
          </a:ln>
        </p:spPr>
      </p:pic>
      <p:sp>
        <p:nvSpPr>
          <p:cNvPr id="635" name="Google Shape;635;p64"/>
          <p:cNvSpPr/>
          <p:nvPr/>
        </p:nvSpPr>
        <p:spPr>
          <a:xfrm>
            <a:off x="6241488" y="1972721"/>
            <a:ext cx="410400" cy="410400"/>
          </a:xfrm>
          <a:prstGeom prst="ellipse">
            <a:avLst/>
          </a:prstGeom>
          <a:solidFill>
            <a:srgbClr val="F4CCCC"/>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1</a:t>
            </a:r>
            <a:endParaRPr>
              <a:latin typeface="Helvetica Neue"/>
              <a:ea typeface="Helvetica Neue"/>
              <a:cs typeface="Helvetica Neue"/>
              <a:sym typeface="Helvetica Neue"/>
            </a:endParaRPr>
          </a:p>
        </p:txBody>
      </p:sp>
      <p:sp>
        <p:nvSpPr>
          <p:cNvPr id="636" name="Google Shape;636;p64"/>
          <p:cNvSpPr/>
          <p:nvPr/>
        </p:nvSpPr>
        <p:spPr>
          <a:xfrm>
            <a:off x="6799746" y="2865641"/>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7" name="Google Shape;637;p64"/>
          <p:cNvPicPr preferRelativeResize="0"/>
          <p:nvPr/>
        </p:nvPicPr>
        <p:blipFill>
          <a:blip r:embed="rId10">
            <a:alphaModFix/>
          </a:blip>
          <a:stretch>
            <a:fillRect/>
          </a:stretch>
        </p:blipFill>
        <p:spPr>
          <a:xfrm>
            <a:off x="6832621" y="2925891"/>
            <a:ext cx="390550" cy="208900"/>
          </a:xfrm>
          <a:prstGeom prst="rect">
            <a:avLst/>
          </a:prstGeom>
          <a:noFill/>
          <a:ln>
            <a:noFill/>
          </a:ln>
        </p:spPr>
      </p:pic>
      <p:sp>
        <p:nvSpPr>
          <p:cNvPr id="638" name="Google Shape;638;p64"/>
          <p:cNvSpPr/>
          <p:nvPr/>
        </p:nvSpPr>
        <p:spPr>
          <a:xfrm>
            <a:off x="6241488" y="2825141"/>
            <a:ext cx="410400" cy="410400"/>
          </a:xfrm>
          <a:prstGeom prst="ellipse">
            <a:avLst/>
          </a:prstGeom>
          <a:solidFill>
            <a:srgbClr val="F4CCCC"/>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3</a:t>
            </a:r>
            <a:endParaRPr>
              <a:latin typeface="Helvetica Neue"/>
              <a:ea typeface="Helvetica Neue"/>
              <a:cs typeface="Helvetica Neue"/>
              <a:sym typeface="Helvetica Neue"/>
            </a:endParaRPr>
          </a:p>
        </p:txBody>
      </p:sp>
      <p:cxnSp>
        <p:nvCxnSpPr>
          <p:cNvPr id="639" name="Google Shape;639;p64"/>
          <p:cNvCxnSpPr>
            <a:stCxn id="638" idx="6"/>
            <a:endCxn id="636" idx="1"/>
          </p:cNvCxnSpPr>
          <p:nvPr/>
        </p:nvCxnSpPr>
        <p:spPr>
          <a:xfrm>
            <a:off x="6651888" y="3030341"/>
            <a:ext cx="147900" cy="0"/>
          </a:xfrm>
          <a:prstGeom prst="straightConnector1">
            <a:avLst/>
          </a:prstGeom>
          <a:noFill/>
          <a:ln cap="flat" cmpd="sng" w="9525">
            <a:solidFill>
              <a:srgbClr val="F4CCCC"/>
            </a:solidFill>
            <a:prstDash val="solid"/>
            <a:round/>
            <a:headEnd len="med" w="med" type="none"/>
            <a:tailEnd len="med" w="med" type="none"/>
          </a:ln>
        </p:spPr>
      </p:cxnSp>
      <p:sp>
        <p:nvSpPr>
          <p:cNvPr id="640" name="Google Shape;640;p64"/>
          <p:cNvSpPr/>
          <p:nvPr/>
        </p:nvSpPr>
        <p:spPr>
          <a:xfrm>
            <a:off x="8083458" y="2865638"/>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1" name="Google Shape;641;p64"/>
          <p:cNvPicPr preferRelativeResize="0"/>
          <p:nvPr/>
        </p:nvPicPr>
        <p:blipFill>
          <a:blip r:embed="rId12">
            <a:alphaModFix/>
          </a:blip>
          <a:stretch>
            <a:fillRect/>
          </a:stretch>
        </p:blipFill>
        <p:spPr>
          <a:xfrm>
            <a:off x="8118833" y="2927238"/>
            <a:ext cx="385550" cy="206200"/>
          </a:xfrm>
          <a:prstGeom prst="rect">
            <a:avLst/>
          </a:prstGeom>
          <a:noFill/>
          <a:ln>
            <a:noFill/>
          </a:ln>
        </p:spPr>
      </p:pic>
      <p:sp>
        <p:nvSpPr>
          <p:cNvPr id="642" name="Google Shape;642;p64"/>
          <p:cNvSpPr/>
          <p:nvPr/>
        </p:nvSpPr>
        <p:spPr>
          <a:xfrm>
            <a:off x="7509500" y="2825138"/>
            <a:ext cx="410400" cy="410400"/>
          </a:xfrm>
          <a:prstGeom prst="ellipse">
            <a:avLst/>
          </a:prstGeom>
          <a:solidFill>
            <a:srgbClr val="F4CCCC"/>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4</a:t>
            </a:r>
            <a:endParaRPr>
              <a:latin typeface="Helvetica Neue"/>
              <a:ea typeface="Helvetica Neue"/>
              <a:cs typeface="Helvetica Neue"/>
              <a:sym typeface="Helvetica Neue"/>
            </a:endParaRPr>
          </a:p>
        </p:txBody>
      </p:sp>
      <p:cxnSp>
        <p:nvCxnSpPr>
          <p:cNvPr id="643" name="Google Shape;643;p64"/>
          <p:cNvCxnSpPr>
            <a:stCxn id="642" idx="6"/>
            <a:endCxn id="640" idx="1"/>
          </p:cNvCxnSpPr>
          <p:nvPr/>
        </p:nvCxnSpPr>
        <p:spPr>
          <a:xfrm>
            <a:off x="7919900" y="3030338"/>
            <a:ext cx="163500" cy="0"/>
          </a:xfrm>
          <a:prstGeom prst="straightConnector1">
            <a:avLst/>
          </a:prstGeom>
          <a:noFill/>
          <a:ln cap="flat" cmpd="sng" w="9525">
            <a:solidFill>
              <a:srgbClr val="F4CCCC"/>
            </a:solidFill>
            <a:prstDash val="solid"/>
            <a:round/>
            <a:headEnd len="med" w="med" type="none"/>
            <a:tailEnd len="med" w="med" type="none"/>
          </a:ln>
        </p:spPr>
      </p:cxnSp>
      <p:sp>
        <p:nvSpPr>
          <p:cNvPr id="644" name="Google Shape;644;p64"/>
          <p:cNvSpPr/>
          <p:nvPr/>
        </p:nvSpPr>
        <p:spPr>
          <a:xfrm>
            <a:off x="6799746" y="3671038"/>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5" name="Google Shape;645;p64"/>
          <p:cNvPicPr preferRelativeResize="0"/>
          <p:nvPr/>
        </p:nvPicPr>
        <p:blipFill>
          <a:blip r:embed="rId13">
            <a:alphaModFix/>
          </a:blip>
          <a:stretch>
            <a:fillRect/>
          </a:stretch>
        </p:blipFill>
        <p:spPr>
          <a:xfrm>
            <a:off x="6822658" y="3733113"/>
            <a:ext cx="410475" cy="205250"/>
          </a:xfrm>
          <a:prstGeom prst="rect">
            <a:avLst/>
          </a:prstGeom>
          <a:noFill/>
          <a:ln>
            <a:noFill/>
          </a:ln>
        </p:spPr>
      </p:pic>
      <p:sp>
        <p:nvSpPr>
          <p:cNvPr id="646" name="Google Shape;646;p64"/>
          <p:cNvSpPr/>
          <p:nvPr/>
        </p:nvSpPr>
        <p:spPr>
          <a:xfrm>
            <a:off x="6241488" y="3630538"/>
            <a:ext cx="410400" cy="410400"/>
          </a:xfrm>
          <a:prstGeom prst="ellipse">
            <a:avLst/>
          </a:prstGeom>
          <a:solidFill>
            <a:srgbClr val="F4CCCC"/>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4</a:t>
            </a:r>
            <a:endParaRPr>
              <a:latin typeface="Helvetica Neue"/>
              <a:ea typeface="Helvetica Neue"/>
              <a:cs typeface="Helvetica Neue"/>
              <a:sym typeface="Helvetica Neue"/>
            </a:endParaRPr>
          </a:p>
        </p:txBody>
      </p:sp>
      <p:cxnSp>
        <p:nvCxnSpPr>
          <p:cNvPr id="647" name="Google Shape;647;p64"/>
          <p:cNvCxnSpPr>
            <a:stCxn id="646" idx="6"/>
            <a:endCxn id="644" idx="1"/>
          </p:cNvCxnSpPr>
          <p:nvPr/>
        </p:nvCxnSpPr>
        <p:spPr>
          <a:xfrm>
            <a:off x="6651888" y="3835738"/>
            <a:ext cx="147900" cy="0"/>
          </a:xfrm>
          <a:prstGeom prst="straightConnector1">
            <a:avLst/>
          </a:prstGeom>
          <a:noFill/>
          <a:ln cap="flat" cmpd="sng" w="9525">
            <a:solidFill>
              <a:srgbClr val="F4CCCC"/>
            </a:solidFill>
            <a:prstDash val="solid"/>
            <a:round/>
            <a:headEnd len="med" w="med" type="none"/>
            <a:tailEnd len="med" w="med" type="none"/>
          </a:ln>
        </p:spPr>
      </p:cxnSp>
      <p:sp>
        <p:nvSpPr>
          <p:cNvPr id="648" name="Google Shape;648;p64"/>
          <p:cNvSpPr/>
          <p:nvPr/>
        </p:nvSpPr>
        <p:spPr>
          <a:xfrm>
            <a:off x="6799746" y="4476447"/>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9" name="Google Shape;649;p64"/>
          <p:cNvPicPr preferRelativeResize="0"/>
          <p:nvPr/>
        </p:nvPicPr>
        <p:blipFill>
          <a:blip r:embed="rId9">
            <a:alphaModFix/>
          </a:blip>
          <a:stretch>
            <a:fillRect/>
          </a:stretch>
        </p:blipFill>
        <p:spPr>
          <a:xfrm>
            <a:off x="6832621" y="4536697"/>
            <a:ext cx="390550" cy="208900"/>
          </a:xfrm>
          <a:prstGeom prst="rect">
            <a:avLst/>
          </a:prstGeom>
          <a:noFill/>
          <a:ln>
            <a:noFill/>
          </a:ln>
        </p:spPr>
      </p:pic>
      <p:sp>
        <p:nvSpPr>
          <p:cNvPr id="650" name="Google Shape;650;p64"/>
          <p:cNvSpPr/>
          <p:nvPr/>
        </p:nvSpPr>
        <p:spPr>
          <a:xfrm>
            <a:off x="6241488" y="4435947"/>
            <a:ext cx="410400" cy="410400"/>
          </a:xfrm>
          <a:prstGeom prst="ellipse">
            <a:avLst/>
          </a:prstGeom>
          <a:solidFill>
            <a:srgbClr val="F4CCCC"/>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2</a:t>
            </a:r>
            <a:endParaRPr>
              <a:latin typeface="Helvetica Neue"/>
              <a:ea typeface="Helvetica Neue"/>
              <a:cs typeface="Helvetica Neue"/>
              <a:sym typeface="Helvetica Neue"/>
            </a:endParaRPr>
          </a:p>
        </p:txBody>
      </p:sp>
      <p:sp>
        <p:nvSpPr>
          <p:cNvPr id="651" name="Google Shape;651;p64"/>
          <p:cNvSpPr/>
          <p:nvPr/>
        </p:nvSpPr>
        <p:spPr>
          <a:xfrm>
            <a:off x="8083458" y="4476441"/>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2" name="Google Shape;652;p64"/>
          <p:cNvPicPr preferRelativeResize="0"/>
          <p:nvPr/>
        </p:nvPicPr>
        <p:blipFill>
          <a:blip r:embed="rId11">
            <a:alphaModFix/>
          </a:blip>
          <a:stretch>
            <a:fillRect/>
          </a:stretch>
        </p:blipFill>
        <p:spPr>
          <a:xfrm>
            <a:off x="8114708" y="4535816"/>
            <a:ext cx="393800" cy="210650"/>
          </a:xfrm>
          <a:prstGeom prst="rect">
            <a:avLst/>
          </a:prstGeom>
          <a:noFill/>
          <a:ln>
            <a:noFill/>
          </a:ln>
        </p:spPr>
      </p:pic>
      <p:sp>
        <p:nvSpPr>
          <p:cNvPr id="653" name="Google Shape;653;p64"/>
          <p:cNvSpPr/>
          <p:nvPr/>
        </p:nvSpPr>
        <p:spPr>
          <a:xfrm>
            <a:off x="7509500" y="4435941"/>
            <a:ext cx="410400" cy="410400"/>
          </a:xfrm>
          <a:prstGeom prst="ellipse">
            <a:avLst/>
          </a:prstGeom>
          <a:solidFill>
            <a:srgbClr val="F4CCCC"/>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3</a:t>
            </a:r>
            <a:endParaRPr>
              <a:latin typeface="Helvetica Neue"/>
              <a:ea typeface="Helvetica Neue"/>
              <a:cs typeface="Helvetica Neue"/>
              <a:sym typeface="Helvetica Neue"/>
            </a:endParaRPr>
          </a:p>
        </p:txBody>
      </p:sp>
      <p:cxnSp>
        <p:nvCxnSpPr>
          <p:cNvPr id="654" name="Google Shape;654;p64"/>
          <p:cNvCxnSpPr>
            <a:stCxn id="653" idx="6"/>
            <a:endCxn id="651" idx="1"/>
          </p:cNvCxnSpPr>
          <p:nvPr/>
        </p:nvCxnSpPr>
        <p:spPr>
          <a:xfrm>
            <a:off x="7919900" y="4641141"/>
            <a:ext cx="163500" cy="0"/>
          </a:xfrm>
          <a:prstGeom prst="straightConnector1">
            <a:avLst/>
          </a:prstGeom>
          <a:noFill/>
          <a:ln cap="flat" cmpd="sng" w="9525">
            <a:solidFill>
              <a:srgbClr val="F4CCCC"/>
            </a:solidFill>
            <a:prstDash val="solid"/>
            <a:round/>
            <a:headEnd len="med" w="med" type="none"/>
            <a:tailEnd len="med" w="med" type="none"/>
          </a:ln>
        </p:spPr>
      </p:cxnSp>
      <p:cxnSp>
        <p:nvCxnSpPr>
          <p:cNvPr id="655" name="Google Shape;655;p64"/>
          <p:cNvCxnSpPr>
            <a:stCxn id="635" idx="6"/>
            <a:endCxn id="633" idx="1"/>
          </p:cNvCxnSpPr>
          <p:nvPr/>
        </p:nvCxnSpPr>
        <p:spPr>
          <a:xfrm>
            <a:off x="6651888" y="2177921"/>
            <a:ext cx="147900" cy="0"/>
          </a:xfrm>
          <a:prstGeom prst="straightConnector1">
            <a:avLst/>
          </a:prstGeom>
          <a:noFill/>
          <a:ln cap="flat" cmpd="sng" w="9525">
            <a:solidFill>
              <a:srgbClr val="F4CCCC"/>
            </a:solidFill>
            <a:prstDash val="solid"/>
            <a:round/>
            <a:headEnd len="med" w="med" type="none"/>
            <a:tailEnd len="med" w="med" type="none"/>
          </a:ln>
        </p:spPr>
      </p:cxnSp>
      <p:cxnSp>
        <p:nvCxnSpPr>
          <p:cNvPr id="656" name="Google Shape;656;p64"/>
          <p:cNvCxnSpPr>
            <a:endCxn id="648" idx="1"/>
          </p:cNvCxnSpPr>
          <p:nvPr/>
        </p:nvCxnSpPr>
        <p:spPr>
          <a:xfrm>
            <a:off x="6645546" y="4641147"/>
            <a:ext cx="154200" cy="0"/>
          </a:xfrm>
          <a:prstGeom prst="straightConnector1">
            <a:avLst/>
          </a:prstGeom>
          <a:noFill/>
          <a:ln cap="flat" cmpd="sng" w="9525">
            <a:solidFill>
              <a:srgbClr val="F4CCCC"/>
            </a:solidFill>
            <a:prstDash val="solid"/>
            <a:round/>
            <a:headEnd len="med" w="med" type="none"/>
            <a:tailEnd len="med" w="med" type="none"/>
          </a:ln>
        </p:spPr>
      </p:cxnSp>
      <p:sp>
        <p:nvSpPr>
          <p:cNvPr id="657" name="Google Shape;657;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Indexing twice</a:t>
            </a:r>
            <a:endParaRPr/>
          </a:p>
        </p:txBody>
      </p:sp>
      <p:cxnSp>
        <p:nvCxnSpPr>
          <p:cNvPr id="658" name="Google Shape;658;p64"/>
          <p:cNvCxnSpPr/>
          <p:nvPr/>
        </p:nvCxnSpPr>
        <p:spPr>
          <a:xfrm>
            <a:off x="4458400" y="1429325"/>
            <a:ext cx="0" cy="3422100"/>
          </a:xfrm>
          <a:prstGeom prst="straightConnector1">
            <a:avLst/>
          </a:prstGeom>
          <a:noFill/>
          <a:ln cap="flat" cmpd="sng" w="76200">
            <a:solidFill>
              <a:srgbClr val="6FA8DC"/>
            </a:solidFill>
            <a:prstDash val="solid"/>
            <a:round/>
            <a:headEnd len="med" w="med" type="none"/>
            <a:tailEnd len="med" w="med" type="none"/>
          </a:ln>
        </p:spPr>
      </p:cxnSp>
      <p:pic>
        <p:nvPicPr>
          <p:cNvPr id="659" name="Google Shape;659;p64"/>
          <p:cNvPicPr preferRelativeResize="0"/>
          <p:nvPr/>
        </p:nvPicPr>
        <p:blipFill>
          <a:blip r:embed="rId19">
            <a:alphaModFix/>
          </a:blip>
          <a:stretch>
            <a:fillRect/>
          </a:stretch>
        </p:blipFill>
        <p:spPr>
          <a:xfrm>
            <a:off x="1536575" y="4670917"/>
            <a:ext cx="1226300" cy="297608"/>
          </a:xfrm>
          <a:prstGeom prst="rect">
            <a:avLst/>
          </a:prstGeom>
          <a:noFill/>
          <a:ln>
            <a:noFill/>
          </a:ln>
        </p:spPr>
      </p:pic>
      <p:pic>
        <p:nvPicPr>
          <p:cNvPr id="660" name="Google Shape;660;p64"/>
          <p:cNvPicPr preferRelativeResize="0"/>
          <p:nvPr/>
        </p:nvPicPr>
        <p:blipFill>
          <a:blip r:embed="rId20">
            <a:alphaModFix/>
          </a:blip>
          <a:stretch>
            <a:fillRect/>
          </a:stretch>
        </p:blipFill>
        <p:spPr>
          <a:xfrm>
            <a:off x="237838" y="4745609"/>
            <a:ext cx="264680" cy="148225"/>
          </a:xfrm>
          <a:prstGeom prst="rect">
            <a:avLst/>
          </a:prstGeom>
          <a:noFill/>
          <a:ln>
            <a:noFill/>
          </a:ln>
        </p:spPr>
      </p:pic>
      <p:sp>
        <p:nvSpPr>
          <p:cNvPr id="661" name="Google Shape;661;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62" name="Google Shape;662;p64"/>
          <p:cNvPicPr preferRelativeResize="0"/>
          <p:nvPr/>
        </p:nvPicPr>
        <p:blipFill>
          <a:blip r:embed="rId21">
            <a:alphaModFix/>
          </a:blip>
          <a:stretch>
            <a:fillRect/>
          </a:stretch>
        </p:blipFill>
        <p:spPr>
          <a:xfrm>
            <a:off x="5089222" y="656435"/>
            <a:ext cx="264675" cy="225339"/>
          </a:xfrm>
          <a:prstGeom prst="rect">
            <a:avLst/>
          </a:prstGeom>
          <a:noFill/>
          <a:ln>
            <a:noFill/>
          </a:ln>
        </p:spPr>
      </p:pic>
      <p:pic>
        <p:nvPicPr>
          <p:cNvPr id="663" name="Google Shape;663;p64"/>
          <p:cNvPicPr preferRelativeResize="0"/>
          <p:nvPr/>
        </p:nvPicPr>
        <p:blipFill>
          <a:blip r:embed="rId22">
            <a:alphaModFix/>
          </a:blip>
          <a:stretch>
            <a:fillRect/>
          </a:stretch>
        </p:blipFill>
        <p:spPr>
          <a:xfrm>
            <a:off x="6258275" y="604400"/>
            <a:ext cx="1226310" cy="329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667" name="Shape 667"/>
        <p:cNvGrpSpPr/>
        <p:nvPr/>
      </p:nvGrpSpPr>
      <p:grpSpPr>
        <a:xfrm>
          <a:off x="0" y="0"/>
          <a:ext cx="0" cy="0"/>
          <a:chOff x="0" y="0"/>
          <a:chExt cx="0" cy="0"/>
        </a:xfrm>
      </p:grpSpPr>
      <p:pic>
        <p:nvPicPr>
          <p:cNvPr id="668" name="Google Shape;668;p65"/>
          <p:cNvPicPr preferRelativeResize="0"/>
          <p:nvPr/>
        </p:nvPicPr>
        <p:blipFill>
          <a:blip r:embed="rId3">
            <a:alphaModFix amt="52999"/>
          </a:blip>
          <a:stretch>
            <a:fillRect/>
          </a:stretch>
        </p:blipFill>
        <p:spPr>
          <a:xfrm>
            <a:off x="-545750" y="-1014075"/>
            <a:ext cx="10230400" cy="6988425"/>
          </a:xfrm>
          <a:prstGeom prst="rect">
            <a:avLst/>
          </a:prstGeom>
          <a:noFill/>
          <a:ln>
            <a:noFill/>
          </a:ln>
        </p:spPr>
      </p:pic>
      <p:sp>
        <p:nvSpPr>
          <p:cNvPr id="669" name="Google Shape;669;p6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200">
                <a:solidFill>
                  <a:schemeClr val="lt1"/>
                </a:solidFill>
              </a:rPr>
              <a:t>Practical 1</a:t>
            </a:r>
            <a:endParaRPr sz="4200">
              <a:solidFill>
                <a:schemeClr val="lt1"/>
              </a:solidFill>
            </a:endParaRPr>
          </a:p>
          <a:p>
            <a:pPr indent="0" lvl="0" marL="0" rtl="0" algn="ctr">
              <a:spcBef>
                <a:spcPts val="0"/>
              </a:spcBef>
              <a:spcAft>
                <a:spcPts val="0"/>
              </a:spcAft>
              <a:buNone/>
            </a:pPr>
            <a:r>
              <a:t/>
            </a:r>
            <a:endParaRPr sz="4200">
              <a:solidFill>
                <a:schemeClr val="lt1"/>
              </a:solidFill>
            </a:endParaRPr>
          </a:p>
          <a:p>
            <a:pPr indent="0" lvl="0" marL="0" rtl="0" algn="ctr">
              <a:spcBef>
                <a:spcPts val="0"/>
              </a:spcBef>
              <a:spcAft>
                <a:spcPts val="0"/>
              </a:spcAft>
              <a:buNone/>
            </a:pPr>
            <a:r>
              <a:rPr lang="en-GB" sz="3000">
                <a:solidFill>
                  <a:schemeClr val="lt1"/>
                </a:solidFill>
              </a:rPr>
              <a:t>Understanding the data and the problem</a:t>
            </a:r>
            <a:endParaRPr sz="3000">
              <a:solidFill>
                <a:schemeClr val="lt1"/>
              </a:solidFill>
            </a:endParaRPr>
          </a:p>
        </p:txBody>
      </p:sp>
      <p:sp>
        <p:nvSpPr>
          <p:cNvPr id="670" name="Google Shape;670;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Practical 1</a:t>
            </a:r>
            <a:r>
              <a:rPr lang="en-GB"/>
              <a:t>   |   </a:t>
            </a:r>
            <a:r>
              <a:rPr b="1" lang="en-GB">
                <a:solidFill>
                  <a:srgbClr val="A61C00"/>
                </a:solidFill>
                <a:latin typeface="Helvetica Neue"/>
                <a:ea typeface="Helvetica Neue"/>
                <a:cs typeface="Helvetica Neue"/>
                <a:sym typeface="Helvetica Neue"/>
              </a:rPr>
              <a:t>Reading list</a:t>
            </a:r>
            <a:endParaRPr b="1">
              <a:solidFill>
                <a:srgbClr val="A61C00"/>
              </a:solidFill>
              <a:latin typeface="Helvetica Neue"/>
              <a:ea typeface="Helvetica Neue"/>
              <a:cs typeface="Helvetica Neue"/>
              <a:sym typeface="Helvetica Neue"/>
            </a:endParaRPr>
          </a:p>
        </p:txBody>
      </p:sp>
      <p:sp>
        <p:nvSpPr>
          <p:cNvPr id="676" name="Google Shape;676;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Read:</a:t>
            </a:r>
            <a:endParaRPr/>
          </a:p>
          <a:p>
            <a:pPr indent="0" lvl="0" marL="0" rtl="0" algn="l">
              <a:spcBef>
                <a:spcPts val="1200"/>
              </a:spcBef>
              <a:spcAft>
                <a:spcPts val="0"/>
              </a:spcAft>
              <a:buNone/>
            </a:pPr>
            <a:r>
              <a:rPr lang="en-GB"/>
              <a:t>✅ </a:t>
            </a:r>
            <a:r>
              <a:rPr lang="en-GB"/>
              <a:t>Yehuda Koren’s </a:t>
            </a:r>
            <a:r>
              <a:rPr lang="en-GB" u="sng">
                <a:solidFill>
                  <a:schemeClr val="hlink"/>
                </a:solidFill>
                <a:hlinkClick r:id="rId3"/>
              </a:rPr>
              <a:t>Matrix Factorization Techniques for Recommender Systems</a:t>
            </a:r>
            <a:endParaRPr/>
          </a:p>
          <a:p>
            <a:pPr indent="0" lvl="0" marL="0" rtl="0" algn="l">
              <a:spcBef>
                <a:spcPts val="1200"/>
              </a:spcBef>
              <a:spcAft>
                <a:spcPts val="0"/>
              </a:spcAft>
              <a:buNone/>
            </a:pPr>
            <a:r>
              <a:rPr lang="en-GB"/>
              <a:t>✅ Step by step: </a:t>
            </a:r>
            <a:r>
              <a:rPr lang="en-GB" u="sng">
                <a:solidFill>
                  <a:schemeClr val="hlink"/>
                </a:solidFill>
                <a:hlinkClick r:id="rId4"/>
              </a:rPr>
              <a:t>Yahoo! Music Recommendations: Modeling Music Ratings with Temporal Dynamics and Item Taxonomy</a:t>
            </a:r>
            <a:endParaRPr/>
          </a:p>
          <a:p>
            <a:pPr indent="0" lvl="0" marL="0" rtl="0" algn="l">
              <a:spcBef>
                <a:spcPts val="1200"/>
              </a:spcBef>
              <a:spcAft>
                <a:spcPts val="1200"/>
              </a:spcAft>
              <a:buNone/>
            </a:pPr>
            <a:r>
              <a:rPr lang="en-GB"/>
              <a:t>✅ </a:t>
            </a:r>
            <a:r>
              <a:rPr lang="en-GB" u="sng">
                <a:solidFill>
                  <a:schemeClr val="hlink"/>
                </a:solidFill>
                <a:hlinkClick r:id="rId5"/>
              </a:rPr>
              <a:t>The Xbox Recommender System</a:t>
            </a:r>
            <a:endParaRPr/>
          </a:p>
        </p:txBody>
      </p:sp>
      <p:sp>
        <p:nvSpPr>
          <p:cNvPr id="677" name="Google Shape;677;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Practical 1</a:t>
            </a:r>
            <a:endParaRPr/>
          </a:p>
        </p:txBody>
      </p:sp>
      <p:sp>
        <p:nvSpPr>
          <p:cNvPr id="683" name="Google Shape;683;p67"/>
          <p:cNvSpPr txBox="1"/>
          <p:nvPr>
            <p:ph idx="1" type="body"/>
          </p:nvPr>
        </p:nvSpPr>
        <p:spPr>
          <a:xfrm>
            <a:off x="311700" y="1152475"/>
            <a:ext cx="8520600" cy="83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r>
              <a:rPr lang="en-GB"/>
              <a:t>Download the </a:t>
            </a:r>
            <a:r>
              <a:rPr lang="en-GB" u="sng">
                <a:solidFill>
                  <a:schemeClr val="hlink"/>
                </a:solidFill>
                <a:hlinkClick r:id="rId3"/>
              </a:rPr>
              <a:t>MovieLens 32M data set</a:t>
            </a:r>
            <a:r>
              <a:rPr lang="en-GB"/>
              <a:t> and understand its </a:t>
            </a:r>
            <a:r>
              <a:rPr lang="en-GB" u="sng">
                <a:solidFill>
                  <a:schemeClr val="hlink"/>
                </a:solidFill>
                <a:hlinkClick r:id="rId4"/>
              </a:rPr>
              <a:t>README</a:t>
            </a:r>
            <a:endParaRPr>
              <a:highlight>
                <a:srgbClr val="FFFF00"/>
              </a:highlight>
            </a:endParaRPr>
          </a:p>
        </p:txBody>
      </p:sp>
      <p:sp>
        <p:nvSpPr>
          <p:cNvPr id="684" name="Google Shape;684;p67"/>
          <p:cNvSpPr/>
          <p:nvPr/>
        </p:nvSpPr>
        <p:spPr>
          <a:xfrm>
            <a:off x="446800" y="1735275"/>
            <a:ext cx="4966800" cy="32526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900">
                <a:solidFill>
                  <a:schemeClr val="dk1"/>
                </a:solidFill>
              </a:rPr>
              <a:t>Dataset examples</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movies.csv</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Courier New"/>
                <a:ea typeface="Courier New"/>
                <a:cs typeface="Courier New"/>
                <a:sym typeface="Courier New"/>
              </a:rPr>
              <a:t>movieId,title,genres</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Courier New"/>
                <a:ea typeface="Courier New"/>
                <a:cs typeface="Courier New"/>
                <a:sym typeface="Courier New"/>
              </a:rPr>
              <a:t>1,Toy Story (1995),Adventure|Animation|Children|Comedy|Fantasy</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Courier New"/>
                <a:ea typeface="Courier New"/>
                <a:cs typeface="Courier New"/>
                <a:sym typeface="Courier New"/>
              </a:rPr>
              <a:t>2,Jumanji (1995),Adventure|Children|Fantasy</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Courier New"/>
                <a:ea typeface="Courier New"/>
                <a:cs typeface="Courier New"/>
                <a:sym typeface="Courier New"/>
              </a:rPr>
              <a:t>3,Grumpier Old Men (1995),Comedy|Romance</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tags.csv</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Courier New"/>
                <a:ea typeface="Courier New"/>
                <a:cs typeface="Courier New"/>
                <a:sym typeface="Courier New"/>
              </a:rPr>
              <a:t>userId,movieId,tag,timestamp</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Courier New"/>
                <a:ea typeface="Courier New"/>
                <a:cs typeface="Courier New"/>
                <a:sym typeface="Courier New"/>
              </a:rPr>
              <a:t>3,260,classic,1439472355</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Courier New"/>
                <a:ea typeface="Courier New"/>
                <a:cs typeface="Courier New"/>
                <a:sym typeface="Courier New"/>
              </a:rPr>
              <a:t>3,260,sci-fi,1439472256</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Courier New"/>
                <a:ea typeface="Courier New"/>
                <a:cs typeface="Courier New"/>
                <a:sym typeface="Courier New"/>
              </a:rPr>
              <a:t>4,1732,dark comedy,1573943598</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Courier New"/>
                <a:ea typeface="Courier New"/>
                <a:cs typeface="Courier New"/>
                <a:sym typeface="Courier New"/>
              </a:rPr>
              <a:t>4,1732,great dialogue,1573943604</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ratings.csv</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Courier New"/>
                <a:ea typeface="Courier New"/>
                <a:cs typeface="Courier New"/>
                <a:sym typeface="Courier New"/>
              </a:rPr>
              <a:t>userId,movieId,rating,timestamp</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Courier New"/>
                <a:ea typeface="Courier New"/>
                <a:cs typeface="Courier New"/>
                <a:sym typeface="Courier New"/>
              </a:rPr>
              <a:t>1,296,5.0,1147880044</a:t>
            </a:r>
            <a:endParaRPr sz="9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900">
                <a:solidFill>
                  <a:schemeClr val="dk1"/>
                </a:solidFill>
                <a:latin typeface="Courier New"/>
                <a:ea typeface="Courier New"/>
                <a:cs typeface="Courier New"/>
                <a:sym typeface="Courier New"/>
              </a:rPr>
              <a:t>1,306,3.5,1147868817</a:t>
            </a:r>
            <a:endParaRPr/>
          </a:p>
        </p:txBody>
      </p:sp>
      <p:sp>
        <p:nvSpPr>
          <p:cNvPr id="685" name="Google Shape;685;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Practical 1</a:t>
            </a:r>
            <a:endParaRPr/>
          </a:p>
        </p:txBody>
      </p:sp>
      <p:sp>
        <p:nvSpPr>
          <p:cNvPr id="691" name="Google Shape;691;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r>
              <a:rPr lang="en-GB"/>
              <a:t>Download the </a:t>
            </a:r>
            <a:r>
              <a:rPr lang="en-GB" u="sng">
                <a:solidFill>
                  <a:schemeClr val="hlink"/>
                </a:solidFill>
                <a:hlinkClick r:id="rId3"/>
              </a:rPr>
              <a:t>MovieLens 32M data set</a:t>
            </a:r>
            <a:r>
              <a:rPr lang="en-GB"/>
              <a:t> and understand its </a:t>
            </a:r>
            <a:r>
              <a:rPr lang="en-GB" u="sng">
                <a:solidFill>
                  <a:schemeClr val="hlink"/>
                </a:solidFill>
                <a:hlinkClick r:id="rId4"/>
              </a:rPr>
              <a:t>README</a:t>
            </a:r>
            <a:endParaRPr/>
          </a:p>
          <a:p>
            <a:pPr indent="0" lvl="0" marL="0" rtl="0" algn="l">
              <a:spcBef>
                <a:spcPts val="1200"/>
              </a:spcBef>
              <a:spcAft>
                <a:spcPts val="0"/>
              </a:spcAft>
              <a:buNone/>
            </a:pPr>
            <a:r>
              <a:rPr lang="en-GB"/>
              <a:t>✅ Write a data structure that </a:t>
            </a:r>
            <a:r>
              <a:rPr b="1" lang="en-GB">
                <a:latin typeface="Helvetica Neue"/>
                <a:ea typeface="Helvetica Neue"/>
                <a:cs typeface="Helvetica Neue"/>
                <a:sym typeface="Helvetica Neue"/>
              </a:rPr>
              <a:t>indexes</a:t>
            </a:r>
            <a:r>
              <a:rPr lang="en-GB"/>
              <a:t> the data (a) by user and (b) by movie</a:t>
            </a:r>
            <a:endParaRPr/>
          </a:p>
          <a:p>
            <a:pPr indent="0" lvl="0" marL="0" rtl="0" algn="l">
              <a:spcBef>
                <a:spcPts val="1200"/>
              </a:spcBef>
              <a:spcAft>
                <a:spcPts val="0"/>
              </a:spcAft>
              <a:buClr>
                <a:schemeClr val="dk1"/>
              </a:buClr>
              <a:buSzPts val="1100"/>
              <a:buFont typeface="Arial"/>
              <a:buNone/>
            </a:pPr>
            <a:r>
              <a:rPr lang="en-GB"/>
              <a:t>✅ Plot rating distributions of data</a:t>
            </a:r>
            <a:endParaRPr/>
          </a:p>
          <a:p>
            <a:pPr indent="0" lvl="0" marL="0" rtl="0" algn="l">
              <a:spcBef>
                <a:spcPts val="1200"/>
              </a:spcBef>
              <a:spcAft>
                <a:spcPts val="1200"/>
              </a:spcAft>
              <a:buNone/>
            </a:pPr>
            <a:r>
              <a:rPr lang="en-GB"/>
              <a:t>✅ Are there power laws in the data? Is it scale-free? (Note that each user rated at least 20 movies. Truncation will skew the power law that you’d expect…)</a:t>
            </a:r>
            <a:endParaRPr>
              <a:highlight>
                <a:srgbClr val="FFFF00"/>
              </a:highlight>
            </a:endParaRPr>
          </a:p>
        </p:txBody>
      </p:sp>
      <p:sp>
        <p:nvSpPr>
          <p:cNvPr id="692" name="Google Shape;692;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4" name="Google Shape;154;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55" name="Google Shape;15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56" name="Google Shape;156;p33"/>
          <p:cNvPicPr preferRelativeResize="0"/>
          <p:nvPr/>
        </p:nvPicPr>
        <p:blipFill>
          <a:blip r:embed="rId3">
            <a:alphaModFix/>
          </a:blip>
          <a:stretch>
            <a:fillRect/>
          </a:stretch>
        </p:blipFill>
        <p:spPr>
          <a:xfrm>
            <a:off x="23689" y="0"/>
            <a:ext cx="9096622" cy="5143500"/>
          </a:xfrm>
          <a:prstGeom prst="rect">
            <a:avLst/>
          </a:prstGeom>
          <a:noFill/>
          <a:ln>
            <a:noFill/>
          </a:ln>
        </p:spPr>
      </p:pic>
      <p:sp>
        <p:nvSpPr>
          <p:cNvPr id="157" name="Google Shape;157;p33"/>
          <p:cNvSpPr txBox="1"/>
          <p:nvPr/>
        </p:nvSpPr>
        <p:spPr>
          <a:xfrm>
            <a:off x="169300" y="4210025"/>
            <a:ext cx="18783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lang="en-GB" sz="900">
                <a:solidFill>
                  <a:schemeClr val="lt1"/>
                </a:solidFill>
                <a:latin typeface="Helvetica Neue"/>
                <a:ea typeface="Helvetica Neue"/>
                <a:cs typeface="Helvetica Neue"/>
                <a:sym typeface="Helvetica Neue"/>
              </a:rPr>
              <a:t>By: Yvan Marcel CARRÉ VILMORIN, AIMS 2024</a:t>
            </a:r>
            <a:endParaRPr>
              <a:solidFill>
                <a:schemeClr val="lt1"/>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9"/>
          <p:cNvSpPr/>
          <p:nvPr/>
        </p:nvSpPr>
        <p:spPr>
          <a:xfrm>
            <a:off x="6705175" y="3075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9"/>
          <p:cNvSpPr/>
          <p:nvPr/>
        </p:nvSpPr>
        <p:spPr>
          <a:xfrm>
            <a:off x="6705175" y="13743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9"/>
          <p:cNvSpPr/>
          <p:nvPr/>
        </p:nvSpPr>
        <p:spPr>
          <a:xfrm>
            <a:off x="6705175" y="22887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9"/>
          <p:cNvSpPr/>
          <p:nvPr/>
        </p:nvSpPr>
        <p:spPr>
          <a:xfrm>
            <a:off x="6705175" y="32793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9"/>
          <p:cNvSpPr/>
          <p:nvPr/>
        </p:nvSpPr>
        <p:spPr>
          <a:xfrm>
            <a:off x="6705175" y="42699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9"/>
          <p:cNvSpPr/>
          <p:nvPr/>
        </p:nvSpPr>
        <p:spPr>
          <a:xfrm>
            <a:off x="1294975" y="6123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9"/>
          <p:cNvSpPr/>
          <p:nvPr/>
        </p:nvSpPr>
        <p:spPr>
          <a:xfrm>
            <a:off x="1294975" y="18315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9"/>
          <p:cNvSpPr/>
          <p:nvPr/>
        </p:nvSpPr>
        <p:spPr>
          <a:xfrm>
            <a:off x="1294975" y="27459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9"/>
          <p:cNvSpPr/>
          <p:nvPr/>
        </p:nvSpPr>
        <p:spPr>
          <a:xfrm>
            <a:off x="1294975" y="39651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6" name="Google Shape;706;p69"/>
          <p:cNvCxnSpPr>
            <a:stCxn id="707" idx="1"/>
            <a:endCxn id="708" idx="3"/>
          </p:cNvCxnSpPr>
          <p:nvPr/>
        </p:nvCxnSpPr>
        <p:spPr>
          <a:xfrm flipH="1">
            <a:off x="3909500" y="616738"/>
            <a:ext cx="1389600" cy="269400"/>
          </a:xfrm>
          <a:prstGeom prst="straightConnector1">
            <a:avLst/>
          </a:prstGeom>
          <a:noFill/>
          <a:ln cap="flat" cmpd="sng" w="19050">
            <a:solidFill>
              <a:srgbClr val="6D9EEB"/>
            </a:solidFill>
            <a:prstDash val="solid"/>
            <a:round/>
            <a:headEnd len="med" w="med" type="none"/>
            <a:tailEnd len="med" w="med" type="none"/>
          </a:ln>
        </p:spPr>
      </p:cxnSp>
      <p:cxnSp>
        <p:nvCxnSpPr>
          <p:cNvPr id="709" name="Google Shape;709;p69"/>
          <p:cNvCxnSpPr>
            <a:stCxn id="710" idx="1"/>
            <a:endCxn id="708" idx="3"/>
          </p:cNvCxnSpPr>
          <p:nvPr/>
        </p:nvCxnSpPr>
        <p:spPr>
          <a:xfrm rot="10800000">
            <a:off x="3909572" y="885850"/>
            <a:ext cx="1404300" cy="686100"/>
          </a:xfrm>
          <a:prstGeom prst="straightConnector1">
            <a:avLst/>
          </a:prstGeom>
          <a:noFill/>
          <a:ln cap="flat" cmpd="sng" w="19050">
            <a:solidFill>
              <a:srgbClr val="0000FF"/>
            </a:solidFill>
            <a:prstDash val="solid"/>
            <a:round/>
            <a:headEnd len="med" w="med" type="none"/>
            <a:tailEnd len="med" w="med" type="none"/>
          </a:ln>
        </p:spPr>
      </p:cxnSp>
      <p:sp>
        <p:nvSpPr>
          <p:cNvPr id="711" name="Google Shape;711;p69"/>
          <p:cNvSpPr/>
          <p:nvPr/>
        </p:nvSpPr>
        <p:spPr>
          <a:xfrm>
            <a:off x="4440377" y="556450"/>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7" name="Google Shape;707;p69"/>
          <p:cNvPicPr preferRelativeResize="0"/>
          <p:nvPr/>
        </p:nvPicPr>
        <p:blipFill>
          <a:blip r:embed="rId3">
            <a:alphaModFix/>
          </a:blip>
          <a:stretch>
            <a:fillRect/>
          </a:stretch>
        </p:blipFill>
        <p:spPr>
          <a:xfrm>
            <a:off x="5299100" y="187650"/>
            <a:ext cx="631600" cy="858175"/>
          </a:xfrm>
          <a:prstGeom prst="rect">
            <a:avLst/>
          </a:prstGeom>
          <a:noFill/>
          <a:ln>
            <a:noFill/>
          </a:ln>
        </p:spPr>
      </p:pic>
      <p:pic>
        <p:nvPicPr>
          <p:cNvPr id="710" name="Google Shape;710;p69"/>
          <p:cNvPicPr preferRelativeResize="0"/>
          <p:nvPr/>
        </p:nvPicPr>
        <p:blipFill>
          <a:blip r:embed="rId4">
            <a:alphaModFix/>
          </a:blip>
          <a:stretch>
            <a:fillRect/>
          </a:stretch>
        </p:blipFill>
        <p:spPr>
          <a:xfrm>
            <a:off x="5313872" y="1140325"/>
            <a:ext cx="618725" cy="863250"/>
          </a:xfrm>
          <a:prstGeom prst="rect">
            <a:avLst/>
          </a:prstGeom>
          <a:noFill/>
          <a:ln>
            <a:noFill/>
          </a:ln>
        </p:spPr>
      </p:pic>
      <p:pic>
        <p:nvPicPr>
          <p:cNvPr id="712" name="Google Shape;712;p69"/>
          <p:cNvPicPr preferRelativeResize="0"/>
          <p:nvPr/>
        </p:nvPicPr>
        <p:blipFill>
          <a:blip r:embed="rId5">
            <a:alphaModFix/>
          </a:blip>
          <a:stretch>
            <a:fillRect/>
          </a:stretch>
        </p:blipFill>
        <p:spPr>
          <a:xfrm>
            <a:off x="5299100" y="3083625"/>
            <a:ext cx="657525" cy="902150"/>
          </a:xfrm>
          <a:prstGeom prst="rect">
            <a:avLst/>
          </a:prstGeom>
          <a:noFill/>
          <a:ln>
            <a:noFill/>
          </a:ln>
        </p:spPr>
      </p:pic>
      <p:pic>
        <p:nvPicPr>
          <p:cNvPr id="713" name="Google Shape;713;p69"/>
          <p:cNvPicPr preferRelativeResize="0"/>
          <p:nvPr/>
        </p:nvPicPr>
        <p:blipFill>
          <a:blip r:embed="rId6">
            <a:alphaModFix/>
          </a:blip>
          <a:stretch>
            <a:fillRect/>
          </a:stretch>
        </p:blipFill>
        <p:spPr>
          <a:xfrm>
            <a:off x="5299097" y="2098075"/>
            <a:ext cx="654425" cy="891050"/>
          </a:xfrm>
          <a:prstGeom prst="rect">
            <a:avLst/>
          </a:prstGeom>
          <a:noFill/>
          <a:ln>
            <a:noFill/>
          </a:ln>
        </p:spPr>
      </p:pic>
      <p:pic>
        <p:nvPicPr>
          <p:cNvPr id="714" name="Google Shape;714;p69"/>
          <p:cNvPicPr preferRelativeResize="0"/>
          <p:nvPr/>
        </p:nvPicPr>
        <p:blipFill>
          <a:blip r:embed="rId7">
            <a:alphaModFix/>
          </a:blip>
          <a:stretch>
            <a:fillRect/>
          </a:stretch>
        </p:blipFill>
        <p:spPr>
          <a:xfrm>
            <a:off x="5297937" y="4080275"/>
            <a:ext cx="659850" cy="896575"/>
          </a:xfrm>
          <a:prstGeom prst="rect">
            <a:avLst/>
          </a:prstGeom>
          <a:noFill/>
          <a:ln>
            <a:noFill/>
          </a:ln>
        </p:spPr>
      </p:pic>
      <p:pic>
        <p:nvPicPr>
          <p:cNvPr id="715" name="Google Shape;715;p69"/>
          <p:cNvPicPr preferRelativeResize="0"/>
          <p:nvPr/>
        </p:nvPicPr>
        <p:blipFill>
          <a:blip r:embed="rId8">
            <a:alphaModFix/>
          </a:blip>
          <a:stretch>
            <a:fillRect/>
          </a:stretch>
        </p:blipFill>
        <p:spPr>
          <a:xfrm>
            <a:off x="3166184" y="3718400"/>
            <a:ext cx="754025" cy="851025"/>
          </a:xfrm>
          <a:prstGeom prst="rect">
            <a:avLst/>
          </a:prstGeom>
          <a:noFill/>
          <a:ln>
            <a:noFill/>
          </a:ln>
        </p:spPr>
      </p:pic>
      <p:pic>
        <p:nvPicPr>
          <p:cNvPr id="716" name="Google Shape;716;p69"/>
          <p:cNvPicPr preferRelativeResize="0"/>
          <p:nvPr/>
        </p:nvPicPr>
        <p:blipFill>
          <a:blip r:embed="rId9">
            <a:alphaModFix/>
          </a:blip>
          <a:stretch>
            <a:fillRect/>
          </a:stretch>
        </p:blipFill>
        <p:spPr>
          <a:xfrm>
            <a:off x="3210203" y="1614889"/>
            <a:ext cx="665975" cy="680775"/>
          </a:xfrm>
          <a:prstGeom prst="rect">
            <a:avLst/>
          </a:prstGeom>
          <a:noFill/>
          <a:ln>
            <a:noFill/>
          </a:ln>
        </p:spPr>
      </p:pic>
      <p:pic>
        <p:nvPicPr>
          <p:cNvPr id="708" name="Google Shape;708;p69"/>
          <p:cNvPicPr preferRelativeResize="0"/>
          <p:nvPr/>
        </p:nvPicPr>
        <p:blipFill>
          <a:blip r:embed="rId10">
            <a:alphaModFix/>
          </a:blip>
          <a:stretch>
            <a:fillRect/>
          </a:stretch>
        </p:blipFill>
        <p:spPr>
          <a:xfrm>
            <a:off x="3176825" y="517770"/>
            <a:ext cx="732700" cy="736450"/>
          </a:xfrm>
          <a:prstGeom prst="rect">
            <a:avLst/>
          </a:prstGeom>
          <a:noFill/>
          <a:ln>
            <a:noFill/>
          </a:ln>
        </p:spPr>
      </p:pic>
      <p:pic>
        <p:nvPicPr>
          <p:cNvPr id="717" name="Google Shape;717;p69"/>
          <p:cNvPicPr preferRelativeResize="0"/>
          <p:nvPr/>
        </p:nvPicPr>
        <p:blipFill>
          <a:blip r:embed="rId11">
            <a:alphaModFix/>
          </a:blip>
          <a:stretch>
            <a:fillRect/>
          </a:stretch>
        </p:blipFill>
        <p:spPr>
          <a:xfrm>
            <a:off x="3211325" y="2656332"/>
            <a:ext cx="663700" cy="701400"/>
          </a:xfrm>
          <a:prstGeom prst="rect">
            <a:avLst/>
          </a:prstGeom>
          <a:noFill/>
          <a:ln>
            <a:noFill/>
          </a:ln>
        </p:spPr>
      </p:pic>
      <p:cxnSp>
        <p:nvCxnSpPr>
          <p:cNvPr id="718" name="Google Shape;718;p69"/>
          <p:cNvCxnSpPr>
            <a:stCxn id="714" idx="1"/>
            <a:endCxn id="716" idx="3"/>
          </p:cNvCxnSpPr>
          <p:nvPr/>
        </p:nvCxnSpPr>
        <p:spPr>
          <a:xfrm rot="10800000">
            <a:off x="3876237" y="1955163"/>
            <a:ext cx="1421700" cy="2573400"/>
          </a:xfrm>
          <a:prstGeom prst="straightConnector1">
            <a:avLst/>
          </a:prstGeom>
          <a:noFill/>
          <a:ln cap="flat" cmpd="sng" w="19050">
            <a:solidFill>
              <a:srgbClr val="A64D79"/>
            </a:solidFill>
            <a:prstDash val="solid"/>
            <a:round/>
            <a:headEnd len="med" w="med" type="none"/>
            <a:tailEnd len="med" w="med" type="none"/>
          </a:ln>
        </p:spPr>
      </p:cxnSp>
      <p:cxnSp>
        <p:nvCxnSpPr>
          <p:cNvPr id="719" name="Google Shape;719;p69"/>
          <p:cNvCxnSpPr>
            <a:stCxn id="713" idx="1"/>
            <a:endCxn id="715" idx="3"/>
          </p:cNvCxnSpPr>
          <p:nvPr/>
        </p:nvCxnSpPr>
        <p:spPr>
          <a:xfrm flipH="1">
            <a:off x="3920297" y="2543600"/>
            <a:ext cx="1378800" cy="1600200"/>
          </a:xfrm>
          <a:prstGeom prst="straightConnector1">
            <a:avLst/>
          </a:prstGeom>
          <a:noFill/>
          <a:ln cap="flat" cmpd="sng" w="19050">
            <a:solidFill>
              <a:srgbClr val="1C4587"/>
            </a:solidFill>
            <a:prstDash val="solid"/>
            <a:round/>
            <a:headEnd len="med" w="med" type="none"/>
            <a:tailEnd len="med" w="med" type="none"/>
          </a:ln>
        </p:spPr>
      </p:cxnSp>
      <p:cxnSp>
        <p:nvCxnSpPr>
          <p:cNvPr id="720" name="Google Shape;720;p69"/>
          <p:cNvCxnSpPr>
            <a:stCxn id="712" idx="1"/>
            <a:endCxn id="715" idx="3"/>
          </p:cNvCxnSpPr>
          <p:nvPr/>
        </p:nvCxnSpPr>
        <p:spPr>
          <a:xfrm flipH="1">
            <a:off x="3920300" y="3534700"/>
            <a:ext cx="1378800" cy="609300"/>
          </a:xfrm>
          <a:prstGeom prst="straightConnector1">
            <a:avLst/>
          </a:prstGeom>
          <a:noFill/>
          <a:ln cap="flat" cmpd="sng" w="19050">
            <a:solidFill>
              <a:srgbClr val="6AA84F"/>
            </a:solidFill>
            <a:prstDash val="solid"/>
            <a:round/>
            <a:headEnd len="med" w="med" type="none"/>
            <a:tailEnd len="med" w="med" type="none"/>
          </a:ln>
        </p:spPr>
      </p:cxnSp>
      <p:cxnSp>
        <p:nvCxnSpPr>
          <p:cNvPr id="721" name="Google Shape;721;p69"/>
          <p:cNvCxnSpPr>
            <a:stCxn id="713" idx="1"/>
            <a:endCxn id="717"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cxnSp>
        <p:nvCxnSpPr>
          <p:cNvPr id="722" name="Google Shape;722;p69"/>
          <p:cNvCxnSpPr>
            <a:stCxn id="714" idx="1"/>
            <a:endCxn id="717" idx="3"/>
          </p:cNvCxnSpPr>
          <p:nvPr/>
        </p:nvCxnSpPr>
        <p:spPr>
          <a:xfrm rot="10800000">
            <a:off x="3875037" y="3006963"/>
            <a:ext cx="1422900" cy="1521600"/>
          </a:xfrm>
          <a:prstGeom prst="straightConnector1">
            <a:avLst/>
          </a:prstGeom>
          <a:noFill/>
          <a:ln cap="flat" cmpd="sng" w="19050">
            <a:solidFill>
              <a:srgbClr val="6D9EEB"/>
            </a:solidFill>
            <a:prstDash val="solid"/>
            <a:round/>
            <a:headEnd len="med" w="med" type="none"/>
            <a:tailEnd len="med" w="med" type="none"/>
          </a:ln>
        </p:spPr>
      </p:cxnSp>
      <p:pic>
        <p:nvPicPr>
          <p:cNvPr id="723" name="Google Shape;723;p69"/>
          <p:cNvPicPr preferRelativeResize="0"/>
          <p:nvPr/>
        </p:nvPicPr>
        <p:blipFill>
          <a:blip r:embed="rId12">
            <a:alphaModFix/>
          </a:blip>
          <a:stretch>
            <a:fillRect/>
          </a:stretch>
        </p:blipFill>
        <p:spPr>
          <a:xfrm>
            <a:off x="2067258" y="711713"/>
            <a:ext cx="391325" cy="264725"/>
          </a:xfrm>
          <a:prstGeom prst="rect">
            <a:avLst/>
          </a:prstGeom>
          <a:noFill/>
          <a:ln>
            <a:noFill/>
          </a:ln>
        </p:spPr>
      </p:pic>
      <p:pic>
        <p:nvPicPr>
          <p:cNvPr id="724" name="Google Shape;724;p69"/>
          <p:cNvPicPr preferRelativeResize="0"/>
          <p:nvPr/>
        </p:nvPicPr>
        <p:blipFill>
          <a:blip r:embed="rId13">
            <a:alphaModFix/>
          </a:blip>
          <a:stretch>
            <a:fillRect/>
          </a:stretch>
        </p:blipFill>
        <p:spPr>
          <a:xfrm>
            <a:off x="2075988" y="1955175"/>
            <a:ext cx="411250" cy="270250"/>
          </a:xfrm>
          <a:prstGeom prst="rect">
            <a:avLst/>
          </a:prstGeom>
          <a:noFill/>
          <a:ln>
            <a:noFill/>
          </a:ln>
        </p:spPr>
      </p:pic>
      <p:pic>
        <p:nvPicPr>
          <p:cNvPr id="725" name="Google Shape;725;p69"/>
          <p:cNvPicPr preferRelativeResize="0"/>
          <p:nvPr/>
        </p:nvPicPr>
        <p:blipFill>
          <a:blip r:embed="rId14">
            <a:alphaModFix/>
          </a:blip>
          <a:stretch>
            <a:fillRect/>
          </a:stretch>
        </p:blipFill>
        <p:spPr>
          <a:xfrm>
            <a:off x="2054745" y="2875150"/>
            <a:ext cx="401300" cy="263725"/>
          </a:xfrm>
          <a:prstGeom prst="rect">
            <a:avLst/>
          </a:prstGeom>
          <a:noFill/>
          <a:ln>
            <a:noFill/>
          </a:ln>
        </p:spPr>
      </p:pic>
      <p:pic>
        <p:nvPicPr>
          <p:cNvPr id="726" name="Google Shape;726;p69"/>
          <p:cNvPicPr preferRelativeResize="0"/>
          <p:nvPr/>
        </p:nvPicPr>
        <p:blipFill>
          <a:blip r:embed="rId15">
            <a:alphaModFix/>
          </a:blip>
          <a:stretch>
            <a:fillRect/>
          </a:stretch>
        </p:blipFill>
        <p:spPr>
          <a:xfrm>
            <a:off x="2126950" y="4079950"/>
            <a:ext cx="368575" cy="242200"/>
          </a:xfrm>
          <a:prstGeom prst="rect">
            <a:avLst/>
          </a:prstGeom>
          <a:noFill/>
          <a:ln>
            <a:noFill/>
          </a:ln>
        </p:spPr>
      </p:pic>
      <p:pic>
        <p:nvPicPr>
          <p:cNvPr id="727" name="Google Shape;727;p69"/>
          <p:cNvPicPr preferRelativeResize="0"/>
          <p:nvPr/>
        </p:nvPicPr>
        <p:blipFill>
          <a:blip r:embed="rId16">
            <a:alphaModFix/>
          </a:blip>
          <a:stretch>
            <a:fillRect/>
          </a:stretch>
        </p:blipFill>
        <p:spPr>
          <a:xfrm>
            <a:off x="6795970" y="401070"/>
            <a:ext cx="358725" cy="250025"/>
          </a:xfrm>
          <a:prstGeom prst="rect">
            <a:avLst/>
          </a:prstGeom>
          <a:noFill/>
          <a:ln>
            <a:noFill/>
          </a:ln>
        </p:spPr>
      </p:pic>
      <p:pic>
        <p:nvPicPr>
          <p:cNvPr id="728" name="Google Shape;728;p69"/>
          <p:cNvPicPr preferRelativeResize="0"/>
          <p:nvPr/>
        </p:nvPicPr>
        <p:blipFill>
          <a:blip r:embed="rId17">
            <a:alphaModFix/>
          </a:blip>
          <a:stretch>
            <a:fillRect/>
          </a:stretch>
        </p:blipFill>
        <p:spPr>
          <a:xfrm>
            <a:off x="6778375" y="1507250"/>
            <a:ext cx="376000" cy="254375"/>
          </a:xfrm>
          <a:prstGeom prst="rect">
            <a:avLst/>
          </a:prstGeom>
          <a:noFill/>
          <a:ln>
            <a:noFill/>
          </a:ln>
        </p:spPr>
      </p:pic>
      <p:pic>
        <p:nvPicPr>
          <p:cNvPr id="729" name="Google Shape;729;p69"/>
          <p:cNvPicPr preferRelativeResize="0"/>
          <p:nvPr/>
        </p:nvPicPr>
        <p:blipFill>
          <a:blip r:embed="rId18">
            <a:alphaModFix/>
          </a:blip>
          <a:stretch>
            <a:fillRect/>
          </a:stretch>
        </p:blipFill>
        <p:spPr>
          <a:xfrm>
            <a:off x="6759187" y="2401463"/>
            <a:ext cx="351850" cy="238025"/>
          </a:xfrm>
          <a:prstGeom prst="rect">
            <a:avLst/>
          </a:prstGeom>
          <a:noFill/>
          <a:ln>
            <a:noFill/>
          </a:ln>
        </p:spPr>
      </p:pic>
      <p:pic>
        <p:nvPicPr>
          <p:cNvPr id="730" name="Google Shape;730;p69"/>
          <p:cNvPicPr preferRelativeResize="0"/>
          <p:nvPr/>
        </p:nvPicPr>
        <p:blipFill>
          <a:blip r:embed="rId19">
            <a:alphaModFix/>
          </a:blip>
          <a:stretch>
            <a:fillRect/>
          </a:stretch>
        </p:blipFill>
        <p:spPr>
          <a:xfrm>
            <a:off x="6777025" y="3391326"/>
            <a:ext cx="396625" cy="260625"/>
          </a:xfrm>
          <a:prstGeom prst="rect">
            <a:avLst/>
          </a:prstGeom>
          <a:noFill/>
          <a:ln>
            <a:noFill/>
          </a:ln>
        </p:spPr>
      </p:pic>
      <p:pic>
        <p:nvPicPr>
          <p:cNvPr id="731" name="Google Shape;731;p69"/>
          <p:cNvPicPr preferRelativeResize="0"/>
          <p:nvPr/>
        </p:nvPicPr>
        <p:blipFill>
          <a:blip r:embed="rId20">
            <a:alphaModFix/>
          </a:blip>
          <a:stretch>
            <a:fillRect/>
          </a:stretch>
        </p:blipFill>
        <p:spPr>
          <a:xfrm>
            <a:off x="6770263" y="4389838"/>
            <a:ext cx="410150" cy="277450"/>
          </a:xfrm>
          <a:prstGeom prst="rect">
            <a:avLst/>
          </a:prstGeom>
          <a:noFill/>
          <a:ln>
            <a:noFill/>
          </a:ln>
        </p:spPr>
      </p:pic>
      <p:pic>
        <p:nvPicPr>
          <p:cNvPr id="732" name="Google Shape;732;p69"/>
          <p:cNvPicPr preferRelativeResize="0"/>
          <p:nvPr/>
        </p:nvPicPr>
        <p:blipFill>
          <a:blip r:embed="rId21">
            <a:alphaModFix/>
          </a:blip>
          <a:stretch>
            <a:fillRect/>
          </a:stretch>
        </p:blipFill>
        <p:spPr>
          <a:xfrm>
            <a:off x="4490375" y="627825"/>
            <a:ext cx="356275" cy="186625"/>
          </a:xfrm>
          <a:prstGeom prst="rect">
            <a:avLst/>
          </a:prstGeom>
          <a:noFill/>
          <a:ln>
            <a:noFill/>
          </a:ln>
        </p:spPr>
      </p:pic>
      <p:sp>
        <p:nvSpPr>
          <p:cNvPr id="733" name="Google Shape;733;p69"/>
          <p:cNvSpPr/>
          <p:nvPr/>
        </p:nvSpPr>
        <p:spPr>
          <a:xfrm>
            <a:off x="4440365" y="1140313"/>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9"/>
          <p:cNvSpPr/>
          <p:nvPr/>
        </p:nvSpPr>
        <p:spPr>
          <a:xfrm>
            <a:off x="3930227" y="2261363"/>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9"/>
          <p:cNvSpPr/>
          <p:nvPr/>
        </p:nvSpPr>
        <p:spPr>
          <a:xfrm>
            <a:off x="4614665" y="2407038"/>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9"/>
          <p:cNvSpPr/>
          <p:nvPr/>
        </p:nvSpPr>
        <p:spPr>
          <a:xfrm>
            <a:off x="3922652" y="3106188"/>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9"/>
          <p:cNvSpPr/>
          <p:nvPr/>
        </p:nvSpPr>
        <p:spPr>
          <a:xfrm>
            <a:off x="4754377" y="2875163"/>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9"/>
          <p:cNvSpPr/>
          <p:nvPr/>
        </p:nvSpPr>
        <p:spPr>
          <a:xfrm>
            <a:off x="4133640" y="3915950"/>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9" name="Google Shape;739;p69"/>
          <p:cNvPicPr preferRelativeResize="0"/>
          <p:nvPr/>
        </p:nvPicPr>
        <p:blipFill>
          <a:blip r:embed="rId22">
            <a:alphaModFix/>
          </a:blip>
          <a:stretch>
            <a:fillRect/>
          </a:stretch>
        </p:blipFill>
        <p:spPr>
          <a:xfrm>
            <a:off x="4478013" y="1207550"/>
            <a:ext cx="381025" cy="194950"/>
          </a:xfrm>
          <a:prstGeom prst="rect">
            <a:avLst/>
          </a:prstGeom>
          <a:noFill/>
          <a:ln>
            <a:noFill/>
          </a:ln>
        </p:spPr>
      </p:pic>
      <p:pic>
        <p:nvPicPr>
          <p:cNvPr id="740" name="Google Shape;740;p69"/>
          <p:cNvPicPr preferRelativeResize="0"/>
          <p:nvPr/>
        </p:nvPicPr>
        <p:blipFill>
          <a:blip r:embed="rId23">
            <a:alphaModFix/>
          </a:blip>
          <a:stretch>
            <a:fillRect/>
          </a:stretch>
        </p:blipFill>
        <p:spPr>
          <a:xfrm>
            <a:off x="3963100" y="2321613"/>
            <a:ext cx="390550" cy="208900"/>
          </a:xfrm>
          <a:prstGeom prst="rect">
            <a:avLst/>
          </a:prstGeom>
          <a:noFill/>
          <a:ln>
            <a:noFill/>
          </a:ln>
        </p:spPr>
      </p:pic>
      <p:pic>
        <p:nvPicPr>
          <p:cNvPr id="741" name="Google Shape;741;p69"/>
          <p:cNvPicPr preferRelativeResize="0"/>
          <p:nvPr/>
        </p:nvPicPr>
        <p:blipFill>
          <a:blip r:embed="rId24">
            <a:alphaModFix/>
          </a:blip>
          <a:stretch>
            <a:fillRect/>
          </a:stretch>
        </p:blipFill>
        <p:spPr>
          <a:xfrm>
            <a:off x="4647544" y="2467288"/>
            <a:ext cx="390550" cy="208900"/>
          </a:xfrm>
          <a:prstGeom prst="rect">
            <a:avLst/>
          </a:prstGeom>
          <a:noFill/>
          <a:ln>
            <a:noFill/>
          </a:ln>
        </p:spPr>
      </p:pic>
      <p:pic>
        <p:nvPicPr>
          <p:cNvPr id="742" name="Google Shape;742;p69"/>
          <p:cNvPicPr preferRelativeResize="0"/>
          <p:nvPr/>
        </p:nvPicPr>
        <p:blipFill>
          <a:blip r:embed="rId25">
            <a:alphaModFix/>
          </a:blip>
          <a:stretch>
            <a:fillRect/>
          </a:stretch>
        </p:blipFill>
        <p:spPr>
          <a:xfrm>
            <a:off x="3953906" y="3165575"/>
            <a:ext cx="393800" cy="210650"/>
          </a:xfrm>
          <a:prstGeom prst="rect">
            <a:avLst/>
          </a:prstGeom>
          <a:noFill/>
          <a:ln>
            <a:noFill/>
          </a:ln>
        </p:spPr>
      </p:pic>
      <p:pic>
        <p:nvPicPr>
          <p:cNvPr id="743" name="Google Shape;743;p69"/>
          <p:cNvPicPr preferRelativeResize="0"/>
          <p:nvPr/>
        </p:nvPicPr>
        <p:blipFill>
          <a:blip r:embed="rId26">
            <a:alphaModFix/>
          </a:blip>
          <a:stretch>
            <a:fillRect/>
          </a:stretch>
        </p:blipFill>
        <p:spPr>
          <a:xfrm>
            <a:off x="4789750" y="2936768"/>
            <a:ext cx="385550" cy="206200"/>
          </a:xfrm>
          <a:prstGeom prst="rect">
            <a:avLst/>
          </a:prstGeom>
          <a:noFill/>
          <a:ln>
            <a:noFill/>
          </a:ln>
        </p:spPr>
      </p:pic>
      <p:pic>
        <p:nvPicPr>
          <p:cNvPr id="744" name="Google Shape;744;p69"/>
          <p:cNvPicPr preferRelativeResize="0"/>
          <p:nvPr/>
        </p:nvPicPr>
        <p:blipFill>
          <a:blip r:embed="rId27">
            <a:alphaModFix/>
          </a:blip>
          <a:stretch>
            <a:fillRect/>
          </a:stretch>
        </p:blipFill>
        <p:spPr>
          <a:xfrm>
            <a:off x="4156563" y="3978750"/>
            <a:ext cx="410475" cy="205250"/>
          </a:xfrm>
          <a:prstGeom prst="rect">
            <a:avLst/>
          </a:prstGeom>
          <a:noFill/>
          <a:ln>
            <a:noFill/>
          </a:ln>
        </p:spPr>
      </p:pic>
      <p:pic>
        <p:nvPicPr>
          <p:cNvPr id="745" name="Google Shape;745;p69"/>
          <p:cNvPicPr preferRelativeResize="0"/>
          <p:nvPr/>
        </p:nvPicPr>
        <p:blipFill>
          <a:blip r:embed="rId28">
            <a:alphaModFix/>
          </a:blip>
          <a:stretch>
            <a:fillRect/>
          </a:stretch>
        </p:blipFill>
        <p:spPr>
          <a:xfrm>
            <a:off x="1379200" y="640575"/>
            <a:ext cx="427025" cy="401900"/>
          </a:xfrm>
          <a:prstGeom prst="rect">
            <a:avLst/>
          </a:prstGeom>
          <a:noFill/>
          <a:ln>
            <a:noFill/>
          </a:ln>
        </p:spPr>
      </p:pic>
      <p:pic>
        <p:nvPicPr>
          <p:cNvPr id="746" name="Google Shape;746;p69"/>
          <p:cNvPicPr preferRelativeResize="0"/>
          <p:nvPr/>
        </p:nvPicPr>
        <p:blipFill>
          <a:blip r:embed="rId29">
            <a:alphaModFix/>
          </a:blip>
          <a:stretch>
            <a:fillRect/>
          </a:stretch>
        </p:blipFill>
        <p:spPr>
          <a:xfrm>
            <a:off x="1359500" y="1856350"/>
            <a:ext cx="401575" cy="377950"/>
          </a:xfrm>
          <a:prstGeom prst="rect">
            <a:avLst/>
          </a:prstGeom>
          <a:noFill/>
          <a:ln>
            <a:noFill/>
          </a:ln>
        </p:spPr>
      </p:pic>
      <p:pic>
        <p:nvPicPr>
          <p:cNvPr id="747" name="Google Shape;747;p69"/>
          <p:cNvPicPr preferRelativeResize="0"/>
          <p:nvPr/>
        </p:nvPicPr>
        <p:blipFill>
          <a:blip r:embed="rId30">
            <a:alphaModFix/>
          </a:blip>
          <a:stretch>
            <a:fillRect/>
          </a:stretch>
        </p:blipFill>
        <p:spPr>
          <a:xfrm>
            <a:off x="1363600" y="2788850"/>
            <a:ext cx="393050" cy="377650"/>
          </a:xfrm>
          <a:prstGeom prst="rect">
            <a:avLst/>
          </a:prstGeom>
          <a:noFill/>
          <a:ln>
            <a:noFill/>
          </a:ln>
        </p:spPr>
      </p:pic>
      <p:pic>
        <p:nvPicPr>
          <p:cNvPr id="748" name="Google Shape;748;p69"/>
          <p:cNvPicPr preferRelativeResize="0"/>
          <p:nvPr/>
        </p:nvPicPr>
        <p:blipFill>
          <a:blip r:embed="rId31">
            <a:alphaModFix/>
          </a:blip>
          <a:stretch>
            <a:fillRect/>
          </a:stretch>
        </p:blipFill>
        <p:spPr>
          <a:xfrm>
            <a:off x="1359500" y="4012225"/>
            <a:ext cx="401250" cy="377650"/>
          </a:xfrm>
          <a:prstGeom prst="rect">
            <a:avLst/>
          </a:prstGeom>
          <a:noFill/>
          <a:ln>
            <a:noFill/>
          </a:ln>
        </p:spPr>
      </p:pic>
      <p:pic>
        <p:nvPicPr>
          <p:cNvPr id="749" name="Google Shape;749;p69"/>
          <p:cNvPicPr preferRelativeResize="0"/>
          <p:nvPr/>
        </p:nvPicPr>
        <p:blipFill>
          <a:blip r:embed="rId32">
            <a:alphaModFix/>
          </a:blip>
          <a:stretch>
            <a:fillRect/>
          </a:stretch>
        </p:blipFill>
        <p:spPr>
          <a:xfrm>
            <a:off x="7527325" y="360050"/>
            <a:ext cx="328575" cy="358450"/>
          </a:xfrm>
          <a:prstGeom prst="rect">
            <a:avLst/>
          </a:prstGeom>
          <a:noFill/>
          <a:ln>
            <a:noFill/>
          </a:ln>
        </p:spPr>
      </p:pic>
      <p:pic>
        <p:nvPicPr>
          <p:cNvPr id="750" name="Google Shape;750;p69"/>
          <p:cNvPicPr preferRelativeResize="0"/>
          <p:nvPr/>
        </p:nvPicPr>
        <p:blipFill>
          <a:blip r:embed="rId33">
            <a:alphaModFix/>
          </a:blip>
          <a:stretch>
            <a:fillRect/>
          </a:stretch>
        </p:blipFill>
        <p:spPr>
          <a:xfrm>
            <a:off x="7531850" y="1431900"/>
            <a:ext cx="319525" cy="348550"/>
          </a:xfrm>
          <a:prstGeom prst="rect">
            <a:avLst/>
          </a:prstGeom>
          <a:noFill/>
          <a:ln>
            <a:noFill/>
          </a:ln>
        </p:spPr>
      </p:pic>
      <p:pic>
        <p:nvPicPr>
          <p:cNvPr id="751" name="Google Shape;751;p69"/>
          <p:cNvPicPr preferRelativeResize="0"/>
          <p:nvPr/>
        </p:nvPicPr>
        <p:blipFill>
          <a:blip r:embed="rId34">
            <a:alphaModFix/>
          </a:blip>
          <a:stretch>
            <a:fillRect/>
          </a:stretch>
        </p:blipFill>
        <p:spPr>
          <a:xfrm>
            <a:off x="7535700" y="2343125"/>
            <a:ext cx="320750" cy="357200"/>
          </a:xfrm>
          <a:prstGeom prst="rect">
            <a:avLst/>
          </a:prstGeom>
          <a:noFill/>
          <a:ln>
            <a:noFill/>
          </a:ln>
        </p:spPr>
      </p:pic>
      <p:pic>
        <p:nvPicPr>
          <p:cNvPr id="752" name="Google Shape;752;p69"/>
          <p:cNvPicPr preferRelativeResize="0"/>
          <p:nvPr/>
        </p:nvPicPr>
        <p:blipFill>
          <a:blip r:embed="rId35">
            <a:alphaModFix/>
          </a:blip>
          <a:stretch>
            <a:fillRect/>
          </a:stretch>
        </p:blipFill>
        <p:spPr>
          <a:xfrm>
            <a:off x="7549998" y="3325825"/>
            <a:ext cx="341350" cy="372375"/>
          </a:xfrm>
          <a:prstGeom prst="rect">
            <a:avLst/>
          </a:prstGeom>
          <a:noFill/>
          <a:ln>
            <a:noFill/>
          </a:ln>
        </p:spPr>
      </p:pic>
      <p:pic>
        <p:nvPicPr>
          <p:cNvPr id="753" name="Google Shape;753;p69"/>
          <p:cNvPicPr preferRelativeResize="0"/>
          <p:nvPr/>
        </p:nvPicPr>
        <p:blipFill>
          <a:blip r:embed="rId36">
            <a:alphaModFix/>
          </a:blip>
          <a:stretch>
            <a:fillRect/>
          </a:stretch>
        </p:blipFill>
        <p:spPr>
          <a:xfrm>
            <a:off x="7535700" y="4314500"/>
            <a:ext cx="331600" cy="369275"/>
          </a:xfrm>
          <a:prstGeom prst="rect">
            <a:avLst/>
          </a:prstGeom>
          <a:noFill/>
          <a:ln>
            <a:noFill/>
          </a:ln>
        </p:spPr>
      </p:pic>
      <p:sp>
        <p:nvSpPr>
          <p:cNvPr id="754" name="Google Shape;754;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70"/>
          <p:cNvSpPr/>
          <p:nvPr/>
        </p:nvSpPr>
        <p:spPr>
          <a:xfrm>
            <a:off x="6705175" y="3075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0"/>
          <p:cNvSpPr/>
          <p:nvPr/>
        </p:nvSpPr>
        <p:spPr>
          <a:xfrm>
            <a:off x="6705175" y="13743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0"/>
          <p:cNvSpPr/>
          <p:nvPr/>
        </p:nvSpPr>
        <p:spPr>
          <a:xfrm>
            <a:off x="6705175" y="22887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0"/>
          <p:cNvSpPr/>
          <p:nvPr/>
        </p:nvSpPr>
        <p:spPr>
          <a:xfrm>
            <a:off x="6705175" y="32793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0"/>
          <p:cNvSpPr/>
          <p:nvPr/>
        </p:nvSpPr>
        <p:spPr>
          <a:xfrm>
            <a:off x="6705175" y="42699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0"/>
          <p:cNvSpPr/>
          <p:nvPr/>
        </p:nvSpPr>
        <p:spPr>
          <a:xfrm>
            <a:off x="1294975" y="6123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0"/>
          <p:cNvSpPr/>
          <p:nvPr/>
        </p:nvSpPr>
        <p:spPr>
          <a:xfrm>
            <a:off x="1294975" y="18315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0"/>
          <p:cNvSpPr/>
          <p:nvPr/>
        </p:nvSpPr>
        <p:spPr>
          <a:xfrm>
            <a:off x="1294975" y="27459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0"/>
          <p:cNvSpPr/>
          <p:nvPr/>
        </p:nvSpPr>
        <p:spPr>
          <a:xfrm>
            <a:off x="1294975" y="39651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8" name="Google Shape;768;p70"/>
          <p:cNvCxnSpPr>
            <a:stCxn id="769" idx="1"/>
            <a:endCxn id="770" idx="3"/>
          </p:cNvCxnSpPr>
          <p:nvPr/>
        </p:nvCxnSpPr>
        <p:spPr>
          <a:xfrm flipH="1">
            <a:off x="3909500" y="616738"/>
            <a:ext cx="1389600" cy="269400"/>
          </a:xfrm>
          <a:prstGeom prst="straightConnector1">
            <a:avLst/>
          </a:prstGeom>
          <a:noFill/>
          <a:ln cap="flat" cmpd="sng" w="19050">
            <a:solidFill>
              <a:srgbClr val="6D9EEB"/>
            </a:solidFill>
            <a:prstDash val="solid"/>
            <a:round/>
            <a:headEnd len="med" w="med" type="none"/>
            <a:tailEnd len="med" w="med" type="none"/>
          </a:ln>
        </p:spPr>
      </p:cxnSp>
      <p:cxnSp>
        <p:nvCxnSpPr>
          <p:cNvPr id="771" name="Google Shape;771;p70"/>
          <p:cNvCxnSpPr>
            <a:stCxn id="772" idx="1"/>
            <a:endCxn id="770" idx="3"/>
          </p:cNvCxnSpPr>
          <p:nvPr/>
        </p:nvCxnSpPr>
        <p:spPr>
          <a:xfrm rot="10800000">
            <a:off x="3909572" y="885850"/>
            <a:ext cx="1404300" cy="686100"/>
          </a:xfrm>
          <a:prstGeom prst="straightConnector1">
            <a:avLst/>
          </a:prstGeom>
          <a:noFill/>
          <a:ln cap="flat" cmpd="sng" w="19050">
            <a:solidFill>
              <a:srgbClr val="0000FF"/>
            </a:solidFill>
            <a:prstDash val="solid"/>
            <a:round/>
            <a:headEnd len="med" w="med" type="none"/>
            <a:tailEnd len="med" w="med" type="none"/>
          </a:ln>
        </p:spPr>
      </p:cxnSp>
      <p:sp>
        <p:nvSpPr>
          <p:cNvPr id="773" name="Google Shape;773;p70"/>
          <p:cNvSpPr/>
          <p:nvPr/>
        </p:nvSpPr>
        <p:spPr>
          <a:xfrm>
            <a:off x="4440377" y="5564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9" name="Google Shape;769;p70"/>
          <p:cNvPicPr preferRelativeResize="0"/>
          <p:nvPr/>
        </p:nvPicPr>
        <p:blipFill>
          <a:blip r:embed="rId3">
            <a:alphaModFix/>
          </a:blip>
          <a:stretch>
            <a:fillRect/>
          </a:stretch>
        </p:blipFill>
        <p:spPr>
          <a:xfrm>
            <a:off x="5299100" y="187650"/>
            <a:ext cx="631600" cy="858175"/>
          </a:xfrm>
          <a:prstGeom prst="rect">
            <a:avLst/>
          </a:prstGeom>
          <a:noFill/>
          <a:ln>
            <a:noFill/>
          </a:ln>
        </p:spPr>
      </p:pic>
      <p:pic>
        <p:nvPicPr>
          <p:cNvPr id="772" name="Google Shape;772;p70"/>
          <p:cNvPicPr preferRelativeResize="0"/>
          <p:nvPr/>
        </p:nvPicPr>
        <p:blipFill>
          <a:blip r:embed="rId4">
            <a:alphaModFix/>
          </a:blip>
          <a:stretch>
            <a:fillRect/>
          </a:stretch>
        </p:blipFill>
        <p:spPr>
          <a:xfrm>
            <a:off x="5313872" y="1140325"/>
            <a:ext cx="618725" cy="863250"/>
          </a:xfrm>
          <a:prstGeom prst="rect">
            <a:avLst/>
          </a:prstGeom>
          <a:noFill/>
          <a:ln>
            <a:noFill/>
          </a:ln>
        </p:spPr>
      </p:pic>
      <p:pic>
        <p:nvPicPr>
          <p:cNvPr id="774" name="Google Shape;774;p70"/>
          <p:cNvPicPr preferRelativeResize="0"/>
          <p:nvPr/>
        </p:nvPicPr>
        <p:blipFill>
          <a:blip r:embed="rId5">
            <a:alphaModFix/>
          </a:blip>
          <a:stretch>
            <a:fillRect/>
          </a:stretch>
        </p:blipFill>
        <p:spPr>
          <a:xfrm>
            <a:off x="5299100" y="3083625"/>
            <a:ext cx="657525" cy="902150"/>
          </a:xfrm>
          <a:prstGeom prst="rect">
            <a:avLst/>
          </a:prstGeom>
          <a:noFill/>
          <a:ln>
            <a:noFill/>
          </a:ln>
        </p:spPr>
      </p:pic>
      <p:pic>
        <p:nvPicPr>
          <p:cNvPr id="775" name="Google Shape;775;p70"/>
          <p:cNvPicPr preferRelativeResize="0"/>
          <p:nvPr/>
        </p:nvPicPr>
        <p:blipFill>
          <a:blip r:embed="rId6">
            <a:alphaModFix/>
          </a:blip>
          <a:stretch>
            <a:fillRect/>
          </a:stretch>
        </p:blipFill>
        <p:spPr>
          <a:xfrm>
            <a:off x="5299097" y="2098075"/>
            <a:ext cx="654425" cy="891050"/>
          </a:xfrm>
          <a:prstGeom prst="rect">
            <a:avLst/>
          </a:prstGeom>
          <a:noFill/>
          <a:ln>
            <a:noFill/>
          </a:ln>
        </p:spPr>
      </p:pic>
      <p:pic>
        <p:nvPicPr>
          <p:cNvPr id="776" name="Google Shape;776;p70"/>
          <p:cNvPicPr preferRelativeResize="0"/>
          <p:nvPr/>
        </p:nvPicPr>
        <p:blipFill>
          <a:blip r:embed="rId7">
            <a:alphaModFix/>
          </a:blip>
          <a:stretch>
            <a:fillRect/>
          </a:stretch>
        </p:blipFill>
        <p:spPr>
          <a:xfrm>
            <a:off x="5297937" y="4080275"/>
            <a:ext cx="659850" cy="896575"/>
          </a:xfrm>
          <a:prstGeom prst="rect">
            <a:avLst/>
          </a:prstGeom>
          <a:noFill/>
          <a:ln>
            <a:noFill/>
          </a:ln>
        </p:spPr>
      </p:pic>
      <p:pic>
        <p:nvPicPr>
          <p:cNvPr id="777" name="Google Shape;777;p70"/>
          <p:cNvPicPr preferRelativeResize="0"/>
          <p:nvPr/>
        </p:nvPicPr>
        <p:blipFill>
          <a:blip r:embed="rId8">
            <a:alphaModFix/>
          </a:blip>
          <a:stretch>
            <a:fillRect/>
          </a:stretch>
        </p:blipFill>
        <p:spPr>
          <a:xfrm>
            <a:off x="3166184" y="3718400"/>
            <a:ext cx="754025" cy="851025"/>
          </a:xfrm>
          <a:prstGeom prst="rect">
            <a:avLst/>
          </a:prstGeom>
          <a:noFill/>
          <a:ln>
            <a:noFill/>
          </a:ln>
        </p:spPr>
      </p:pic>
      <p:pic>
        <p:nvPicPr>
          <p:cNvPr id="778" name="Google Shape;778;p70"/>
          <p:cNvPicPr preferRelativeResize="0"/>
          <p:nvPr/>
        </p:nvPicPr>
        <p:blipFill>
          <a:blip r:embed="rId9">
            <a:alphaModFix/>
          </a:blip>
          <a:stretch>
            <a:fillRect/>
          </a:stretch>
        </p:blipFill>
        <p:spPr>
          <a:xfrm>
            <a:off x="3210203" y="1614889"/>
            <a:ext cx="665975" cy="680775"/>
          </a:xfrm>
          <a:prstGeom prst="rect">
            <a:avLst/>
          </a:prstGeom>
          <a:noFill/>
          <a:ln>
            <a:noFill/>
          </a:ln>
        </p:spPr>
      </p:pic>
      <p:pic>
        <p:nvPicPr>
          <p:cNvPr id="770" name="Google Shape;770;p70"/>
          <p:cNvPicPr preferRelativeResize="0"/>
          <p:nvPr/>
        </p:nvPicPr>
        <p:blipFill>
          <a:blip r:embed="rId10">
            <a:alphaModFix/>
          </a:blip>
          <a:stretch>
            <a:fillRect/>
          </a:stretch>
        </p:blipFill>
        <p:spPr>
          <a:xfrm>
            <a:off x="3176825" y="517770"/>
            <a:ext cx="732700" cy="736450"/>
          </a:xfrm>
          <a:prstGeom prst="rect">
            <a:avLst/>
          </a:prstGeom>
          <a:noFill/>
          <a:ln>
            <a:noFill/>
          </a:ln>
        </p:spPr>
      </p:pic>
      <p:pic>
        <p:nvPicPr>
          <p:cNvPr id="779" name="Google Shape;779;p70"/>
          <p:cNvPicPr preferRelativeResize="0"/>
          <p:nvPr/>
        </p:nvPicPr>
        <p:blipFill>
          <a:blip r:embed="rId11">
            <a:alphaModFix/>
          </a:blip>
          <a:stretch>
            <a:fillRect/>
          </a:stretch>
        </p:blipFill>
        <p:spPr>
          <a:xfrm>
            <a:off x="3211325" y="2656332"/>
            <a:ext cx="663700" cy="701400"/>
          </a:xfrm>
          <a:prstGeom prst="rect">
            <a:avLst/>
          </a:prstGeom>
          <a:noFill/>
          <a:ln>
            <a:noFill/>
          </a:ln>
        </p:spPr>
      </p:pic>
      <p:cxnSp>
        <p:nvCxnSpPr>
          <p:cNvPr id="780" name="Google Shape;780;p70"/>
          <p:cNvCxnSpPr>
            <a:stCxn id="776" idx="1"/>
            <a:endCxn id="778" idx="3"/>
          </p:cNvCxnSpPr>
          <p:nvPr/>
        </p:nvCxnSpPr>
        <p:spPr>
          <a:xfrm rot="10800000">
            <a:off x="3876237" y="1955163"/>
            <a:ext cx="1421700" cy="2573400"/>
          </a:xfrm>
          <a:prstGeom prst="straightConnector1">
            <a:avLst/>
          </a:prstGeom>
          <a:noFill/>
          <a:ln cap="flat" cmpd="sng" w="19050">
            <a:solidFill>
              <a:srgbClr val="A64D79"/>
            </a:solidFill>
            <a:prstDash val="solid"/>
            <a:round/>
            <a:headEnd len="med" w="med" type="none"/>
            <a:tailEnd len="med" w="med" type="none"/>
          </a:ln>
        </p:spPr>
      </p:cxnSp>
      <p:cxnSp>
        <p:nvCxnSpPr>
          <p:cNvPr id="781" name="Google Shape;781;p70"/>
          <p:cNvCxnSpPr>
            <a:stCxn id="775" idx="1"/>
            <a:endCxn id="777" idx="3"/>
          </p:cNvCxnSpPr>
          <p:nvPr/>
        </p:nvCxnSpPr>
        <p:spPr>
          <a:xfrm flipH="1">
            <a:off x="3920297" y="2543600"/>
            <a:ext cx="1378800" cy="1600200"/>
          </a:xfrm>
          <a:prstGeom prst="straightConnector1">
            <a:avLst/>
          </a:prstGeom>
          <a:noFill/>
          <a:ln cap="flat" cmpd="sng" w="19050">
            <a:solidFill>
              <a:srgbClr val="1C4587"/>
            </a:solidFill>
            <a:prstDash val="solid"/>
            <a:round/>
            <a:headEnd len="med" w="med" type="none"/>
            <a:tailEnd len="med" w="med" type="none"/>
          </a:ln>
        </p:spPr>
      </p:cxnSp>
      <p:cxnSp>
        <p:nvCxnSpPr>
          <p:cNvPr id="782" name="Google Shape;782;p70"/>
          <p:cNvCxnSpPr>
            <a:stCxn id="774" idx="1"/>
            <a:endCxn id="777" idx="3"/>
          </p:cNvCxnSpPr>
          <p:nvPr/>
        </p:nvCxnSpPr>
        <p:spPr>
          <a:xfrm flipH="1">
            <a:off x="3920300" y="3534700"/>
            <a:ext cx="1378800" cy="609300"/>
          </a:xfrm>
          <a:prstGeom prst="straightConnector1">
            <a:avLst/>
          </a:prstGeom>
          <a:noFill/>
          <a:ln cap="flat" cmpd="sng" w="19050">
            <a:solidFill>
              <a:srgbClr val="6AA84F"/>
            </a:solidFill>
            <a:prstDash val="solid"/>
            <a:round/>
            <a:headEnd len="med" w="med" type="none"/>
            <a:tailEnd len="med" w="med" type="none"/>
          </a:ln>
        </p:spPr>
      </p:cxnSp>
      <p:cxnSp>
        <p:nvCxnSpPr>
          <p:cNvPr id="783" name="Google Shape;783;p70"/>
          <p:cNvCxnSpPr>
            <a:stCxn id="775" idx="1"/>
            <a:endCxn id="779"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cxnSp>
        <p:nvCxnSpPr>
          <p:cNvPr id="784" name="Google Shape;784;p70"/>
          <p:cNvCxnSpPr>
            <a:stCxn id="776" idx="1"/>
            <a:endCxn id="779" idx="3"/>
          </p:cNvCxnSpPr>
          <p:nvPr/>
        </p:nvCxnSpPr>
        <p:spPr>
          <a:xfrm rot="10800000">
            <a:off x="3875037" y="3006963"/>
            <a:ext cx="1422900" cy="1521600"/>
          </a:xfrm>
          <a:prstGeom prst="straightConnector1">
            <a:avLst/>
          </a:prstGeom>
          <a:noFill/>
          <a:ln cap="flat" cmpd="sng" w="19050">
            <a:solidFill>
              <a:srgbClr val="6D9EEB"/>
            </a:solidFill>
            <a:prstDash val="solid"/>
            <a:round/>
            <a:headEnd len="med" w="med" type="none"/>
            <a:tailEnd len="med" w="med" type="none"/>
          </a:ln>
        </p:spPr>
      </p:cxnSp>
      <p:pic>
        <p:nvPicPr>
          <p:cNvPr id="785" name="Google Shape;785;p70"/>
          <p:cNvPicPr preferRelativeResize="0"/>
          <p:nvPr/>
        </p:nvPicPr>
        <p:blipFill>
          <a:blip r:embed="rId12">
            <a:alphaModFix/>
          </a:blip>
          <a:stretch>
            <a:fillRect/>
          </a:stretch>
        </p:blipFill>
        <p:spPr>
          <a:xfrm>
            <a:off x="2067258" y="711713"/>
            <a:ext cx="391325" cy="264725"/>
          </a:xfrm>
          <a:prstGeom prst="rect">
            <a:avLst/>
          </a:prstGeom>
          <a:noFill/>
          <a:ln>
            <a:noFill/>
          </a:ln>
        </p:spPr>
      </p:pic>
      <p:pic>
        <p:nvPicPr>
          <p:cNvPr id="786" name="Google Shape;786;p70"/>
          <p:cNvPicPr preferRelativeResize="0"/>
          <p:nvPr/>
        </p:nvPicPr>
        <p:blipFill>
          <a:blip r:embed="rId13">
            <a:alphaModFix/>
          </a:blip>
          <a:stretch>
            <a:fillRect/>
          </a:stretch>
        </p:blipFill>
        <p:spPr>
          <a:xfrm>
            <a:off x="2075988" y="1955175"/>
            <a:ext cx="411250" cy="270250"/>
          </a:xfrm>
          <a:prstGeom prst="rect">
            <a:avLst/>
          </a:prstGeom>
          <a:noFill/>
          <a:ln>
            <a:noFill/>
          </a:ln>
        </p:spPr>
      </p:pic>
      <p:pic>
        <p:nvPicPr>
          <p:cNvPr id="787" name="Google Shape;787;p70"/>
          <p:cNvPicPr preferRelativeResize="0"/>
          <p:nvPr/>
        </p:nvPicPr>
        <p:blipFill>
          <a:blip r:embed="rId14">
            <a:alphaModFix/>
          </a:blip>
          <a:stretch>
            <a:fillRect/>
          </a:stretch>
        </p:blipFill>
        <p:spPr>
          <a:xfrm>
            <a:off x="2054745" y="2875150"/>
            <a:ext cx="401300" cy="263725"/>
          </a:xfrm>
          <a:prstGeom prst="rect">
            <a:avLst/>
          </a:prstGeom>
          <a:noFill/>
          <a:ln>
            <a:noFill/>
          </a:ln>
        </p:spPr>
      </p:pic>
      <p:pic>
        <p:nvPicPr>
          <p:cNvPr id="788" name="Google Shape;788;p70"/>
          <p:cNvPicPr preferRelativeResize="0"/>
          <p:nvPr/>
        </p:nvPicPr>
        <p:blipFill>
          <a:blip r:embed="rId15">
            <a:alphaModFix/>
          </a:blip>
          <a:stretch>
            <a:fillRect/>
          </a:stretch>
        </p:blipFill>
        <p:spPr>
          <a:xfrm>
            <a:off x="2126950" y="4079950"/>
            <a:ext cx="368575" cy="242200"/>
          </a:xfrm>
          <a:prstGeom prst="rect">
            <a:avLst/>
          </a:prstGeom>
          <a:noFill/>
          <a:ln>
            <a:noFill/>
          </a:ln>
        </p:spPr>
      </p:pic>
      <p:pic>
        <p:nvPicPr>
          <p:cNvPr id="789" name="Google Shape;789;p70"/>
          <p:cNvPicPr preferRelativeResize="0"/>
          <p:nvPr/>
        </p:nvPicPr>
        <p:blipFill>
          <a:blip r:embed="rId16">
            <a:alphaModFix/>
          </a:blip>
          <a:stretch>
            <a:fillRect/>
          </a:stretch>
        </p:blipFill>
        <p:spPr>
          <a:xfrm>
            <a:off x="6795970" y="401070"/>
            <a:ext cx="358725" cy="250025"/>
          </a:xfrm>
          <a:prstGeom prst="rect">
            <a:avLst/>
          </a:prstGeom>
          <a:noFill/>
          <a:ln>
            <a:noFill/>
          </a:ln>
        </p:spPr>
      </p:pic>
      <p:pic>
        <p:nvPicPr>
          <p:cNvPr id="790" name="Google Shape;790;p70"/>
          <p:cNvPicPr preferRelativeResize="0"/>
          <p:nvPr/>
        </p:nvPicPr>
        <p:blipFill>
          <a:blip r:embed="rId17">
            <a:alphaModFix/>
          </a:blip>
          <a:stretch>
            <a:fillRect/>
          </a:stretch>
        </p:blipFill>
        <p:spPr>
          <a:xfrm>
            <a:off x="6778375" y="1507250"/>
            <a:ext cx="376000" cy="254375"/>
          </a:xfrm>
          <a:prstGeom prst="rect">
            <a:avLst/>
          </a:prstGeom>
          <a:noFill/>
          <a:ln>
            <a:noFill/>
          </a:ln>
        </p:spPr>
      </p:pic>
      <p:pic>
        <p:nvPicPr>
          <p:cNvPr id="791" name="Google Shape;791;p70"/>
          <p:cNvPicPr preferRelativeResize="0"/>
          <p:nvPr/>
        </p:nvPicPr>
        <p:blipFill>
          <a:blip r:embed="rId18">
            <a:alphaModFix/>
          </a:blip>
          <a:stretch>
            <a:fillRect/>
          </a:stretch>
        </p:blipFill>
        <p:spPr>
          <a:xfrm>
            <a:off x="6759187" y="2401463"/>
            <a:ext cx="351850" cy="238025"/>
          </a:xfrm>
          <a:prstGeom prst="rect">
            <a:avLst/>
          </a:prstGeom>
          <a:noFill/>
          <a:ln>
            <a:noFill/>
          </a:ln>
        </p:spPr>
      </p:pic>
      <p:pic>
        <p:nvPicPr>
          <p:cNvPr id="792" name="Google Shape;792;p70"/>
          <p:cNvPicPr preferRelativeResize="0"/>
          <p:nvPr/>
        </p:nvPicPr>
        <p:blipFill>
          <a:blip r:embed="rId19">
            <a:alphaModFix/>
          </a:blip>
          <a:stretch>
            <a:fillRect/>
          </a:stretch>
        </p:blipFill>
        <p:spPr>
          <a:xfrm>
            <a:off x="6777025" y="3391326"/>
            <a:ext cx="396625" cy="260625"/>
          </a:xfrm>
          <a:prstGeom prst="rect">
            <a:avLst/>
          </a:prstGeom>
          <a:noFill/>
          <a:ln>
            <a:noFill/>
          </a:ln>
        </p:spPr>
      </p:pic>
      <p:pic>
        <p:nvPicPr>
          <p:cNvPr id="793" name="Google Shape;793;p70"/>
          <p:cNvPicPr preferRelativeResize="0"/>
          <p:nvPr/>
        </p:nvPicPr>
        <p:blipFill>
          <a:blip r:embed="rId20">
            <a:alphaModFix/>
          </a:blip>
          <a:stretch>
            <a:fillRect/>
          </a:stretch>
        </p:blipFill>
        <p:spPr>
          <a:xfrm>
            <a:off x="6770263" y="4389838"/>
            <a:ext cx="410150" cy="277450"/>
          </a:xfrm>
          <a:prstGeom prst="rect">
            <a:avLst/>
          </a:prstGeom>
          <a:noFill/>
          <a:ln>
            <a:noFill/>
          </a:ln>
        </p:spPr>
      </p:pic>
      <p:pic>
        <p:nvPicPr>
          <p:cNvPr id="794" name="Google Shape;794;p70"/>
          <p:cNvPicPr preferRelativeResize="0"/>
          <p:nvPr/>
        </p:nvPicPr>
        <p:blipFill>
          <a:blip r:embed="rId21">
            <a:alphaModFix/>
          </a:blip>
          <a:stretch>
            <a:fillRect/>
          </a:stretch>
        </p:blipFill>
        <p:spPr>
          <a:xfrm>
            <a:off x="4490375" y="627825"/>
            <a:ext cx="356275" cy="186625"/>
          </a:xfrm>
          <a:prstGeom prst="rect">
            <a:avLst/>
          </a:prstGeom>
          <a:noFill/>
          <a:ln>
            <a:noFill/>
          </a:ln>
        </p:spPr>
      </p:pic>
      <p:sp>
        <p:nvSpPr>
          <p:cNvPr id="795" name="Google Shape;795;p70"/>
          <p:cNvSpPr/>
          <p:nvPr/>
        </p:nvSpPr>
        <p:spPr>
          <a:xfrm>
            <a:off x="4440365" y="114031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0"/>
          <p:cNvSpPr/>
          <p:nvPr/>
        </p:nvSpPr>
        <p:spPr>
          <a:xfrm>
            <a:off x="3930227" y="226136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0"/>
          <p:cNvSpPr/>
          <p:nvPr/>
        </p:nvSpPr>
        <p:spPr>
          <a:xfrm>
            <a:off x="4614665" y="240703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0"/>
          <p:cNvSpPr/>
          <p:nvPr/>
        </p:nvSpPr>
        <p:spPr>
          <a:xfrm>
            <a:off x="3922652" y="310618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0"/>
          <p:cNvSpPr/>
          <p:nvPr/>
        </p:nvSpPr>
        <p:spPr>
          <a:xfrm>
            <a:off x="4754377" y="287516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0"/>
          <p:cNvSpPr/>
          <p:nvPr/>
        </p:nvSpPr>
        <p:spPr>
          <a:xfrm>
            <a:off x="4133640" y="39159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1" name="Google Shape;801;p70"/>
          <p:cNvPicPr preferRelativeResize="0"/>
          <p:nvPr/>
        </p:nvPicPr>
        <p:blipFill>
          <a:blip r:embed="rId22">
            <a:alphaModFix/>
          </a:blip>
          <a:stretch>
            <a:fillRect/>
          </a:stretch>
        </p:blipFill>
        <p:spPr>
          <a:xfrm>
            <a:off x="4478013" y="1207550"/>
            <a:ext cx="381025" cy="194950"/>
          </a:xfrm>
          <a:prstGeom prst="rect">
            <a:avLst/>
          </a:prstGeom>
          <a:noFill/>
          <a:ln>
            <a:noFill/>
          </a:ln>
        </p:spPr>
      </p:pic>
      <p:pic>
        <p:nvPicPr>
          <p:cNvPr id="802" name="Google Shape;802;p70"/>
          <p:cNvPicPr preferRelativeResize="0"/>
          <p:nvPr/>
        </p:nvPicPr>
        <p:blipFill>
          <a:blip r:embed="rId23">
            <a:alphaModFix/>
          </a:blip>
          <a:stretch>
            <a:fillRect/>
          </a:stretch>
        </p:blipFill>
        <p:spPr>
          <a:xfrm>
            <a:off x="3963100" y="2321613"/>
            <a:ext cx="390550" cy="208900"/>
          </a:xfrm>
          <a:prstGeom prst="rect">
            <a:avLst/>
          </a:prstGeom>
          <a:noFill/>
          <a:ln>
            <a:noFill/>
          </a:ln>
        </p:spPr>
      </p:pic>
      <p:pic>
        <p:nvPicPr>
          <p:cNvPr id="803" name="Google Shape;803;p70"/>
          <p:cNvPicPr preferRelativeResize="0"/>
          <p:nvPr/>
        </p:nvPicPr>
        <p:blipFill>
          <a:blip r:embed="rId24">
            <a:alphaModFix/>
          </a:blip>
          <a:stretch>
            <a:fillRect/>
          </a:stretch>
        </p:blipFill>
        <p:spPr>
          <a:xfrm>
            <a:off x="4647544" y="2467288"/>
            <a:ext cx="390550" cy="208900"/>
          </a:xfrm>
          <a:prstGeom prst="rect">
            <a:avLst/>
          </a:prstGeom>
          <a:noFill/>
          <a:ln>
            <a:noFill/>
          </a:ln>
        </p:spPr>
      </p:pic>
      <p:pic>
        <p:nvPicPr>
          <p:cNvPr id="804" name="Google Shape;804;p70"/>
          <p:cNvPicPr preferRelativeResize="0"/>
          <p:nvPr/>
        </p:nvPicPr>
        <p:blipFill>
          <a:blip r:embed="rId25">
            <a:alphaModFix/>
          </a:blip>
          <a:stretch>
            <a:fillRect/>
          </a:stretch>
        </p:blipFill>
        <p:spPr>
          <a:xfrm>
            <a:off x="3953906" y="3165575"/>
            <a:ext cx="393800" cy="210650"/>
          </a:xfrm>
          <a:prstGeom prst="rect">
            <a:avLst/>
          </a:prstGeom>
          <a:noFill/>
          <a:ln>
            <a:noFill/>
          </a:ln>
        </p:spPr>
      </p:pic>
      <p:pic>
        <p:nvPicPr>
          <p:cNvPr id="805" name="Google Shape;805;p70"/>
          <p:cNvPicPr preferRelativeResize="0"/>
          <p:nvPr/>
        </p:nvPicPr>
        <p:blipFill>
          <a:blip r:embed="rId26">
            <a:alphaModFix/>
          </a:blip>
          <a:stretch>
            <a:fillRect/>
          </a:stretch>
        </p:blipFill>
        <p:spPr>
          <a:xfrm>
            <a:off x="4789750" y="2936768"/>
            <a:ext cx="385550" cy="206200"/>
          </a:xfrm>
          <a:prstGeom prst="rect">
            <a:avLst/>
          </a:prstGeom>
          <a:noFill/>
          <a:ln>
            <a:noFill/>
          </a:ln>
        </p:spPr>
      </p:pic>
      <p:pic>
        <p:nvPicPr>
          <p:cNvPr id="806" name="Google Shape;806;p70"/>
          <p:cNvPicPr preferRelativeResize="0"/>
          <p:nvPr/>
        </p:nvPicPr>
        <p:blipFill>
          <a:blip r:embed="rId27">
            <a:alphaModFix/>
          </a:blip>
          <a:stretch>
            <a:fillRect/>
          </a:stretch>
        </p:blipFill>
        <p:spPr>
          <a:xfrm>
            <a:off x="4156563" y="3978750"/>
            <a:ext cx="410475" cy="205250"/>
          </a:xfrm>
          <a:prstGeom prst="rect">
            <a:avLst/>
          </a:prstGeom>
          <a:noFill/>
          <a:ln>
            <a:noFill/>
          </a:ln>
        </p:spPr>
      </p:pic>
      <p:pic>
        <p:nvPicPr>
          <p:cNvPr id="807" name="Google Shape;807;p70"/>
          <p:cNvPicPr preferRelativeResize="0"/>
          <p:nvPr/>
        </p:nvPicPr>
        <p:blipFill>
          <a:blip r:embed="rId28">
            <a:alphaModFix/>
          </a:blip>
          <a:stretch>
            <a:fillRect/>
          </a:stretch>
        </p:blipFill>
        <p:spPr>
          <a:xfrm>
            <a:off x="1379200" y="640575"/>
            <a:ext cx="427025" cy="401900"/>
          </a:xfrm>
          <a:prstGeom prst="rect">
            <a:avLst/>
          </a:prstGeom>
          <a:noFill/>
          <a:ln>
            <a:noFill/>
          </a:ln>
        </p:spPr>
      </p:pic>
      <p:pic>
        <p:nvPicPr>
          <p:cNvPr id="808" name="Google Shape;808;p70"/>
          <p:cNvPicPr preferRelativeResize="0"/>
          <p:nvPr/>
        </p:nvPicPr>
        <p:blipFill>
          <a:blip r:embed="rId29">
            <a:alphaModFix/>
          </a:blip>
          <a:stretch>
            <a:fillRect/>
          </a:stretch>
        </p:blipFill>
        <p:spPr>
          <a:xfrm>
            <a:off x="1359500" y="1856350"/>
            <a:ext cx="401575" cy="377950"/>
          </a:xfrm>
          <a:prstGeom prst="rect">
            <a:avLst/>
          </a:prstGeom>
          <a:noFill/>
          <a:ln>
            <a:noFill/>
          </a:ln>
        </p:spPr>
      </p:pic>
      <p:pic>
        <p:nvPicPr>
          <p:cNvPr id="809" name="Google Shape;809;p70"/>
          <p:cNvPicPr preferRelativeResize="0"/>
          <p:nvPr/>
        </p:nvPicPr>
        <p:blipFill>
          <a:blip r:embed="rId30">
            <a:alphaModFix/>
          </a:blip>
          <a:stretch>
            <a:fillRect/>
          </a:stretch>
        </p:blipFill>
        <p:spPr>
          <a:xfrm>
            <a:off x="1363600" y="2788850"/>
            <a:ext cx="393050" cy="377650"/>
          </a:xfrm>
          <a:prstGeom prst="rect">
            <a:avLst/>
          </a:prstGeom>
          <a:noFill/>
          <a:ln>
            <a:noFill/>
          </a:ln>
        </p:spPr>
      </p:pic>
      <p:pic>
        <p:nvPicPr>
          <p:cNvPr id="810" name="Google Shape;810;p70"/>
          <p:cNvPicPr preferRelativeResize="0"/>
          <p:nvPr/>
        </p:nvPicPr>
        <p:blipFill>
          <a:blip r:embed="rId31">
            <a:alphaModFix/>
          </a:blip>
          <a:stretch>
            <a:fillRect/>
          </a:stretch>
        </p:blipFill>
        <p:spPr>
          <a:xfrm>
            <a:off x="1359500" y="4012225"/>
            <a:ext cx="401250" cy="377650"/>
          </a:xfrm>
          <a:prstGeom prst="rect">
            <a:avLst/>
          </a:prstGeom>
          <a:noFill/>
          <a:ln>
            <a:noFill/>
          </a:ln>
        </p:spPr>
      </p:pic>
      <p:pic>
        <p:nvPicPr>
          <p:cNvPr id="811" name="Google Shape;811;p70"/>
          <p:cNvPicPr preferRelativeResize="0"/>
          <p:nvPr/>
        </p:nvPicPr>
        <p:blipFill>
          <a:blip r:embed="rId32">
            <a:alphaModFix/>
          </a:blip>
          <a:stretch>
            <a:fillRect/>
          </a:stretch>
        </p:blipFill>
        <p:spPr>
          <a:xfrm>
            <a:off x="7527325" y="360050"/>
            <a:ext cx="328575" cy="358450"/>
          </a:xfrm>
          <a:prstGeom prst="rect">
            <a:avLst/>
          </a:prstGeom>
          <a:noFill/>
          <a:ln>
            <a:noFill/>
          </a:ln>
        </p:spPr>
      </p:pic>
      <p:pic>
        <p:nvPicPr>
          <p:cNvPr id="812" name="Google Shape;812;p70"/>
          <p:cNvPicPr preferRelativeResize="0"/>
          <p:nvPr/>
        </p:nvPicPr>
        <p:blipFill>
          <a:blip r:embed="rId33">
            <a:alphaModFix/>
          </a:blip>
          <a:stretch>
            <a:fillRect/>
          </a:stretch>
        </p:blipFill>
        <p:spPr>
          <a:xfrm>
            <a:off x="7531850" y="1431900"/>
            <a:ext cx="319525" cy="348550"/>
          </a:xfrm>
          <a:prstGeom prst="rect">
            <a:avLst/>
          </a:prstGeom>
          <a:noFill/>
          <a:ln>
            <a:noFill/>
          </a:ln>
        </p:spPr>
      </p:pic>
      <p:pic>
        <p:nvPicPr>
          <p:cNvPr id="813" name="Google Shape;813;p70"/>
          <p:cNvPicPr preferRelativeResize="0"/>
          <p:nvPr/>
        </p:nvPicPr>
        <p:blipFill>
          <a:blip r:embed="rId34">
            <a:alphaModFix/>
          </a:blip>
          <a:stretch>
            <a:fillRect/>
          </a:stretch>
        </p:blipFill>
        <p:spPr>
          <a:xfrm>
            <a:off x="7535700" y="2343125"/>
            <a:ext cx="320750" cy="357200"/>
          </a:xfrm>
          <a:prstGeom prst="rect">
            <a:avLst/>
          </a:prstGeom>
          <a:noFill/>
          <a:ln>
            <a:noFill/>
          </a:ln>
        </p:spPr>
      </p:pic>
      <p:pic>
        <p:nvPicPr>
          <p:cNvPr id="814" name="Google Shape;814;p70"/>
          <p:cNvPicPr preferRelativeResize="0"/>
          <p:nvPr/>
        </p:nvPicPr>
        <p:blipFill>
          <a:blip r:embed="rId35">
            <a:alphaModFix/>
          </a:blip>
          <a:stretch>
            <a:fillRect/>
          </a:stretch>
        </p:blipFill>
        <p:spPr>
          <a:xfrm>
            <a:off x="7549998" y="3325825"/>
            <a:ext cx="341350" cy="372375"/>
          </a:xfrm>
          <a:prstGeom prst="rect">
            <a:avLst/>
          </a:prstGeom>
          <a:noFill/>
          <a:ln>
            <a:noFill/>
          </a:ln>
        </p:spPr>
      </p:pic>
      <p:pic>
        <p:nvPicPr>
          <p:cNvPr id="815" name="Google Shape;815;p70"/>
          <p:cNvPicPr preferRelativeResize="0"/>
          <p:nvPr/>
        </p:nvPicPr>
        <p:blipFill>
          <a:blip r:embed="rId36">
            <a:alphaModFix/>
          </a:blip>
          <a:stretch>
            <a:fillRect/>
          </a:stretch>
        </p:blipFill>
        <p:spPr>
          <a:xfrm>
            <a:off x="7535700" y="4314500"/>
            <a:ext cx="331600" cy="369275"/>
          </a:xfrm>
          <a:prstGeom prst="rect">
            <a:avLst/>
          </a:prstGeom>
          <a:noFill/>
          <a:ln>
            <a:noFill/>
          </a:ln>
        </p:spPr>
      </p:pic>
      <p:sp>
        <p:nvSpPr>
          <p:cNvPr id="816" name="Google Shape;816;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71"/>
          <p:cNvSpPr/>
          <p:nvPr/>
        </p:nvSpPr>
        <p:spPr>
          <a:xfrm>
            <a:off x="1294975" y="6123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1"/>
          <p:cNvSpPr/>
          <p:nvPr/>
        </p:nvSpPr>
        <p:spPr>
          <a:xfrm>
            <a:off x="1294975" y="18315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1"/>
          <p:cNvSpPr/>
          <p:nvPr/>
        </p:nvSpPr>
        <p:spPr>
          <a:xfrm>
            <a:off x="1294975" y="27459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1"/>
          <p:cNvSpPr/>
          <p:nvPr/>
        </p:nvSpPr>
        <p:spPr>
          <a:xfrm>
            <a:off x="1294975" y="39651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5" name="Google Shape;825;p71"/>
          <p:cNvPicPr preferRelativeResize="0"/>
          <p:nvPr/>
        </p:nvPicPr>
        <p:blipFill>
          <a:blip r:embed="rId3">
            <a:alphaModFix/>
          </a:blip>
          <a:stretch>
            <a:fillRect/>
          </a:stretch>
        </p:blipFill>
        <p:spPr>
          <a:xfrm>
            <a:off x="3166184" y="3718400"/>
            <a:ext cx="754025" cy="851025"/>
          </a:xfrm>
          <a:prstGeom prst="rect">
            <a:avLst/>
          </a:prstGeom>
          <a:noFill/>
          <a:ln>
            <a:noFill/>
          </a:ln>
        </p:spPr>
      </p:pic>
      <p:pic>
        <p:nvPicPr>
          <p:cNvPr id="826" name="Google Shape;826;p71"/>
          <p:cNvPicPr preferRelativeResize="0"/>
          <p:nvPr/>
        </p:nvPicPr>
        <p:blipFill>
          <a:blip r:embed="rId4">
            <a:alphaModFix/>
          </a:blip>
          <a:stretch>
            <a:fillRect/>
          </a:stretch>
        </p:blipFill>
        <p:spPr>
          <a:xfrm>
            <a:off x="3210203" y="1614889"/>
            <a:ext cx="665975" cy="680775"/>
          </a:xfrm>
          <a:prstGeom prst="rect">
            <a:avLst/>
          </a:prstGeom>
          <a:noFill/>
          <a:ln>
            <a:noFill/>
          </a:ln>
        </p:spPr>
      </p:pic>
      <p:pic>
        <p:nvPicPr>
          <p:cNvPr id="827" name="Google Shape;827;p71"/>
          <p:cNvPicPr preferRelativeResize="0"/>
          <p:nvPr/>
        </p:nvPicPr>
        <p:blipFill>
          <a:blip r:embed="rId5">
            <a:alphaModFix/>
          </a:blip>
          <a:stretch>
            <a:fillRect/>
          </a:stretch>
        </p:blipFill>
        <p:spPr>
          <a:xfrm>
            <a:off x="3176825" y="517770"/>
            <a:ext cx="732700" cy="736450"/>
          </a:xfrm>
          <a:prstGeom prst="rect">
            <a:avLst/>
          </a:prstGeom>
          <a:noFill/>
          <a:ln>
            <a:noFill/>
          </a:ln>
        </p:spPr>
      </p:pic>
      <p:pic>
        <p:nvPicPr>
          <p:cNvPr id="828" name="Google Shape;828;p71"/>
          <p:cNvPicPr preferRelativeResize="0"/>
          <p:nvPr/>
        </p:nvPicPr>
        <p:blipFill>
          <a:blip r:embed="rId6">
            <a:alphaModFix/>
          </a:blip>
          <a:stretch>
            <a:fillRect/>
          </a:stretch>
        </p:blipFill>
        <p:spPr>
          <a:xfrm>
            <a:off x="3211325" y="2656332"/>
            <a:ext cx="663700" cy="701400"/>
          </a:xfrm>
          <a:prstGeom prst="rect">
            <a:avLst/>
          </a:prstGeom>
          <a:noFill/>
          <a:ln>
            <a:noFill/>
          </a:ln>
        </p:spPr>
      </p:pic>
      <p:pic>
        <p:nvPicPr>
          <p:cNvPr id="829" name="Google Shape;829;p71"/>
          <p:cNvPicPr preferRelativeResize="0"/>
          <p:nvPr/>
        </p:nvPicPr>
        <p:blipFill>
          <a:blip r:embed="rId7">
            <a:alphaModFix/>
          </a:blip>
          <a:stretch>
            <a:fillRect/>
          </a:stretch>
        </p:blipFill>
        <p:spPr>
          <a:xfrm>
            <a:off x="2067258" y="711713"/>
            <a:ext cx="391325" cy="264725"/>
          </a:xfrm>
          <a:prstGeom prst="rect">
            <a:avLst/>
          </a:prstGeom>
          <a:noFill/>
          <a:ln>
            <a:noFill/>
          </a:ln>
        </p:spPr>
      </p:pic>
      <p:pic>
        <p:nvPicPr>
          <p:cNvPr id="830" name="Google Shape;830;p71"/>
          <p:cNvPicPr preferRelativeResize="0"/>
          <p:nvPr/>
        </p:nvPicPr>
        <p:blipFill>
          <a:blip r:embed="rId8">
            <a:alphaModFix/>
          </a:blip>
          <a:stretch>
            <a:fillRect/>
          </a:stretch>
        </p:blipFill>
        <p:spPr>
          <a:xfrm>
            <a:off x="2075988" y="1955175"/>
            <a:ext cx="411250" cy="270250"/>
          </a:xfrm>
          <a:prstGeom prst="rect">
            <a:avLst/>
          </a:prstGeom>
          <a:noFill/>
          <a:ln>
            <a:noFill/>
          </a:ln>
        </p:spPr>
      </p:pic>
      <p:pic>
        <p:nvPicPr>
          <p:cNvPr id="831" name="Google Shape;831;p71"/>
          <p:cNvPicPr preferRelativeResize="0"/>
          <p:nvPr/>
        </p:nvPicPr>
        <p:blipFill>
          <a:blip r:embed="rId9">
            <a:alphaModFix/>
          </a:blip>
          <a:stretch>
            <a:fillRect/>
          </a:stretch>
        </p:blipFill>
        <p:spPr>
          <a:xfrm>
            <a:off x="2054745" y="2875150"/>
            <a:ext cx="401300" cy="263725"/>
          </a:xfrm>
          <a:prstGeom prst="rect">
            <a:avLst/>
          </a:prstGeom>
          <a:noFill/>
          <a:ln>
            <a:noFill/>
          </a:ln>
        </p:spPr>
      </p:pic>
      <p:pic>
        <p:nvPicPr>
          <p:cNvPr id="832" name="Google Shape;832;p71"/>
          <p:cNvPicPr preferRelativeResize="0"/>
          <p:nvPr/>
        </p:nvPicPr>
        <p:blipFill>
          <a:blip r:embed="rId10">
            <a:alphaModFix/>
          </a:blip>
          <a:stretch>
            <a:fillRect/>
          </a:stretch>
        </p:blipFill>
        <p:spPr>
          <a:xfrm>
            <a:off x="2126950" y="4079950"/>
            <a:ext cx="368575" cy="242200"/>
          </a:xfrm>
          <a:prstGeom prst="rect">
            <a:avLst/>
          </a:prstGeom>
          <a:noFill/>
          <a:ln>
            <a:noFill/>
          </a:ln>
        </p:spPr>
      </p:pic>
      <p:pic>
        <p:nvPicPr>
          <p:cNvPr id="833" name="Google Shape;833;p71"/>
          <p:cNvPicPr preferRelativeResize="0"/>
          <p:nvPr/>
        </p:nvPicPr>
        <p:blipFill>
          <a:blip r:embed="rId11">
            <a:alphaModFix/>
          </a:blip>
          <a:stretch>
            <a:fillRect/>
          </a:stretch>
        </p:blipFill>
        <p:spPr>
          <a:xfrm>
            <a:off x="1379200" y="640575"/>
            <a:ext cx="427025" cy="401900"/>
          </a:xfrm>
          <a:prstGeom prst="rect">
            <a:avLst/>
          </a:prstGeom>
          <a:noFill/>
          <a:ln>
            <a:noFill/>
          </a:ln>
        </p:spPr>
      </p:pic>
      <p:pic>
        <p:nvPicPr>
          <p:cNvPr id="834" name="Google Shape;834;p71"/>
          <p:cNvPicPr preferRelativeResize="0"/>
          <p:nvPr/>
        </p:nvPicPr>
        <p:blipFill>
          <a:blip r:embed="rId12">
            <a:alphaModFix/>
          </a:blip>
          <a:stretch>
            <a:fillRect/>
          </a:stretch>
        </p:blipFill>
        <p:spPr>
          <a:xfrm>
            <a:off x="1359500" y="1856350"/>
            <a:ext cx="401575" cy="377950"/>
          </a:xfrm>
          <a:prstGeom prst="rect">
            <a:avLst/>
          </a:prstGeom>
          <a:noFill/>
          <a:ln>
            <a:noFill/>
          </a:ln>
        </p:spPr>
      </p:pic>
      <p:pic>
        <p:nvPicPr>
          <p:cNvPr id="835" name="Google Shape;835;p71"/>
          <p:cNvPicPr preferRelativeResize="0"/>
          <p:nvPr/>
        </p:nvPicPr>
        <p:blipFill>
          <a:blip r:embed="rId13">
            <a:alphaModFix/>
          </a:blip>
          <a:stretch>
            <a:fillRect/>
          </a:stretch>
        </p:blipFill>
        <p:spPr>
          <a:xfrm>
            <a:off x="1363600" y="2788850"/>
            <a:ext cx="393050" cy="377650"/>
          </a:xfrm>
          <a:prstGeom prst="rect">
            <a:avLst/>
          </a:prstGeom>
          <a:noFill/>
          <a:ln>
            <a:noFill/>
          </a:ln>
        </p:spPr>
      </p:pic>
      <p:pic>
        <p:nvPicPr>
          <p:cNvPr id="836" name="Google Shape;836;p71"/>
          <p:cNvPicPr preferRelativeResize="0"/>
          <p:nvPr/>
        </p:nvPicPr>
        <p:blipFill>
          <a:blip r:embed="rId14">
            <a:alphaModFix/>
          </a:blip>
          <a:stretch>
            <a:fillRect/>
          </a:stretch>
        </p:blipFill>
        <p:spPr>
          <a:xfrm>
            <a:off x="1359500" y="4012225"/>
            <a:ext cx="401250" cy="377650"/>
          </a:xfrm>
          <a:prstGeom prst="rect">
            <a:avLst/>
          </a:prstGeom>
          <a:noFill/>
          <a:ln>
            <a:noFill/>
          </a:ln>
        </p:spPr>
      </p:pic>
      <p:sp>
        <p:nvSpPr>
          <p:cNvPr id="837" name="Google Shape;837;p71"/>
          <p:cNvSpPr txBox="1"/>
          <p:nvPr/>
        </p:nvSpPr>
        <p:spPr>
          <a:xfrm>
            <a:off x="4772150" y="1259850"/>
            <a:ext cx="30654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latin typeface="Helvetica Neue"/>
                <a:ea typeface="Helvetica Neue"/>
                <a:cs typeface="Helvetica Neue"/>
                <a:sym typeface="Helvetica Neue"/>
              </a:rPr>
              <a:t>In neural network terms:</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0" lvl="0" marL="0" rtl="0" algn="l">
              <a:spcBef>
                <a:spcPts val="0"/>
              </a:spcBef>
              <a:spcAft>
                <a:spcPts val="0"/>
              </a:spcAft>
              <a:buNone/>
            </a:pPr>
            <a:r>
              <a:rPr lang="en-GB" sz="1800">
                <a:latin typeface="Helvetica Neue"/>
                <a:ea typeface="Helvetica Neue"/>
                <a:cs typeface="Helvetica Neue"/>
                <a:sym typeface="Helvetica Neue"/>
              </a:rPr>
              <a:t>Each user is represented as a one hot vector (millions of dimensions big, though)</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0" lvl="0" marL="0" rtl="0" algn="l">
              <a:spcBef>
                <a:spcPts val="0"/>
              </a:spcBef>
              <a:spcAft>
                <a:spcPts val="0"/>
              </a:spcAft>
              <a:buNone/>
            </a:pPr>
            <a:r>
              <a:rPr lang="en-GB" sz="1800">
                <a:latin typeface="Helvetica Neue"/>
                <a:ea typeface="Helvetica Neue"/>
                <a:cs typeface="Helvetica Neue"/>
                <a:sym typeface="Helvetica Neue"/>
              </a:rPr>
              <a:t>Each user is embedded as a low dimensional vector</a:t>
            </a:r>
            <a:endParaRPr sz="1800">
              <a:latin typeface="Helvetica Neue"/>
              <a:ea typeface="Helvetica Neue"/>
              <a:cs typeface="Helvetica Neue"/>
              <a:sym typeface="Helvetica Neue"/>
            </a:endParaRPr>
          </a:p>
        </p:txBody>
      </p:sp>
      <p:sp>
        <p:nvSpPr>
          <p:cNvPr id="838" name="Google Shape;838;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A simple likelihood</a:t>
            </a:r>
            <a:endParaRPr>
              <a:latin typeface="Helvetica Neue"/>
              <a:ea typeface="Helvetica Neue"/>
              <a:cs typeface="Helvetica Neue"/>
              <a:sym typeface="Helvetica Neue"/>
            </a:endParaRPr>
          </a:p>
        </p:txBody>
      </p:sp>
      <p:pic>
        <p:nvPicPr>
          <p:cNvPr id="844" name="Google Shape;844;p72"/>
          <p:cNvPicPr preferRelativeResize="0"/>
          <p:nvPr/>
        </p:nvPicPr>
        <p:blipFill>
          <a:blip r:embed="rId3">
            <a:alphaModFix/>
          </a:blip>
          <a:stretch>
            <a:fillRect/>
          </a:stretch>
        </p:blipFill>
        <p:spPr>
          <a:xfrm>
            <a:off x="492550" y="2258825"/>
            <a:ext cx="8187352" cy="379775"/>
          </a:xfrm>
          <a:prstGeom prst="rect">
            <a:avLst/>
          </a:prstGeom>
          <a:noFill/>
          <a:ln>
            <a:noFill/>
          </a:ln>
        </p:spPr>
      </p:pic>
      <p:pic>
        <p:nvPicPr>
          <p:cNvPr id="845" name="Google Shape;845;p72"/>
          <p:cNvPicPr preferRelativeResize="0"/>
          <p:nvPr/>
        </p:nvPicPr>
        <p:blipFill>
          <a:blip r:embed="rId4">
            <a:alphaModFix/>
          </a:blip>
          <a:stretch>
            <a:fillRect/>
          </a:stretch>
        </p:blipFill>
        <p:spPr>
          <a:xfrm>
            <a:off x="5299100" y="3083625"/>
            <a:ext cx="657525" cy="902150"/>
          </a:xfrm>
          <a:prstGeom prst="rect">
            <a:avLst/>
          </a:prstGeom>
          <a:noFill/>
          <a:ln>
            <a:noFill/>
          </a:ln>
        </p:spPr>
      </p:pic>
      <p:pic>
        <p:nvPicPr>
          <p:cNvPr id="846" name="Google Shape;846;p72"/>
          <p:cNvPicPr preferRelativeResize="0"/>
          <p:nvPr/>
        </p:nvPicPr>
        <p:blipFill>
          <a:blip r:embed="rId5">
            <a:alphaModFix/>
          </a:blip>
          <a:stretch>
            <a:fillRect/>
          </a:stretch>
        </p:blipFill>
        <p:spPr>
          <a:xfrm>
            <a:off x="3166184" y="3718400"/>
            <a:ext cx="754025" cy="851025"/>
          </a:xfrm>
          <a:prstGeom prst="rect">
            <a:avLst/>
          </a:prstGeom>
          <a:noFill/>
          <a:ln>
            <a:noFill/>
          </a:ln>
        </p:spPr>
      </p:pic>
      <p:cxnSp>
        <p:nvCxnSpPr>
          <p:cNvPr id="847" name="Google Shape;847;p72"/>
          <p:cNvCxnSpPr>
            <a:stCxn id="845" idx="1"/>
            <a:endCxn id="846" idx="3"/>
          </p:cNvCxnSpPr>
          <p:nvPr/>
        </p:nvCxnSpPr>
        <p:spPr>
          <a:xfrm flipH="1">
            <a:off x="3920300" y="3534700"/>
            <a:ext cx="1378800" cy="609300"/>
          </a:xfrm>
          <a:prstGeom prst="straightConnector1">
            <a:avLst/>
          </a:prstGeom>
          <a:noFill/>
          <a:ln cap="flat" cmpd="sng" w="19050">
            <a:solidFill>
              <a:srgbClr val="6AA84F"/>
            </a:solidFill>
            <a:prstDash val="solid"/>
            <a:round/>
            <a:headEnd len="med" w="med" type="none"/>
            <a:tailEnd len="med" w="med" type="none"/>
          </a:ln>
        </p:spPr>
      </p:cxnSp>
      <p:sp>
        <p:nvSpPr>
          <p:cNvPr id="848" name="Google Shape;848;p72"/>
          <p:cNvSpPr/>
          <p:nvPr/>
        </p:nvSpPr>
        <p:spPr>
          <a:xfrm>
            <a:off x="4133640" y="39159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9" name="Google Shape;849;p72"/>
          <p:cNvPicPr preferRelativeResize="0"/>
          <p:nvPr/>
        </p:nvPicPr>
        <p:blipFill>
          <a:blip r:embed="rId6">
            <a:alphaModFix/>
          </a:blip>
          <a:stretch>
            <a:fillRect/>
          </a:stretch>
        </p:blipFill>
        <p:spPr>
          <a:xfrm>
            <a:off x="4156563" y="3978750"/>
            <a:ext cx="410475" cy="205250"/>
          </a:xfrm>
          <a:prstGeom prst="rect">
            <a:avLst/>
          </a:prstGeom>
          <a:noFill/>
          <a:ln>
            <a:noFill/>
          </a:ln>
        </p:spPr>
      </p:pic>
      <p:sp>
        <p:nvSpPr>
          <p:cNvPr id="850" name="Google Shape;850;p72"/>
          <p:cNvSpPr/>
          <p:nvPr/>
        </p:nvSpPr>
        <p:spPr>
          <a:xfrm>
            <a:off x="1523575" y="39651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1" name="Google Shape;851;p72"/>
          <p:cNvPicPr preferRelativeResize="0"/>
          <p:nvPr/>
        </p:nvPicPr>
        <p:blipFill>
          <a:blip r:embed="rId7">
            <a:alphaModFix/>
          </a:blip>
          <a:stretch>
            <a:fillRect/>
          </a:stretch>
        </p:blipFill>
        <p:spPr>
          <a:xfrm>
            <a:off x="2355550" y="4079950"/>
            <a:ext cx="368575" cy="242200"/>
          </a:xfrm>
          <a:prstGeom prst="rect">
            <a:avLst/>
          </a:prstGeom>
          <a:noFill/>
          <a:ln>
            <a:noFill/>
          </a:ln>
        </p:spPr>
      </p:pic>
      <p:pic>
        <p:nvPicPr>
          <p:cNvPr id="852" name="Google Shape;852;p72"/>
          <p:cNvPicPr preferRelativeResize="0"/>
          <p:nvPr/>
        </p:nvPicPr>
        <p:blipFill>
          <a:blip r:embed="rId8">
            <a:alphaModFix/>
          </a:blip>
          <a:stretch>
            <a:fillRect/>
          </a:stretch>
        </p:blipFill>
        <p:spPr>
          <a:xfrm>
            <a:off x="1588100" y="4012225"/>
            <a:ext cx="401250" cy="377650"/>
          </a:xfrm>
          <a:prstGeom prst="rect">
            <a:avLst/>
          </a:prstGeom>
          <a:noFill/>
          <a:ln>
            <a:noFill/>
          </a:ln>
        </p:spPr>
      </p:pic>
      <p:sp>
        <p:nvSpPr>
          <p:cNvPr id="853" name="Google Shape;853;p72"/>
          <p:cNvSpPr/>
          <p:nvPr/>
        </p:nvSpPr>
        <p:spPr>
          <a:xfrm>
            <a:off x="6705175" y="3279325"/>
            <a:ext cx="12657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4" name="Google Shape;854;p72"/>
          <p:cNvPicPr preferRelativeResize="0"/>
          <p:nvPr/>
        </p:nvPicPr>
        <p:blipFill>
          <a:blip r:embed="rId9">
            <a:alphaModFix/>
          </a:blip>
          <a:stretch>
            <a:fillRect/>
          </a:stretch>
        </p:blipFill>
        <p:spPr>
          <a:xfrm>
            <a:off x="6777025" y="3391326"/>
            <a:ext cx="396625" cy="260625"/>
          </a:xfrm>
          <a:prstGeom prst="rect">
            <a:avLst/>
          </a:prstGeom>
          <a:noFill/>
          <a:ln>
            <a:noFill/>
          </a:ln>
        </p:spPr>
      </p:pic>
      <p:pic>
        <p:nvPicPr>
          <p:cNvPr id="855" name="Google Shape;855;p72"/>
          <p:cNvPicPr preferRelativeResize="0"/>
          <p:nvPr/>
        </p:nvPicPr>
        <p:blipFill>
          <a:blip r:embed="rId10">
            <a:alphaModFix/>
          </a:blip>
          <a:stretch>
            <a:fillRect/>
          </a:stretch>
        </p:blipFill>
        <p:spPr>
          <a:xfrm>
            <a:off x="7549998" y="3325825"/>
            <a:ext cx="341350" cy="372375"/>
          </a:xfrm>
          <a:prstGeom prst="rect">
            <a:avLst/>
          </a:prstGeom>
          <a:noFill/>
          <a:ln>
            <a:noFill/>
          </a:ln>
        </p:spPr>
      </p:pic>
      <p:sp>
        <p:nvSpPr>
          <p:cNvPr id="856" name="Google Shape;856;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A simple likelihood</a:t>
            </a:r>
            <a:endParaRPr>
              <a:latin typeface="Helvetica Neue"/>
              <a:ea typeface="Helvetica Neue"/>
              <a:cs typeface="Helvetica Neue"/>
              <a:sym typeface="Helvetica Neue"/>
            </a:endParaRPr>
          </a:p>
        </p:txBody>
      </p:sp>
      <p:sp>
        <p:nvSpPr>
          <p:cNvPr id="862" name="Google Shape;862;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Helvetica Neue"/>
                <a:ea typeface="Helvetica Neue"/>
                <a:cs typeface="Helvetica Neue"/>
                <a:sym typeface="Helvetica Neue"/>
              </a:rPr>
              <a:t>We’ll remove biases to make the storyline simpler ;-)</a:t>
            </a:r>
            <a:endParaRPr>
              <a:latin typeface="Helvetica Neue"/>
              <a:ea typeface="Helvetica Neue"/>
              <a:cs typeface="Helvetica Neue"/>
              <a:sym typeface="Helvetica Neue"/>
            </a:endParaRPr>
          </a:p>
        </p:txBody>
      </p:sp>
      <p:pic>
        <p:nvPicPr>
          <p:cNvPr id="863" name="Google Shape;863;p73"/>
          <p:cNvPicPr preferRelativeResize="0"/>
          <p:nvPr/>
        </p:nvPicPr>
        <p:blipFill>
          <a:blip r:embed="rId3">
            <a:alphaModFix/>
          </a:blip>
          <a:stretch>
            <a:fillRect/>
          </a:stretch>
        </p:blipFill>
        <p:spPr>
          <a:xfrm>
            <a:off x="5299100" y="3083625"/>
            <a:ext cx="657525" cy="902150"/>
          </a:xfrm>
          <a:prstGeom prst="rect">
            <a:avLst/>
          </a:prstGeom>
          <a:noFill/>
          <a:ln>
            <a:noFill/>
          </a:ln>
        </p:spPr>
      </p:pic>
      <p:pic>
        <p:nvPicPr>
          <p:cNvPr id="864" name="Google Shape;864;p73"/>
          <p:cNvPicPr preferRelativeResize="0"/>
          <p:nvPr/>
        </p:nvPicPr>
        <p:blipFill>
          <a:blip r:embed="rId4">
            <a:alphaModFix/>
          </a:blip>
          <a:stretch>
            <a:fillRect/>
          </a:stretch>
        </p:blipFill>
        <p:spPr>
          <a:xfrm>
            <a:off x="3166184" y="3718400"/>
            <a:ext cx="754025" cy="851025"/>
          </a:xfrm>
          <a:prstGeom prst="rect">
            <a:avLst/>
          </a:prstGeom>
          <a:noFill/>
          <a:ln>
            <a:noFill/>
          </a:ln>
        </p:spPr>
      </p:pic>
      <p:cxnSp>
        <p:nvCxnSpPr>
          <p:cNvPr id="865" name="Google Shape;865;p73"/>
          <p:cNvCxnSpPr>
            <a:stCxn id="863" idx="1"/>
            <a:endCxn id="864" idx="3"/>
          </p:cNvCxnSpPr>
          <p:nvPr/>
        </p:nvCxnSpPr>
        <p:spPr>
          <a:xfrm flipH="1">
            <a:off x="3920300" y="3534700"/>
            <a:ext cx="1378800" cy="609300"/>
          </a:xfrm>
          <a:prstGeom prst="straightConnector1">
            <a:avLst/>
          </a:prstGeom>
          <a:noFill/>
          <a:ln cap="flat" cmpd="sng" w="19050">
            <a:solidFill>
              <a:srgbClr val="6AA84F"/>
            </a:solidFill>
            <a:prstDash val="solid"/>
            <a:round/>
            <a:headEnd len="med" w="med" type="none"/>
            <a:tailEnd len="med" w="med" type="none"/>
          </a:ln>
        </p:spPr>
      </p:cxnSp>
      <p:sp>
        <p:nvSpPr>
          <p:cNvPr id="866" name="Google Shape;866;p73"/>
          <p:cNvSpPr/>
          <p:nvPr/>
        </p:nvSpPr>
        <p:spPr>
          <a:xfrm>
            <a:off x="4133640" y="39159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7" name="Google Shape;867;p73"/>
          <p:cNvPicPr preferRelativeResize="0"/>
          <p:nvPr/>
        </p:nvPicPr>
        <p:blipFill>
          <a:blip r:embed="rId5">
            <a:alphaModFix/>
          </a:blip>
          <a:stretch>
            <a:fillRect/>
          </a:stretch>
        </p:blipFill>
        <p:spPr>
          <a:xfrm>
            <a:off x="4156563" y="3978750"/>
            <a:ext cx="410475" cy="205250"/>
          </a:xfrm>
          <a:prstGeom prst="rect">
            <a:avLst/>
          </a:prstGeom>
          <a:noFill/>
          <a:ln>
            <a:noFill/>
          </a:ln>
        </p:spPr>
      </p:pic>
      <p:sp>
        <p:nvSpPr>
          <p:cNvPr id="868" name="Google Shape;868;p73"/>
          <p:cNvSpPr/>
          <p:nvPr/>
        </p:nvSpPr>
        <p:spPr>
          <a:xfrm>
            <a:off x="2286000" y="3965125"/>
            <a:ext cx="5034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9" name="Google Shape;869;p73"/>
          <p:cNvPicPr preferRelativeResize="0"/>
          <p:nvPr/>
        </p:nvPicPr>
        <p:blipFill>
          <a:blip r:embed="rId6">
            <a:alphaModFix/>
          </a:blip>
          <a:stretch>
            <a:fillRect/>
          </a:stretch>
        </p:blipFill>
        <p:spPr>
          <a:xfrm>
            <a:off x="2355550" y="4079950"/>
            <a:ext cx="368575" cy="242200"/>
          </a:xfrm>
          <a:prstGeom prst="rect">
            <a:avLst/>
          </a:prstGeom>
          <a:noFill/>
          <a:ln>
            <a:noFill/>
          </a:ln>
        </p:spPr>
      </p:pic>
      <p:sp>
        <p:nvSpPr>
          <p:cNvPr id="870" name="Google Shape;870;p73"/>
          <p:cNvSpPr/>
          <p:nvPr/>
        </p:nvSpPr>
        <p:spPr>
          <a:xfrm>
            <a:off x="6705175" y="3279325"/>
            <a:ext cx="5823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1" name="Google Shape;871;p73"/>
          <p:cNvPicPr preferRelativeResize="0"/>
          <p:nvPr/>
        </p:nvPicPr>
        <p:blipFill>
          <a:blip r:embed="rId7">
            <a:alphaModFix/>
          </a:blip>
          <a:stretch>
            <a:fillRect/>
          </a:stretch>
        </p:blipFill>
        <p:spPr>
          <a:xfrm>
            <a:off x="6777025" y="3391326"/>
            <a:ext cx="396625" cy="260625"/>
          </a:xfrm>
          <a:prstGeom prst="rect">
            <a:avLst/>
          </a:prstGeom>
          <a:noFill/>
          <a:ln>
            <a:noFill/>
          </a:ln>
        </p:spPr>
      </p:pic>
      <p:pic>
        <p:nvPicPr>
          <p:cNvPr id="872" name="Google Shape;872;p73"/>
          <p:cNvPicPr preferRelativeResize="0"/>
          <p:nvPr/>
        </p:nvPicPr>
        <p:blipFill>
          <a:blip r:embed="rId8">
            <a:alphaModFix/>
          </a:blip>
          <a:stretch>
            <a:fillRect/>
          </a:stretch>
        </p:blipFill>
        <p:spPr>
          <a:xfrm>
            <a:off x="1462875" y="2267275"/>
            <a:ext cx="6350676" cy="437625"/>
          </a:xfrm>
          <a:prstGeom prst="rect">
            <a:avLst/>
          </a:prstGeom>
          <a:noFill/>
          <a:ln>
            <a:noFill/>
          </a:ln>
        </p:spPr>
      </p:pic>
      <p:sp>
        <p:nvSpPr>
          <p:cNvPr id="873" name="Google Shape;873;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pic>
        <p:nvPicPr>
          <p:cNvPr id="878" name="Google Shape;878;p74"/>
          <p:cNvPicPr preferRelativeResize="0"/>
          <p:nvPr/>
        </p:nvPicPr>
        <p:blipFill>
          <a:blip r:embed="rId3">
            <a:alphaModFix/>
          </a:blip>
          <a:stretch>
            <a:fillRect/>
          </a:stretch>
        </p:blipFill>
        <p:spPr>
          <a:xfrm>
            <a:off x="4429875" y="100724"/>
            <a:ext cx="2619175" cy="1458949"/>
          </a:xfrm>
          <a:prstGeom prst="rect">
            <a:avLst/>
          </a:prstGeom>
          <a:noFill/>
          <a:ln>
            <a:noFill/>
          </a:ln>
        </p:spPr>
      </p:pic>
      <p:cxnSp>
        <p:nvCxnSpPr>
          <p:cNvPr id="879" name="Google Shape;879;p74"/>
          <p:cNvCxnSpPr>
            <a:stCxn id="880" idx="0"/>
          </p:cNvCxnSpPr>
          <p:nvPr/>
        </p:nvCxnSpPr>
        <p:spPr>
          <a:xfrm rot="10800000">
            <a:off x="5042800" y="1478550"/>
            <a:ext cx="4800" cy="214200"/>
          </a:xfrm>
          <a:prstGeom prst="straightConnector1">
            <a:avLst/>
          </a:prstGeom>
          <a:noFill/>
          <a:ln cap="flat" cmpd="sng" w="9525">
            <a:solidFill>
              <a:srgbClr val="31538F"/>
            </a:solidFill>
            <a:prstDash val="solid"/>
            <a:round/>
            <a:headEnd len="med" w="med" type="none"/>
            <a:tailEnd len="med" w="med" type="triangle"/>
          </a:ln>
        </p:spPr>
      </p:cxnSp>
      <p:sp>
        <p:nvSpPr>
          <p:cNvPr id="881" name="Google Shape;881;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A simple likelihood</a:t>
            </a:r>
            <a:endParaRPr>
              <a:latin typeface="Helvetica Neue"/>
              <a:ea typeface="Helvetica Neue"/>
              <a:cs typeface="Helvetica Neue"/>
              <a:sym typeface="Helvetica Neue"/>
            </a:endParaRPr>
          </a:p>
        </p:txBody>
      </p:sp>
      <p:pic>
        <p:nvPicPr>
          <p:cNvPr id="882" name="Google Shape;882;p74"/>
          <p:cNvPicPr preferRelativeResize="0"/>
          <p:nvPr/>
        </p:nvPicPr>
        <p:blipFill>
          <a:blip r:embed="rId4">
            <a:alphaModFix/>
          </a:blip>
          <a:stretch>
            <a:fillRect/>
          </a:stretch>
        </p:blipFill>
        <p:spPr>
          <a:xfrm>
            <a:off x="5299100" y="3083625"/>
            <a:ext cx="657525" cy="902150"/>
          </a:xfrm>
          <a:prstGeom prst="rect">
            <a:avLst/>
          </a:prstGeom>
          <a:noFill/>
          <a:ln>
            <a:noFill/>
          </a:ln>
        </p:spPr>
      </p:pic>
      <p:pic>
        <p:nvPicPr>
          <p:cNvPr id="883" name="Google Shape;883;p74"/>
          <p:cNvPicPr preferRelativeResize="0"/>
          <p:nvPr/>
        </p:nvPicPr>
        <p:blipFill>
          <a:blip r:embed="rId5">
            <a:alphaModFix/>
          </a:blip>
          <a:stretch>
            <a:fillRect/>
          </a:stretch>
        </p:blipFill>
        <p:spPr>
          <a:xfrm>
            <a:off x="3166184" y="3718400"/>
            <a:ext cx="754025" cy="851025"/>
          </a:xfrm>
          <a:prstGeom prst="rect">
            <a:avLst/>
          </a:prstGeom>
          <a:noFill/>
          <a:ln>
            <a:noFill/>
          </a:ln>
        </p:spPr>
      </p:pic>
      <p:cxnSp>
        <p:nvCxnSpPr>
          <p:cNvPr id="884" name="Google Shape;884;p74"/>
          <p:cNvCxnSpPr>
            <a:stCxn id="882" idx="1"/>
            <a:endCxn id="883" idx="3"/>
          </p:cNvCxnSpPr>
          <p:nvPr/>
        </p:nvCxnSpPr>
        <p:spPr>
          <a:xfrm flipH="1">
            <a:off x="3920300" y="3534700"/>
            <a:ext cx="1378800" cy="609300"/>
          </a:xfrm>
          <a:prstGeom prst="straightConnector1">
            <a:avLst/>
          </a:prstGeom>
          <a:noFill/>
          <a:ln cap="flat" cmpd="sng" w="19050">
            <a:solidFill>
              <a:srgbClr val="6AA84F"/>
            </a:solidFill>
            <a:prstDash val="solid"/>
            <a:round/>
            <a:headEnd len="med" w="med" type="none"/>
            <a:tailEnd len="med" w="med" type="none"/>
          </a:ln>
        </p:spPr>
      </p:cxnSp>
      <p:sp>
        <p:nvSpPr>
          <p:cNvPr id="885" name="Google Shape;885;p74"/>
          <p:cNvSpPr/>
          <p:nvPr/>
        </p:nvSpPr>
        <p:spPr>
          <a:xfrm>
            <a:off x="4133640" y="39159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6" name="Google Shape;886;p74"/>
          <p:cNvPicPr preferRelativeResize="0"/>
          <p:nvPr/>
        </p:nvPicPr>
        <p:blipFill>
          <a:blip r:embed="rId6">
            <a:alphaModFix/>
          </a:blip>
          <a:stretch>
            <a:fillRect/>
          </a:stretch>
        </p:blipFill>
        <p:spPr>
          <a:xfrm>
            <a:off x="4156563" y="3978750"/>
            <a:ext cx="410475" cy="205250"/>
          </a:xfrm>
          <a:prstGeom prst="rect">
            <a:avLst/>
          </a:prstGeom>
          <a:noFill/>
          <a:ln>
            <a:noFill/>
          </a:ln>
        </p:spPr>
      </p:pic>
      <p:sp>
        <p:nvSpPr>
          <p:cNvPr id="887" name="Google Shape;887;p74"/>
          <p:cNvSpPr/>
          <p:nvPr/>
        </p:nvSpPr>
        <p:spPr>
          <a:xfrm>
            <a:off x="2286000" y="3965125"/>
            <a:ext cx="5034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8" name="Google Shape;888;p74"/>
          <p:cNvPicPr preferRelativeResize="0"/>
          <p:nvPr/>
        </p:nvPicPr>
        <p:blipFill>
          <a:blip r:embed="rId7">
            <a:alphaModFix/>
          </a:blip>
          <a:stretch>
            <a:fillRect/>
          </a:stretch>
        </p:blipFill>
        <p:spPr>
          <a:xfrm>
            <a:off x="2355550" y="4079950"/>
            <a:ext cx="368575" cy="242200"/>
          </a:xfrm>
          <a:prstGeom prst="rect">
            <a:avLst/>
          </a:prstGeom>
          <a:noFill/>
          <a:ln>
            <a:noFill/>
          </a:ln>
        </p:spPr>
      </p:pic>
      <p:sp>
        <p:nvSpPr>
          <p:cNvPr id="889" name="Google Shape;889;p74"/>
          <p:cNvSpPr/>
          <p:nvPr/>
        </p:nvSpPr>
        <p:spPr>
          <a:xfrm>
            <a:off x="6705175" y="3279325"/>
            <a:ext cx="5823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0" name="Google Shape;890;p74"/>
          <p:cNvPicPr preferRelativeResize="0"/>
          <p:nvPr/>
        </p:nvPicPr>
        <p:blipFill>
          <a:blip r:embed="rId8">
            <a:alphaModFix/>
          </a:blip>
          <a:stretch>
            <a:fillRect/>
          </a:stretch>
        </p:blipFill>
        <p:spPr>
          <a:xfrm>
            <a:off x="6777025" y="3391326"/>
            <a:ext cx="396625" cy="260625"/>
          </a:xfrm>
          <a:prstGeom prst="rect">
            <a:avLst/>
          </a:prstGeom>
          <a:noFill/>
          <a:ln>
            <a:noFill/>
          </a:ln>
        </p:spPr>
      </p:pic>
      <p:pic>
        <p:nvPicPr>
          <p:cNvPr id="891" name="Google Shape;891;p74"/>
          <p:cNvPicPr preferRelativeResize="0"/>
          <p:nvPr/>
        </p:nvPicPr>
        <p:blipFill>
          <a:blip r:embed="rId9">
            <a:alphaModFix/>
          </a:blip>
          <a:stretch>
            <a:fillRect/>
          </a:stretch>
        </p:blipFill>
        <p:spPr>
          <a:xfrm>
            <a:off x="1462875" y="2267275"/>
            <a:ext cx="6350676" cy="437625"/>
          </a:xfrm>
          <a:prstGeom prst="rect">
            <a:avLst/>
          </a:prstGeom>
          <a:noFill/>
          <a:ln>
            <a:noFill/>
          </a:ln>
        </p:spPr>
      </p:pic>
      <p:sp>
        <p:nvSpPr>
          <p:cNvPr id="892" name="Google Shape;892;p74"/>
          <p:cNvSpPr/>
          <p:nvPr/>
        </p:nvSpPr>
        <p:spPr>
          <a:xfrm>
            <a:off x="4819440" y="16299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0" name="Google Shape;880;p74"/>
          <p:cNvPicPr preferRelativeResize="0"/>
          <p:nvPr/>
        </p:nvPicPr>
        <p:blipFill>
          <a:blip r:embed="rId6">
            <a:alphaModFix/>
          </a:blip>
          <a:stretch>
            <a:fillRect/>
          </a:stretch>
        </p:blipFill>
        <p:spPr>
          <a:xfrm>
            <a:off x="4842363" y="1692750"/>
            <a:ext cx="410475" cy="205250"/>
          </a:xfrm>
          <a:prstGeom prst="rect">
            <a:avLst/>
          </a:prstGeom>
          <a:noFill/>
          <a:ln>
            <a:noFill/>
          </a:ln>
        </p:spPr>
      </p:pic>
      <p:sp>
        <p:nvSpPr>
          <p:cNvPr id="893" name="Google Shape;893;p74"/>
          <p:cNvSpPr/>
          <p:nvPr/>
        </p:nvSpPr>
        <p:spPr>
          <a:xfrm>
            <a:off x="5362513" y="1572225"/>
            <a:ext cx="7539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4" name="Google Shape;894;p74"/>
          <p:cNvPicPr preferRelativeResize="0"/>
          <p:nvPr/>
        </p:nvPicPr>
        <p:blipFill>
          <a:blip r:embed="rId10">
            <a:alphaModFix/>
          </a:blip>
          <a:stretch>
            <a:fillRect/>
          </a:stretch>
        </p:blipFill>
        <p:spPr>
          <a:xfrm>
            <a:off x="5397201" y="1627125"/>
            <a:ext cx="657525" cy="353698"/>
          </a:xfrm>
          <a:prstGeom prst="rect">
            <a:avLst/>
          </a:prstGeom>
          <a:noFill/>
          <a:ln>
            <a:noFill/>
          </a:ln>
        </p:spPr>
      </p:pic>
      <p:cxnSp>
        <p:nvCxnSpPr>
          <p:cNvPr id="895" name="Google Shape;895;p74"/>
          <p:cNvCxnSpPr>
            <a:endCxn id="893" idx="0"/>
          </p:cNvCxnSpPr>
          <p:nvPr/>
        </p:nvCxnSpPr>
        <p:spPr>
          <a:xfrm>
            <a:off x="5739463" y="154125"/>
            <a:ext cx="0" cy="1418100"/>
          </a:xfrm>
          <a:prstGeom prst="straightConnector1">
            <a:avLst/>
          </a:prstGeom>
          <a:noFill/>
          <a:ln cap="flat" cmpd="sng" w="9525">
            <a:solidFill>
              <a:schemeClr val="dk2"/>
            </a:solidFill>
            <a:prstDash val="dash"/>
            <a:round/>
            <a:headEnd len="med" w="med" type="none"/>
            <a:tailEnd len="med" w="med" type="none"/>
          </a:ln>
        </p:spPr>
      </p:cxnSp>
      <p:pic>
        <p:nvPicPr>
          <p:cNvPr id="896" name="Google Shape;896;p74"/>
          <p:cNvPicPr preferRelativeResize="0"/>
          <p:nvPr/>
        </p:nvPicPr>
        <p:blipFill>
          <a:blip r:embed="rId11">
            <a:alphaModFix/>
          </a:blip>
          <a:stretch>
            <a:fillRect/>
          </a:stretch>
        </p:blipFill>
        <p:spPr>
          <a:xfrm>
            <a:off x="4819450" y="307396"/>
            <a:ext cx="456300" cy="299929"/>
          </a:xfrm>
          <a:prstGeom prst="rect">
            <a:avLst/>
          </a:prstGeom>
          <a:noFill/>
          <a:ln>
            <a:noFill/>
          </a:ln>
        </p:spPr>
      </p:pic>
      <p:cxnSp>
        <p:nvCxnSpPr>
          <p:cNvPr id="897" name="Google Shape;897;p74"/>
          <p:cNvCxnSpPr/>
          <p:nvPr/>
        </p:nvCxnSpPr>
        <p:spPr>
          <a:xfrm>
            <a:off x="5332425" y="515925"/>
            <a:ext cx="795300" cy="0"/>
          </a:xfrm>
          <a:prstGeom prst="straightConnector1">
            <a:avLst/>
          </a:prstGeom>
          <a:noFill/>
          <a:ln cap="flat" cmpd="sng" w="28575">
            <a:solidFill>
              <a:srgbClr val="00B050"/>
            </a:solidFill>
            <a:prstDash val="solid"/>
            <a:round/>
            <a:headEnd len="med" w="med" type="triangle"/>
            <a:tailEnd len="med" w="med" type="triangle"/>
          </a:ln>
        </p:spPr>
      </p:cxnSp>
      <p:sp>
        <p:nvSpPr>
          <p:cNvPr id="898" name="Google Shape;898;p74"/>
          <p:cNvSpPr/>
          <p:nvPr/>
        </p:nvSpPr>
        <p:spPr>
          <a:xfrm>
            <a:off x="4762525" y="284175"/>
            <a:ext cx="582300" cy="4377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A simple likelihood</a:t>
            </a:r>
            <a:endParaRPr>
              <a:latin typeface="Helvetica Neue"/>
              <a:ea typeface="Helvetica Neue"/>
              <a:cs typeface="Helvetica Neue"/>
              <a:sym typeface="Helvetica Neue"/>
            </a:endParaRPr>
          </a:p>
        </p:txBody>
      </p:sp>
      <p:sp>
        <p:nvSpPr>
          <p:cNvPr id="905" name="Google Shape;905;p75"/>
          <p:cNvSpPr/>
          <p:nvPr/>
        </p:nvSpPr>
        <p:spPr>
          <a:xfrm>
            <a:off x="1695240" y="39921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6" name="Google Shape;906;p75"/>
          <p:cNvPicPr preferRelativeResize="0"/>
          <p:nvPr/>
        </p:nvPicPr>
        <p:blipFill>
          <a:blip r:embed="rId3">
            <a:alphaModFix/>
          </a:blip>
          <a:stretch>
            <a:fillRect/>
          </a:stretch>
        </p:blipFill>
        <p:spPr>
          <a:xfrm>
            <a:off x="1718163" y="4054950"/>
            <a:ext cx="410475" cy="205250"/>
          </a:xfrm>
          <a:prstGeom prst="rect">
            <a:avLst/>
          </a:prstGeom>
          <a:noFill/>
          <a:ln>
            <a:noFill/>
          </a:ln>
        </p:spPr>
      </p:pic>
      <p:pic>
        <p:nvPicPr>
          <p:cNvPr id="907" name="Google Shape;907;p75"/>
          <p:cNvPicPr preferRelativeResize="0"/>
          <p:nvPr/>
        </p:nvPicPr>
        <p:blipFill>
          <a:blip r:embed="rId4">
            <a:alphaModFix/>
          </a:blip>
          <a:stretch>
            <a:fillRect/>
          </a:stretch>
        </p:blipFill>
        <p:spPr>
          <a:xfrm>
            <a:off x="559550" y="2532363"/>
            <a:ext cx="368575" cy="242200"/>
          </a:xfrm>
          <a:prstGeom prst="rect">
            <a:avLst/>
          </a:prstGeom>
          <a:noFill/>
          <a:ln>
            <a:noFill/>
          </a:ln>
        </p:spPr>
      </p:pic>
      <p:pic>
        <p:nvPicPr>
          <p:cNvPr id="908" name="Google Shape;908;p75"/>
          <p:cNvPicPr preferRelativeResize="0"/>
          <p:nvPr/>
        </p:nvPicPr>
        <p:blipFill>
          <a:blip r:embed="rId5">
            <a:alphaModFix/>
          </a:blip>
          <a:stretch>
            <a:fillRect/>
          </a:stretch>
        </p:blipFill>
        <p:spPr>
          <a:xfrm>
            <a:off x="1795950" y="2588938"/>
            <a:ext cx="396625" cy="260625"/>
          </a:xfrm>
          <a:prstGeom prst="rect">
            <a:avLst/>
          </a:prstGeom>
          <a:noFill/>
          <a:ln>
            <a:noFill/>
          </a:ln>
        </p:spPr>
      </p:pic>
      <p:pic>
        <p:nvPicPr>
          <p:cNvPr id="909" name="Google Shape;909;p75"/>
          <p:cNvPicPr preferRelativeResize="0"/>
          <p:nvPr/>
        </p:nvPicPr>
        <p:blipFill>
          <a:blip r:embed="rId6">
            <a:alphaModFix/>
          </a:blip>
          <a:stretch>
            <a:fillRect/>
          </a:stretch>
        </p:blipFill>
        <p:spPr>
          <a:xfrm>
            <a:off x="1158075" y="1352875"/>
            <a:ext cx="6350676" cy="437625"/>
          </a:xfrm>
          <a:prstGeom prst="rect">
            <a:avLst/>
          </a:prstGeom>
          <a:noFill/>
          <a:ln>
            <a:noFill/>
          </a:ln>
        </p:spPr>
      </p:pic>
      <p:cxnSp>
        <p:nvCxnSpPr>
          <p:cNvPr id="910" name="Google Shape;910;p75"/>
          <p:cNvCxnSpPr/>
          <p:nvPr/>
        </p:nvCxnSpPr>
        <p:spPr>
          <a:xfrm rot="10800000">
            <a:off x="1015650" y="2758850"/>
            <a:ext cx="366600" cy="1025100"/>
          </a:xfrm>
          <a:prstGeom prst="straightConnector1">
            <a:avLst/>
          </a:prstGeom>
          <a:noFill/>
          <a:ln cap="flat" cmpd="sng" w="19050">
            <a:solidFill>
              <a:srgbClr val="76A5AF"/>
            </a:solidFill>
            <a:prstDash val="solid"/>
            <a:round/>
            <a:headEnd len="med" w="med" type="none"/>
            <a:tailEnd len="med" w="med" type="triangle"/>
          </a:ln>
        </p:spPr>
      </p:cxnSp>
      <p:cxnSp>
        <p:nvCxnSpPr>
          <p:cNvPr id="911" name="Google Shape;911;p75"/>
          <p:cNvCxnSpPr/>
          <p:nvPr/>
        </p:nvCxnSpPr>
        <p:spPr>
          <a:xfrm flipH="1" rot="10800000">
            <a:off x="1382250" y="2937750"/>
            <a:ext cx="413700" cy="855600"/>
          </a:xfrm>
          <a:prstGeom prst="straightConnector1">
            <a:avLst/>
          </a:prstGeom>
          <a:noFill/>
          <a:ln cap="flat" cmpd="sng" w="19050">
            <a:solidFill>
              <a:srgbClr val="76A5AF"/>
            </a:solidFill>
            <a:prstDash val="solid"/>
            <a:round/>
            <a:headEnd len="med" w="med" type="none"/>
            <a:tailEnd len="med" w="med" type="triangle"/>
          </a:ln>
        </p:spPr>
      </p:cxnSp>
      <p:sp>
        <p:nvSpPr>
          <p:cNvPr id="912" name="Google Shape;912;p75"/>
          <p:cNvSpPr txBox="1"/>
          <p:nvPr/>
        </p:nvSpPr>
        <p:spPr>
          <a:xfrm>
            <a:off x="361850" y="3910725"/>
            <a:ext cx="1401000" cy="6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(large) positive</a:t>
            </a:r>
            <a:endParaRPr>
              <a:latin typeface="Helvetica Neue"/>
              <a:ea typeface="Helvetica Neue"/>
              <a:cs typeface="Helvetica Neue"/>
              <a:sym typeface="Helvetica Neue"/>
            </a:endParaRPr>
          </a:p>
        </p:txBody>
      </p:sp>
      <p:sp>
        <p:nvSpPr>
          <p:cNvPr id="913" name="Google Shape;913;p75"/>
          <p:cNvSpPr/>
          <p:nvPr/>
        </p:nvSpPr>
        <p:spPr>
          <a:xfrm>
            <a:off x="4438440" y="39921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4" name="Google Shape;914;p75"/>
          <p:cNvPicPr preferRelativeResize="0"/>
          <p:nvPr/>
        </p:nvPicPr>
        <p:blipFill>
          <a:blip r:embed="rId3">
            <a:alphaModFix/>
          </a:blip>
          <a:stretch>
            <a:fillRect/>
          </a:stretch>
        </p:blipFill>
        <p:spPr>
          <a:xfrm>
            <a:off x="4461363" y="4054950"/>
            <a:ext cx="410475" cy="205250"/>
          </a:xfrm>
          <a:prstGeom prst="rect">
            <a:avLst/>
          </a:prstGeom>
          <a:noFill/>
          <a:ln>
            <a:noFill/>
          </a:ln>
        </p:spPr>
      </p:pic>
      <p:pic>
        <p:nvPicPr>
          <p:cNvPr id="915" name="Google Shape;915;p75"/>
          <p:cNvPicPr preferRelativeResize="0"/>
          <p:nvPr/>
        </p:nvPicPr>
        <p:blipFill>
          <a:blip r:embed="rId4">
            <a:alphaModFix/>
          </a:blip>
          <a:stretch>
            <a:fillRect/>
          </a:stretch>
        </p:blipFill>
        <p:spPr>
          <a:xfrm>
            <a:off x="3531350" y="2684763"/>
            <a:ext cx="368575" cy="242200"/>
          </a:xfrm>
          <a:prstGeom prst="rect">
            <a:avLst/>
          </a:prstGeom>
          <a:noFill/>
          <a:ln>
            <a:noFill/>
          </a:ln>
        </p:spPr>
      </p:pic>
      <p:pic>
        <p:nvPicPr>
          <p:cNvPr id="916" name="Google Shape;916;p75"/>
          <p:cNvPicPr preferRelativeResize="0"/>
          <p:nvPr/>
        </p:nvPicPr>
        <p:blipFill>
          <a:blip r:embed="rId5">
            <a:alphaModFix/>
          </a:blip>
          <a:stretch>
            <a:fillRect/>
          </a:stretch>
        </p:blipFill>
        <p:spPr>
          <a:xfrm>
            <a:off x="4996350" y="2588938"/>
            <a:ext cx="396625" cy="260625"/>
          </a:xfrm>
          <a:prstGeom prst="rect">
            <a:avLst/>
          </a:prstGeom>
          <a:noFill/>
          <a:ln>
            <a:noFill/>
          </a:ln>
        </p:spPr>
      </p:pic>
      <p:cxnSp>
        <p:nvCxnSpPr>
          <p:cNvPr id="917" name="Google Shape;917;p75"/>
          <p:cNvCxnSpPr/>
          <p:nvPr/>
        </p:nvCxnSpPr>
        <p:spPr>
          <a:xfrm rot="10800000">
            <a:off x="3582450" y="3201050"/>
            <a:ext cx="1000200" cy="582900"/>
          </a:xfrm>
          <a:prstGeom prst="straightConnector1">
            <a:avLst/>
          </a:prstGeom>
          <a:noFill/>
          <a:ln cap="flat" cmpd="sng" w="19050">
            <a:solidFill>
              <a:srgbClr val="76A5AF"/>
            </a:solidFill>
            <a:prstDash val="solid"/>
            <a:round/>
            <a:headEnd len="med" w="med" type="none"/>
            <a:tailEnd len="med" w="med" type="triangle"/>
          </a:ln>
        </p:spPr>
      </p:cxnSp>
      <p:cxnSp>
        <p:nvCxnSpPr>
          <p:cNvPr id="918" name="Google Shape;918;p75"/>
          <p:cNvCxnSpPr/>
          <p:nvPr/>
        </p:nvCxnSpPr>
        <p:spPr>
          <a:xfrm flipH="1" rot="10800000">
            <a:off x="4582650" y="2937750"/>
            <a:ext cx="413700" cy="855600"/>
          </a:xfrm>
          <a:prstGeom prst="straightConnector1">
            <a:avLst/>
          </a:prstGeom>
          <a:noFill/>
          <a:ln cap="flat" cmpd="sng" w="19050">
            <a:solidFill>
              <a:srgbClr val="76A5AF"/>
            </a:solidFill>
            <a:prstDash val="solid"/>
            <a:round/>
            <a:headEnd len="med" w="med" type="none"/>
            <a:tailEnd len="med" w="med" type="triangle"/>
          </a:ln>
        </p:spPr>
      </p:cxnSp>
      <p:sp>
        <p:nvSpPr>
          <p:cNvPr id="919" name="Google Shape;919;p75"/>
          <p:cNvSpPr txBox="1"/>
          <p:nvPr/>
        </p:nvSpPr>
        <p:spPr>
          <a:xfrm>
            <a:off x="3867050" y="3910725"/>
            <a:ext cx="744300" cy="6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zero</a:t>
            </a:r>
            <a:endParaRPr>
              <a:latin typeface="Helvetica Neue"/>
              <a:ea typeface="Helvetica Neue"/>
              <a:cs typeface="Helvetica Neue"/>
              <a:sym typeface="Helvetica Neue"/>
            </a:endParaRPr>
          </a:p>
        </p:txBody>
      </p:sp>
      <p:sp>
        <p:nvSpPr>
          <p:cNvPr id="920" name="Google Shape;920;p75"/>
          <p:cNvSpPr/>
          <p:nvPr/>
        </p:nvSpPr>
        <p:spPr>
          <a:xfrm>
            <a:off x="8019840" y="42969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1" name="Google Shape;921;p75"/>
          <p:cNvPicPr preferRelativeResize="0"/>
          <p:nvPr/>
        </p:nvPicPr>
        <p:blipFill>
          <a:blip r:embed="rId3">
            <a:alphaModFix/>
          </a:blip>
          <a:stretch>
            <a:fillRect/>
          </a:stretch>
        </p:blipFill>
        <p:spPr>
          <a:xfrm>
            <a:off x="8042763" y="4359750"/>
            <a:ext cx="410475" cy="205250"/>
          </a:xfrm>
          <a:prstGeom prst="rect">
            <a:avLst/>
          </a:prstGeom>
          <a:noFill/>
          <a:ln>
            <a:noFill/>
          </a:ln>
        </p:spPr>
      </p:pic>
      <p:pic>
        <p:nvPicPr>
          <p:cNvPr id="922" name="Google Shape;922;p75"/>
          <p:cNvPicPr preferRelativeResize="0"/>
          <p:nvPr/>
        </p:nvPicPr>
        <p:blipFill>
          <a:blip r:embed="rId4">
            <a:alphaModFix/>
          </a:blip>
          <a:stretch>
            <a:fillRect/>
          </a:stretch>
        </p:blipFill>
        <p:spPr>
          <a:xfrm>
            <a:off x="6350750" y="3751563"/>
            <a:ext cx="368575" cy="242200"/>
          </a:xfrm>
          <a:prstGeom prst="rect">
            <a:avLst/>
          </a:prstGeom>
          <a:noFill/>
          <a:ln>
            <a:noFill/>
          </a:ln>
        </p:spPr>
      </p:pic>
      <p:pic>
        <p:nvPicPr>
          <p:cNvPr id="923" name="Google Shape;923;p75"/>
          <p:cNvPicPr preferRelativeResize="0"/>
          <p:nvPr/>
        </p:nvPicPr>
        <p:blipFill>
          <a:blip r:embed="rId5">
            <a:alphaModFix/>
          </a:blip>
          <a:stretch>
            <a:fillRect/>
          </a:stretch>
        </p:blipFill>
        <p:spPr>
          <a:xfrm>
            <a:off x="8120550" y="2588938"/>
            <a:ext cx="396625" cy="260625"/>
          </a:xfrm>
          <a:prstGeom prst="rect">
            <a:avLst/>
          </a:prstGeom>
          <a:noFill/>
          <a:ln>
            <a:noFill/>
          </a:ln>
        </p:spPr>
      </p:pic>
      <p:cxnSp>
        <p:nvCxnSpPr>
          <p:cNvPr id="924" name="Google Shape;924;p75"/>
          <p:cNvCxnSpPr/>
          <p:nvPr/>
        </p:nvCxnSpPr>
        <p:spPr>
          <a:xfrm flipH="1">
            <a:off x="6789150" y="3783950"/>
            <a:ext cx="917700" cy="282000"/>
          </a:xfrm>
          <a:prstGeom prst="straightConnector1">
            <a:avLst/>
          </a:prstGeom>
          <a:noFill/>
          <a:ln cap="flat" cmpd="sng" w="19050">
            <a:solidFill>
              <a:srgbClr val="76A5AF"/>
            </a:solidFill>
            <a:prstDash val="solid"/>
            <a:round/>
            <a:headEnd len="med" w="med" type="none"/>
            <a:tailEnd len="med" w="med" type="triangle"/>
          </a:ln>
        </p:spPr>
      </p:cxnSp>
      <p:cxnSp>
        <p:nvCxnSpPr>
          <p:cNvPr id="925" name="Google Shape;925;p75"/>
          <p:cNvCxnSpPr/>
          <p:nvPr/>
        </p:nvCxnSpPr>
        <p:spPr>
          <a:xfrm flipH="1" rot="10800000">
            <a:off x="7706850" y="2937750"/>
            <a:ext cx="413700" cy="855600"/>
          </a:xfrm>
          <a:prstGeom prst="straightConnector1">
            <a:avLst/>
          </a:prstGeom>
          <a:noFill/>
          <a:ln cap="flat" cmpd="sng" w="19050">
            <a:solidFill>
              <a:srgbClr val="76A5AF"/>
            </a:solidFill>
            <a:prstDash val="solid"/>
            <a:round/>
            <a:headEnd len="med" w="med" type="none"/>
            <a:tailEnd len="med" w="med" type="triangle"/>
          </a:ln>
        </p:spPr>
      </p:cxnSp>
      <p:sp>
        <p:nvSpPr>
          <p:cNvPr id="926" name="Google Shape;926;p75"/>
          <p:cNvSpPr txBox="1"/>
          <p:nvPr/>
        </p:nvSpPr>
        <p:spPr>
          <a:xfrm>
            <a:off x="6559825" y="4215525"/>
            <a:ext cx="1632900" cy="6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(large) negative</a:t>
            </a:r>
            <a:endParaRPr>
              <a:latin typeface="Helvetica Neue"/>
              <a:ea typeface="Helvetica Neue"/>
              <a:cs typeface="Helvetica Neue"/>
              <a:sym typeface="Helvetica Neue"/>
            </a:endParaRPr>
          </a:p>
        </p:txBody>
      </p:sp>
      <p:sp>
        <p:nvSpPr>
          <p:cNvPr id="927" name="Google Shape;927;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What should happen during optimization?</a:t>
            </a:r>
            <a:endParaRPr>
              <a:latin typeface="Helvetica Neue"/>
              <a:ea typeface="Helvetica Neue"/>
              <a:cs typeface="Helvetica Neue"/>
              <a:sym typeface="Helvetica Neue"/>
            </a:endParaRPr>
          </a:p>
        </p:txBody>
      </p:sp>
      <p:pic>
        <p:nvPicPr>
          <p:cNvPr id="933" name="Google Shape;933;p76"/>
          <p:cNvPicPr preferRelativeResize="0"/>
          <p:nvPr/>
        </p:nvPicPr>
        <p:blipFill>
          <a:blip r:embed="rId3">
            <a:alphaModFix/>
          </a:blip>
          <a:stretch>
            <a:fillRect/>
          </a:stretch>
        </p:blipFill>
        <p:spPr>
          <a:xfrm>
            <a:off x="1158075" y="1352875"/>
            <a:ext cx="6350676" cy="437625"/>
          </a:xfrm>
          <a:prstGeom prst="rect">
            <a:avLst/>
          </a:prstGeom>
          <a:noFill/>
          <a:ln>
            <a:noFill/>
          </a:ln>
        </p:spPr>
      </p:pic>
      <p:sp>
        <p:nvSpPr>
          <p:cNvPr id="934" name="Google Shape;934;p76"/>
          <p:cNvSpPr/>
          <p:nvPr/>
        </p:nvSpPr>
        <p:spPr>
          <a:xfrm>
            <a:off x="4438440" y="39921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5" name="Google Shape;935;p76"/>
          <p:cNvPicPr preferRelativeResize="0"/>
          <p:nvPr/>
        </p:nvPicPr>
        <p:blipFill>
          <a:blip r:embed="rId4">
            <a:alphaModFix/>
          </a:blip>
          <a:stretch>
            <a:fillRect/>
          </a:stretch>
        </p:blipFill>
        <p:spPr>
          <a:xfrm>
            <a:off x="4461363" y="4054950"/>
            <a:ext cx="410475" cy="205250"/>
          </a:xfrm>
          <a:prstGeom prst="rect">
            <a:avLst/>
          </a:prstGeom>
          <a:noFill/>
          <a:ln>
            <a:noFill/>
          </a:ln>
        </p:spPr>
      </p:pic>
      <p:pic>
        <p:nvPicPr>
          <p:cNvPr id="936" name="Google Shape;936;p76"/>
          <p:cNvPicPr preferRelativeResize="0"/>
          <p:nvPr/>
        </p:nvPicPr>
        <p:blipFill>
          <a:blip r:embed="rId5">
            <a:alphaModFix/>
          </a:blip>
          <a:stretch>
            <a:fillRect/>
          </a:stretch>
        </p:blipFill>
        <p:spPr>
          <a:xfrm>
            <a:off x="3531350" y="2684763"/>
            <a:ext cx="368575" cy="242200"/>
          </a:xfrm>
          <a:prstGeom prst="rect">
            <a:avLst/>
          </a:prstGeom>
          <a:noFill/>
          <a:ln>
            <a:noFill/>
          </a:ln>
        </p:spPr>
      </p:pic>
      <p:pic>
        <p:nvPicPr>
          <p:cNvPr id="937" name="Google Shape;937;p76"/>
          <p:cNvPicPr preferRelativeResize="0"/>
          <p:nvPr/>
        </p:nvPicPr>
        <p:blipFill>
          <a:blip r:embed="rId6">
            <a:alphaModFix/>
          </a:blip>
          <a:stretch>
            <a:fillRect/>
          </a:stretch>
        </p:blipFill>
        <p:spPr>
          <a:xfrm>
            <a:off x="4996350" y="2588938"/>
            <a:ext cx="396625" cy="260625"/>
          </a:xfrm>
          <a:prstGeom prst="rect">
            <a:avLst/>
          </a:prstGeom>
          <a:noFill/>
          <a:ln>
            <a:noFill/>
          </a:ln>
        </p:spPr>
      </p:pic>
      <p:cxnSp>
        <p:nvCxnSpPr>
          <p:cNvPr id="938" name="Google Shape;938;p76"/>
          <p:cNvCxnSpPr/>
          <p:nvPr/>
        </p:nvCxnSpPr>
        <p:spPr>
          <a:xfrm rot="10800000">
            <a:off x="3582450" y="3201050"/>
            <a:ext cx="1000200" cy="582900"/>
          </a:xfrm>
          <a:prstGeom prst="straightConnector1">
            <a:avLst/>
          </a:prstGeom>
          <a:noFill/>
          <a:ln cap="flat" cmpd="sng" w="19050">
            <a:solidFill>
              <a:srgbClr val="76A5AF"/>
            </a:solidFill>
            <a:prstDash val="solid"/>
            <a:round/>
            <a:headEnd len="med" w="med" type="none"/>
            <a:tailEnd len="med" w="med" type="triangle"/>
          </a:ln>
        </p:spPr>
      </p:cxnSp>
      <p:cxnSp>
        <p:nvCxnSpPr>
          <p:cNvPr id="939" name="Google Shape;939;p76"/>
          <p:cNvCxnSpPr/>
          <p:nvPr/>
        </p:nvCxnSpPr>
        <p:spPr>
          <a:xfrm flipH="1" rot="10800000">
            <a:off x="4582650" y="2937750"/>
            <a:ext cx="413700" cy="855600"/>
          </a:xfrm>
          <a:prstGeom prst="straightConnector1">
            <a:avLst/>
          </a:prstGeom>
          <a:noFill/>
          <a:ln cap="flat" cmpd="sng" w="19050">
            <a:solidFill>
              <a:srgbClr val="76A5AF"/>
            </a:solidFill>
            <a:prstDash val="solid"/>
            <a:round/>
            <a:headEnd len="med" w="med" type="none"/>
            <a:tailEnd len="med" w="med" type="triangle"/>
          </a:ln>
        </p:spPr>
      </p:cxnSp>
      <p:sp>
        <p:nvSpPr>
          <p:cNvPr id="940" name="Google Shape;940;p76"/>
          <p:cNvSpPr txBox="1"/>
          <p:nvPr/>
        </p:nvSpPr>
        <p:spPr>
          <a:xfrm>
            <a:off x="3631550" y="3910725"/>
            <a:ext cx="1132200" cy="6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positive</a:t>
            </a:r>
            <a:endParaRPr>
              <a:latin typeface="Helvetica Neue"/>
              <a:ea typeface="Helvetica Neue"/>
              <a:cs typeface="Helvetica Neue"/>
              <a:sym typeface="Helvetica Neue"/>
            </a:endParaRPr>
          </a:p>
        </p:txBody>
      </p:sp>
      <p:cxnSp>
        <p:nvCxnSpPr>
          <p:cNvPr id="941" name="Google Shape;941;p76"/>
          <p:cNvCxnSpPr/>
          <p:nvPr/>
        </p:nvCxnSpPr>
        <p:spPr>
          <a:xfrm flipH="1" rot="10800000">
            <a:off x="3864675" y="3131200"/>
            <a:ext cx="282000" cy="216300"/>
          </a:xfrm>
          <a:prstGeom prst="straightConnector1">
            <a:avLst/>
          </a:prstGeom>
          <a:noFill/>
          <a:ln cap="flat" cmpd="sng" w="28575">
            <a:solidFill>
              <a:srgbClr val="FF0000"/>
            </a:solidFill>
            <a:prstDash val="solid"/>
            <a:round/>
            <a:headEnd len="med" w="med" type="none"/>
            <a:tailEnd len="med" w="med" type="triangle"/>
          </a:ln>
        </p:spPr>
      </p:cxnSp>
      <p:cxnSp>
        <p:nvCxnSpPr>
          <p:cNvPr id="942" name="Google Shape;942;p76"/>
          <p:cNvCxnSpPr/>
          <p:nvPr/>
        </p:nvCxnSpPr>
        <p:spPr>
          <a:xfrm rot="10800000">
            <a:off x="4617000" y="3037250"/>
            <a:ext cx="253800" cy="169200"/>
          </a:xfrm>
          <a:prstGeom prst="straightConnector1">
            <a:avLst/>
          </a:prstGeom>
          <a:noFill/>
          <a:ln cap="flat" cmpd="sng" w="28575">
            <a:solidFill>
              <a:srgbClr val="FF0000"/>
            </a:solidFill>
            <a:prstDash val="solid"/>
            <a:round/>
            <a:headEnd len="med" w="med" type="none"/>
            <a:tailEnd len="med" w="med" type="triangle"/>
          </a:ln>
        </p:spPr>
      </p:cxnSp>
      <p:pic>
        <p:nvPicPr>
          <p:cNvPr id="943" name="Google Shape;943;p76"/>
          <p:cNvPicPr preferRelativeResize="0"/>
          <p:nvPr/>
        </p:nvPicPr>
        <p:blipFill>
          <a:blip r:embed="rId7">
            <a:alphaModFix/>
          </a:blip>
          <a:stretch>
            <a:fillRect/>
          </a:stretch>
        </p:blipFill>
        <p:spPr>
          <a:xfrm>
            <a:off x="7813700" y="3388425"/>
            <a:ext cx="657525" cy="902150"/>
          </a:xfrm>
          <a:prstGeom prst="rect">
            <a:avLst/>
          </a:prstGeom>
          <a:noFill/>
          <a:ln>
            <a:noFill/>
          </a:ln>
        </p:spPr>
      </p:pic>
      <p:pic>
        <p:nvPicPr>
          <p:cNvPr id="944" name="Google Shape;944;p76"/>
          <p:cNvPicPr preferRelativeResize="0"/>
          <p:nvPr/>
        </p:nvPicPr>
        <p:blipFill>
          <a:blip r:embed="rId8">
            <a:alphaModFix/>
          </a:blip>
          <a:stretch>
            <a:fillRect/>
          </a:stretch>
        </p:blipFill>
        <p:spPr>
          <a:xfrm>
            <a:off x="5680784" y="4023200"/>
            <a:ext cx="754025" cy="851025"/>
          </a:xfrm>
          <a:prstGeom prst="rect">
            <a:avLst/>
          </a:prstGeom>
          <a:noFill/>
          <a:ln>
            <a:noFill/>
          </a:ln>
        </p:spPr>
      </p:pic>
      <p:cxnSp>
        <p:nvCxnSpPr>
          <p:cNvPr id="945" name="Google Shape;945;p76"/>
          <p:cNvCxnSpPr>
            <a:stCxn id="943" idx="1"/>
            <a:endCxn id="944" idx="3"/>
          </p:cNvCxnSpPr>
          <p:nvPr/>
        </p:nvCxnSpPr>
        <p:spPr>
          <a:xfrm flipH="1">
            <a:off x="6434900" y="3839500"/>
            <a:ext cx="1378800" cy="609300"/>
          </a:xfrm>
          <a:prstGeom prst="straightConnector1">
            <a:avLst/>
          </a:prstGeom>
          <a:noFill/>
          <a:ln cap="flat" cmpd="sng" w="19050">
            <a:solidFill>
              <a:srgbClr val="6AA84F"/>
            </a:solidFill>
            <a:prstDash val="solid"/>
            <a:round/>
            <a:headEnd len="med" w="med" type="none"/>
            <a:tailEnd len="med" w="med" type="none"/>
          </a:ln>
        </p:spPr>
      </p:cxnSp>
      <p:sp>
        <p:nvSpPr>
          <p:cNvPr id="946" name="Google Shape;946;p76"/>
          <p:cNvSpPr/>
          <p:nvPr/>
        </p:nvSpPr>
        <p:spPr>
          <a:xfrm>
            <a:off x="6648240" y="42207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7" name="Google Shape;947;p76"/>
          <p:cNvPicPr preferRelativeResize="0"/>
          <p:nvPr/>
        </p:nvPicPr>
        <p:blipFill>
          <a:blip r:embed="rId4">
            <a:alphaModFix/>
          </a:blip>
          <a:stretch>
            <a:fillRect/>
          </a:stretch>
        </p:blipFill>
        <p:spPr>
          <a:xfrm>
            <a:off x="6671163" y="4283550"/>
            <a:ext cx="410475" cy="205250"/>
          </a:xfrm>
          <a:prstGeom prst="rect">
            <a:avLst/>
          </a:prstGeom>
          <a:noFill/>
          <a:ln>
            <a:noFill/>
          </a:ln>
        </p:spPr>
      </p:pic>
      <p:sp>
        <p:nvSpPr>
          <p:cNvPr id="948" name="Google Shape;948;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A great solution...</a:t>
            </a:r>
            <a:endParaRPr>
              <a:latin typeface="Helvetica Neue"/>
              <a:ea typeface="Helvetica Neue"/>
              <a:cs typeface="Helvetica Neue"/>
              <a:sym typeface="Helvetica Neue"/>
            </a:endParaRPr>
          </a:p>
        </p:txBody>
      </p:sp>
      <p:sp>
        <p:nvSpPr>
          <p:cNvPr id="954" name="Google Shape;954;p77"/>
          <p:cNvSpPr/>
          <p:nvPr/>
        </p:nvSpPr>
        <p:spPr>
          <a:xfrm>
            <a:off x="4286040" y="45255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5" name="Google Shape;955;p77"/>
          <p:cNvPicPr preferRelativeResize="0"/>
          <p:nvPr/>
        </p:nvPicPr>
        <p:blipFill>
          <a:blip r:embed="rId3">
            <a:alphaModFix/>
          </a:blip>
          <a:stretch>
            <a:fillRect/>
          </a:stretch>
        </p:blipFill>
        <p:spPr>
          <a:xfrm>
            <a:off x="4308963" y="4588350"/>
            <a:ext cx="410475" cy="205250"/>
          </a:xfrm>
          <a:prstGeom prst="rect">
            <a:avLst/>
          </a:prstGeom>
          <a:noFill/>
          <a:ln>
            <a:noFill/>
          </a:ln>
        </p:spPr>
      </p:pic>
      <p:pic>
        <p:nvPicPr>
          <p:cNvPr id="956" name="Google Shape;956;p77"/>
          <p:cNvPicPr preferRelativeResize="0"/>
          <p:nvPr/>
        </p:nvPicPr>
        <p:blipFill>
          <a:blip r:embed="rId4">
            <a:alphaModFix/>
          </a:blip>
          <a:stretch>
            <a:fillRect/>
          </a:stretch>
        </p:blipFill>
        <p:spPr>
          <a:xfrm>
            <a:off x="3378950" y="3218163"/>
            <a:ext cx="368575" cy="242200"/>
          </a:xfrm>
          <a:prstGeom prst="rect">
            <a:avLst/>
          </a:prstGeom>
          <a:noFill/>
          <a:ln>
            <a:noFill/>
          </a:ln>
        </p:spPr>
      </p:pic>
      <p:pic>
        <p:nvPicPr>
          <p:cNvPr id="957" name="Google Shape;957;p77"/>
          <p:cNvPicPr preferRelativeResize="0"/>
          <p:nvPr/>
        </p:nvPicPr>
        <p:blipFill>
          <a:blip r:embed="rId5">
            <a:alphaModFix/>
          </a:blip>
          <a:stretch>
            <a:fillRect/>
          </a:stretch>
        </p:blipFill>
        <p:spPr>
          <a:xfrm>
            <a:off x="4843950" y="3122338"/>
            <a:ext cx="396625" cy="260625"/>
          </a:xfrm>
          <a:prstGeom prst="rect">
            <a:avLst/>
          </a:prstGeom>
          <a:noFill/>
          <a:ln>
            <a:noFill/>
          </a:ln>
        </p:spPr>
      </p:pic>
      <p:cxnSp>
        <p:nvCxnSpPr>
          <p:cNvPr id="958" name="Google Shape;958;p77"/>
          <p:cNvCxnSpPr/>
          <p:nvPr/>
        </p:nvCxnSpPr>
        <p:spPr>
          <a:xfrm rot="10800000">
            <a:off x="3430050" y="3734450"/>
            <a:ext cx="1000200" cy="582900"/>
          </a:xfrm>
          <a:prstGeom prst="straightConnector1">
            <a:avLst/>
          </a:prstGeom>
          <a:noFill/>
          <a:ln cap="flat" cmpd="sng" w="19050">
            <a:solidFill>
              <a:srgbClr val="76A5AF"/>
            </a:solidFill>
            <a:prstDash val="solid"/>
            <a:round/>
            <a:headEnd len="med" w="med" type="none"/>
            <a:tailEnd len="med" w="med" type="triangle"/>
          </a:ln>
        </p:spPr>
      </p:cxnSp>
      <p:cxnSp>
        <p:nvCxnSpPr>
          <p:cNvPr id="959" name="Google Shape;959;p77"/>
          <p:cNvCxnSpPr/>
          <p:nvPr/>
        </p:nvCxnSpPr>
        <p:spPr>
          <a:xfrm flipH="1" rot="10800000">
            <a:off x="4430250" y="3471150"/>
            <a:ext cx="413700" cy="855600"/>
          </a:xfrm>
          <a:prstGeom prst="straightConnector1">
            <a:avLst/>
          </a:prstGeom>
          <a:noFill/>
          <a:ln cap="flat" cmpd="sng" w="19050">
            <a:solidFill>
              <a:srgbClr val="76A5AF"/>
            </a:solidFill>
            <a:prstDash val="solid"/>
            <a:round/>
            <a:headEnd len="med" w="med" type="none"/>
            <a:tailEnd len="med" w="med" type="triangle"/>
          </a:ln>
        </p:spPr>
      </p:cxnSp>
      <p:sp>
        <p:nvSpPr>
          <p:cNvPr id="960" name="Google Shape;960;p77"/>
          <p:cNvSpPr txBox="1"/>
          <p:nvPr/>
        </p:nvSpPr>
        <p:spPr>
          <a:xfrm>
            <a:off x="3479150" y="4444125"/>
            <a:ext cx="1132200" cy="6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positive</a:t>
            </a:r>
            <a:endParaRPr/>
          </a:p>
        </p:txBody>
      </p:sp>
      <p:cxnSp>
        <p:nvCxnSpPr>
          <p:cNvPr id="961" name="Google Shape;961;p77"/>
          <p:cNvCxnSpPr/>
          <p:nvPr/>
        </p:nvCxnSpPr>
        <p:spPr>
          <a:xfrm flipH="1" rot="10800000">
            <a:off x="3712275" y="3664600"/>
            <a:ext cx="282000" cy="216300"/>
          </a:xfrm>
          <a:prstGeom prst="straightConnector1">
            <a:avLst/>
          </a:prstGeom>
          <a:noFill/>
          <a:ln cap="flat" cmpd="sng" w="28575">
            <a:solidFill>
              <a:srgbClr val="FF0000"/>
            </a:solidFill>
            <a:prstDash val="solid"/>
            <a:round/>
            <a:headEnd len="med" w="med" type="none"/>
            <a:tailEnd len="med" w="med" type="triangle"/>
          </a:ln>
        </p:spPr>
      </p:cxnSp>
      <p:cxnSp>
        <p:nvCxnSpPr>
          <p:cNvPr id="962" name="Google Shape;962;p77"/>
          <p:cNvCxnSpPr/>
          <p:nvPr/>
        </p:nvCxnSpPr>
        <p:spPr>
          <a:xfrm rot="10800000">
            <a:off x="4464600" y="3570650"/>
            <a:ext cx="253800" cy="169200"/>
          </a:xfrm>
          <a:prstGeom prst="straightConnector1">
            <a:avLst/>
          </a:prstGeom>
          <a:noFill/>
          <a:ln cap="flat" cmpd="sng" w="28575">
            <a:solidFill>
              <a:srgbClr val="FF0000"/>
            </a:solidFill>
            <a:prstDash val="solid"/>
            <a:round/>
            <a:headEnd len="med" w="med" type="none"/>
            <a:tailEnd len="med" w="med" type="triangle"/>
          </a:ln>
        </p:spPr>
      </p:cxnSp>
      <p:pic>
        <p:nvPicPr>
          <p:cNvPr id="963" name="Google Shape;963;p77"/>
          <p:cNvPicPr preferRelativeResize="0"/>
          <p:nvPr/>
        </p:nvPicPr>
        <p:blipFill>
          <a:blip r:embed="rId6">
            <a:alphaModFix/>
          </a:blip>
          <a:stretch>
            <a:fillRect/>
          </a:stretch>
        </p:blipFill>
        <p:spPr>
          <a:xfrm>
            <a:off x="7813700" y="3388425"/>
            <a:ext cx="657525" cy="902150"/>
          </a:xfrm>
          <a:prstGeom prst="rect">
            <a:avLst/>
          </a:prstGeom>
          <a:noFill/>
          <a:ln>
            <a:noFill/>
          </a:ln>
        </p:spPr>
      </p:pic>
      <p:pic>
        <p:nvPicPr>
          <p:cNvPr id="964" name="Google Shape;964;p77"/>
          <p:cNvPicPr preferRelativeResize="0"/>
          <p:nvPr/>
        </p:nvPicPr>
        <p:blipFill>
          <a:blip r:embed="rId7">
            <a:alphaModFix/>
          </a:blip>
          <a:stretch>
            <a:fillRect/>
          </a:stretch>
        </p:blipFill>
        <p:spPr>
          <a:xfrm>
            <a:off x="5680784" y="4023200"/>
            <a:ext cx="754025" cy="851025"/>
          </a:xfrm>
          <a:prstGeom prst="rect">
            <a:avLst/>
          </a:prstGeom>
          <a:noFill/>
          <a:ln>
            <a:noFill/>
          </a:ln>
        </p:spPr>
      </p:pic>
      <p:cxnSp>
        <p:nvCxnSpPr>
          <p:cNvPr id="965" name="Google Shape;965;p77"/>
          <p:cNvCxnSpPr>
            <a:stCxn id="963" idx="1"/>
            <a:endCxn id="964" idx="3"/>
          </p:cNvCxnSpPr>
          <p:nvPr/>
        </p:nvCxnSpPr>
        <p:spPr>
          <a:xfrm flipH="1">
            <a:off x="6434900" y="3839500"/>
            <a:ext cx="1378800" cy="609300"/>
          </a:xfrm>
          <a:prstGeom prst="straightConnector1">
            <a:avLst/>
          </a:prstGeom>
          <a:noFill/>
          <a:ln cap="flat" cmpd="sng" w="19050">
            <a:solidFill>
              <a:srgbClr val="6AA84F"/>
            </a:solidFill>
            <a:prstDash val="solid"/>
            <a:round/>
            <a:headEnd len="med" w="med" type="none"/>
            <a:tailEnd len="med" w="med" type="none"/>
          </a:ln>
        </p:spPr>
      </p:cxnSp>
      <p:sp>
        <p:nvSpPr>
          <p:cNvPr id="966" name="Google Shape;966;p77"/>
          <p:cNvSpPr/>
          <p:nvPr/>
        </p:nvSpPr>
        <p:spPr>
          <a:xfrm>
            <a:off x="6648240" y="42207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7" name="Google Shape;967;p77"/>
          <p:cNvPicPr preferRelativeResize="0"/>
          <p:nvPr/>
        </p:nvPicPr>
        <p:blipFill>
          <a:blip r:embed="rId3">
            <a:alphaModFix/>
          </a:blip>
          <a:stretch>
            <a:fillRect/>
          </a:stretch>
        </p:blipFill>
        <p:spPr>
          <a:xfrm>
            <a:off x="6671163" y="4283550"/>
            <a:ext cx="410475" cy="205250"/>
          </a:xfrm>
          <a:prstGeom prst="rect">
            <a:avLst/>
          </a:prstGeom>
          <a:noFill/>
          <a:ln>
            <a:noFill/>
          </a:ln>
        </p:spPr>
      </p:pic>
      <p:sp>
        <p:nvSpPr>
          <p:cNvPr id="968" name="Google Shape;968;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Embeds all users and items, so that</a:t>
            </a:r>
            <a:endParaRPr>
              <a:latin typeface="Helvetica Neue"/>
              <a:ea typeface="Helvetica Neue"/>
              <a:cs typeface="Helvetica Neue"/>
              <a:sym typeface="Helvetica Neue"/>
            </a:endParaRPr>
          </a:p>
          <a:p>
            <a:pPr indent="-342900" lvl="0" marL="457200" rtl="0" algn="l">
              <a:spcBef>
                <a:spcPts val="1600"/>
              </a:spcBef>
              <a:spcAft>
                <a:spcPts val="0"/>
              </a:spcAft>
              <a:buSzPts val="1800"/>
              <a:buFont typeface="Helvetica Neue"/>
              <a:buChar char="●"/>
            </a:pPr>
            <a:r>
              <a:rPr lang="en-GB">
                <a:latin typeface="Helvetica Neue"/>
                <a:ea typeface="Helvetica Neue"/>
                <a:cs typeface="Helvetica Neue"/>
                <a:sym typeface="Helvetica Neue"/>
              </a:rPr>
              <a:t>The inner product between similar users / items is big: they are embedded in the same part of the space</a:t>
            </a:r>
            <a:endParaRPr>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GB">
                <a:latin typeface="Helvetica Neue"/>
                <a:ea typeface="Helvetica Neue"/>
                <a:cs typeface="Helvetica Neue"/>
                <a:sym typeface="Helvetica Neue"/>
              </a:rPr>
              <a:t>The inner product between different users / items is negative: they are embedded in a different part of the space.</a:t>
            </a:r>
            <a:endParaRPr>
              <a:latin typeface="Helvetica Neue"/>
              <a:ea typeface="Helvetica Neue"/>
              <a:cs typeface="Helvetica Neue"/>
              <a:sym typeface="Helvetica Neue"/>
            </a:endParaRPr>
          </a:p>
        </p:txBody>
      </p:sp>
      <p:sp>
        <p:nvSpPr>
          <p:cNvPr id="969" name="Google Shape;969;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A log likelihood / objective function</a:t>
            </a:r>
            <a:endParaRPr>
              <a:latin typeface="Helvetica Neue"/>
              <a:ea typeface="Helvetica Neue"/>
              <a:cs typeface="Helvetica Neue"/>
              <a:sym typeface="Helvetica Neue"/>
            </a:endParaRPr>
          </a:p>
        </p:txBody>
      </p:sp>
      <p:sp>
        <p:nvSpPr>
          <p:cNvPr id="975" name="Google Shape;975;p78"/>
          <p:cNvSpPr txBox="1"/>
          <p:nvPr/>
        </p:nvSpPr>
        <p:spPr>
          <a:xfrm>
            <a:off x="2964100" y="4365250"/>
            <a:ext cx="2848200" cy="386700"/>
          </a:xfrm>
          <a:prstGeom prst="rect">
            <a:avLst/>
          </a:prstGeom>
          <a:noFill/>
          <a:ln cap="flat" cmpd="sng" w="9525">
            <a:solidFill>
              <a:srgbClr val="C9DAF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0000FF"/>
                </a:solidFill>
                <a:latin typeface="Helvetica Neue"/>
                <a:ea typeface="Helvetica Neue"/>
                <a:cs typeface="Helvetica Neue"/>
                <a:sym typeface="Helvetica Neue"/>
              </a:rPr>
              <a:t>summing over all </a:t>
            </a:r>
            <a:r>
              <a:rPr lang="en-GB">
                <a:solidFill>
                  <a:srgbClr val="0000FF"/>
                </a:solidFill>
                <a:latin typeface="Helvetica Neue"/>
                <a:ea typeface="Helvetica Neue"/>
                <a:cs typeface="Helvetica Neue"/>
                <a:sym typeface="Helvetica Neue"/>
              </a:rPr>
              <a:t>observed pairs</a:t>
            </a:r>
            <a:endParaRPr>
              <a:solidFill>
                <a:srgbClr val="0000FF"/>
              </a:solidFill>
              <a:latin typeface="Helvetica Neue"/>
              <a:ea typeface="Helvetica Neue"/>
              <a:cs typeface="Helvetica Neue"/>
              <a:sym typeface="Helvetica Neue"/>
            </a:endParaRPr>
          </a:p>
        </p:txBody>
      </p:sp>
      <p:cxnSp>
        <p:nvCxnSpPr>
          <p:cNvPr id="976" name="Google Shape;976;p78"/>
          <p:cNvCxnSpPr>
            <a:stCxn id="975" idx="0"/>
          </p:cNvCxnSpPr>
          <p:nvPr/>
        </p:nvCxnSpPr>
        <p:spPr>
          <a:xfrm rot="10800000">
            <a:off x="4294600" y="3885850"/>
            <a:ext cx="93600" cy="479400"/>
          </a:xfrm>
          <a:prstGeom prst="straightConnector1">
            <a:avLst/>
          </a:prstGeom>
          <a:noFill/>
          <a:ln cap="flat" cmpd="sng" w="19050">
            <a:solidFill>
              <a:srgbClr val="0000FF"/>
            </a:solidFill>
            <a:prstDash val="solid"/>
            <a:round/>
            <a:headEnd len="med" w="med" type="none"/>
            <a:tailEnd len="med" w="med" type="triangle"/>
          </a:ln>
        </p:spPr>
      </p:cxnSp>
      <p:sp>
        <p:nvSpPr>
          <p:cNvPr id="977" name="Google Shape;977;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978" name="Google Shape;978;p78"/>
          <p:cNvPicPr preferRelativeResize="0"/>
          <p:nvPr/>
        </p:nvPicPr>
        <p:blipFill>
          <a:blip r:embed="rId3">
            <a:alphaModFix/>
          </a:blip>
          <a:stretch>
            <a:fillRect/>
          </a:stretch>
        </p:blipFill>
        <p:spPr>
          <a:xfrm>
            <a:off x="1130500" y="1802825"/>
            <a:ext cx="6683485" cy="1956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63" name="Google Shape;163;p34"/>
          <p:cNvPicPr preferRelativeResize="0"/>
          <p:nvPr/>
        </p:nvPicPr>
        <p:blipFill>
          <a:blip r:embed="rId3">
            <a:alphaModFix/>
          </a:blip>
          <a:stretch>
            <a:fillRect/>
          </a:stretch>
        </p:blipFill>
        <p:spPr>
          <a:xfrm>
            <a:off x="1319071" y="0"/>
            <a:ext cx="6505859" cy="5143501"/>
          </a:xfrm>
          <a:prstGeom prst="rect">
            <a:avLst/>
          </a:prstGeom>
          <a:noFill/>
          <a:ln>
            <a:noFill/>
          </a:ln>
        </p:spPr>
      </p:pic>
      <p:sp>
        <p:nvSpPr>
          <p:cNvPr id="164" name="Google Shape;164;p34"/>
          <p:cNvSpPr txBox="1"/>
          <p:nvPr/>
        </p:nvSpPr>
        <p:spPr>
          <a:xfrm>
            <a:off x="131050" y="4277025"/>
            <a:ext cx="1239600" cy="64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lang="en-GB" sz="900">
                <a:solidFill>
                  <a:schemeClr val="dk1"/>
                </a:solidFill>
                <a:latin typeface="Helvetica Neue"/>
                <a:ea typeface="Helvetica Neue"/>
                <a:cs typeface="Helvetica Neue"/>
                <a:sym typeface="Helvetica Neue"/>
              </a:rPr>
              <a:t>By: Emmanuel Kwame Ayanful, AIMS 2025</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79"/>
          <p:cNvSpPr/>
          <p:nvPr/>
        </p:nvSpPr>
        <p:spPr>
          <a:xfrm>
            <a:off x="3836975" y="1860475"/>
            <a:ext cx="3721800" cy="2901300"/>
          </a:xfrm>
          <a:prstGeom prst="roundRect">
            <a:avLst>
              <a:gd fmla="val 3984" name="adj"/>
            </a:avLst>
          </a:prstGeom>
          <a:solidFill>
            <a:srgbClr val="E8EBF5"/>
          </a:solid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9"/>
          <p:cNvSpPr/>
          <p:nvPr/>
        </p:nvSpPr>
        <p:spPr>
          <a:xfrm>
            <a:off x="3983177" y="2004250"/>
            <a:ext cx="456300" cy="329400"/>
          </a:xfrm>
          <a:prstGeom prst="roundRect">
            <a:avLst>
              <a:gd fmla="val 16667" name="adj"/>
            </a:avLst>
          </a:prstGeom>
          <a:solidFill>
            <a:srgbClr val="CDD4EA"/>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5" name="Google Shape;985;p79"/>
          <p:cNvPicPr preferRelativeResize="0"/>
          <p:nvPr/>
        </p:nvPicPr>
        <p:blipFill>
          <a:blip r:embed="rId3">
            <a:alphaModFix/>
          </a:blip>
          <a:stretch>
            <a:fillRect/>
          </a:stretch>
        </p:blipFill>
        <p:spPr>
          <a:xfrm>
            <a:off x="4033175" y="2075625"/>
            <a:ext cx="356275" cy="186625"/>
          </a:xfrm>
          <a:prstGeom prst="rect">
            <a:avLst/>
          </a:prstGeom>
          <a:noFill/>
          <a:ln>
            <a:noFill/>
          </a:ln>
        </p:spPr>
      </p:pic>
      <p:sp>
        <p:nvSpPr>
          <p:cNvPr id="986" name="Google Shape;986;p79"/>
          <p:cNvSpPr/>
          <p:nvPr/>
        </p:nvSpPr>
        <p:spPr>
          <a:xfrm>
            <a:off x="4741690" y="2004225"/>
            <a:ext cx="456300" cy="329400"/>
          </a:xfrm>
          <a:prstGeom prst="roundRect">
            <a:avLst>
              <a:gd fmla="val 16667" name="adj"/>
            </a:avLst>
          </a:prstGeom>
          <a:solidFill>
            <a:srgbClr val="CDD4EA"/>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7" name="Google Shape;987;p79"/>
          <p:cNvPicPr preferRelativeResize="0"/>
          <p:nvPr/>
        </p:nvPicPr>
        <p:blipFill>
          <a:blip r:embed="rId4">
            <a:alphaModFix/>
          </a:blip>
          <a:stretch>
            <a:fillRect/>
          </a:stretch>
        </p:blipFill>
        <p:spPr>
          <a:xfrm>
            <a:off x="4779338" y="2071463"/>
            <a:ext cx="381025" cy="194950"/>
          </a:xfrm>
          <a:prstGeom prst="rect">
            <a:avLst/>
          </a:prstGeom>
          <a:noFill/>
          <a:ln>
            <a:noFill/>
          </a:ln>
        </p:spPr>
      </p:pic>
      <p:sp>
        <p:nvSpPr>
          <p:cNvPr id="988" name="Google Shape;988;p79"/>
          <p:cNvSpPr/>
          <p:nvPr/>
        </p:nvSpPr>
        <p:spPr>
          <a:xfrm>
            <a:off x="6978227" y="2794763"/>
            <a:ext cx="456300" cy="329400"/>
          </a:xfrm>
          <a:prstGeom prst="roundRect">
            <a:avLst>
              <a:gd fmla="val 16667" name="adj"/>
            </a:avLst>
          </a:prstGeom>
          <a:solidFill>
            <a:srgbClr val="CDD4EA"/>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9" name="Google Shape;989;p79"/>
          <p:cNvPicPr preferRelativeResize="0"/>
          <p:nvPr/>
        </p:nvPicPr>
        <p:blipFill>
          <a:blip r:embed="rId5">
            <a:alphaModFix/>
          </a:blip>
          <a:stretch>
            <a:fillRect/>
          </a:stretch>
        </p:blipFill>
        <p:spPr>
          <a:xfrm>
            <a:off x="7011100" y="2855013"/>
            <a:ext cx="390550" cy="208900"/>
          </a:xfrm>
          <a:prstGeom prst="rect">
            <a:avLst/>
          </a:prstGeom>
          <a:noFill/>
          <a:ln>
            <a:noFill/>
          </a:ln>
        </p:spPr>
      </p:pic>
      <p:sp>
        <p:nvSpPr>
          <p:cNvPr id="990" name="Google Shape;990;p79"/>
          <p:cNvSpPr/>
          <p:nvPr/>
        </p:nvSpPr>
        <p:spPr>
          <a:xfrm>
            <a:off x="6966777" y="3473838"/>
            <a:ext cx="456300" cy="329400"/>
          </a:xfrm>
          <a:prstGeom prst="roundRect">
            <a:avLst>
              <a:gd fmla="val 16667" name="adj"/>
            </a:avLst>
          </a:prstGeom>
          <a:solidFill>
            <a:srgbClr val="CDD4EA"/>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1" name="Google Shape;991;p79"/>
          <p:cNvPicPr preferRelativeResize="0"/>
          <p:nvPr/>
        </p:nvPicPr>
        <p:blipFill>
          <a:blip r:embed="rId6">
            <a:alphaModFix/>
          </a:blip>
          <a:stretch>
            <a:fillRect/>
          </a:stretch>
        </p:blipFill>
        <p:spPr>
          <a:xfrm>
            <a:off x="6998031" y="3533225"/>
            <a:ext cx="393800" cy="210650"/>
          </a:xfrm>
          <a:prstGeom prst="rect">
            <a:avLst/>
          </a:prstGeom>
          <a:noFill/>
          <a:ln>
            <a:noFill/>
          </a:ln>
        </p:spPr>
      </p:pic>
      <p:sp>
        <p:nvSpPr>
          <p:cNvPr id="992" name="Google Shape;992;p79"/>
          <p:cNvSpPr/>
          <p:nvPr/>
        </p:nvSpPr>
        <p:spPr>
          <a:xfrm>
            <a:off x="5458315" y="4304325"/>
            <a:ext cx="456300" cy="329400"/>
          </a:xfrm>
          <a:prstGeom prst="roundRect">
            <a:avLst>
              <a:gd fmla="val 16667" name="adj"/>
            </a:avLst>
          </a:prstGeom>
          <a:solidFill>
            <a:srgbClr val="CDD4EA"/>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3" name="Google Shape;993;p79"/>
          <p:cNvPicPr preferRelativeResize="0"/>
          <p:nvPr/>
        </p:nvPicPr>
        <p:blipFill>
          <a:blip r:embed="rId7">
            <a:alphaModFix/>
          </a:blip>
          <a:stretch>
            <a:fillRect/>
          </a:stretch>
        </p:blipFill>
        <p:spPr>
          <a:xfrm>
            <a:off x="5493688" y="4365931"/>
            <a:ext cx="385550" cy="206200"/>
          </a:xfrm>
          <a:prstGeom prst="rect">
            <a:avLst/>
          </a:prstGeom>
          <a:noFill/>
          <a:ln>
            <a:noFill/>
          </a:ln>
        </p:spPr>
      </p:pic>
      <p:sp>
        <p:nvSpPr>
          <p:cNvPr id="994" name="Google Shape;994;p79"/>
          <p:cNvSpPr/>
          <p:nvPr/>
        </p:nvSpPr>
        <p:spPr>
          <a:xfrm>
            <a:off x="6267240" y="4296950"/>
            <a:ext cx="456300" cy="329400"/>
          </a:xfrm>
          <a:prstGeom prst="roundRect">
            <a:avLst>
              <a:gd fmla="val 16667" name="adj"/>
            </a:avLst>
          </a:prstGeom>
          <a:solidFill>
            <a:srgbClr val="CDD4EA"/>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pic>
        <p:nvPicPr>
          <p:cNvPr id="995" name="Google Shape;995;p79"/>
          <p:cNvPicPr preferRelativeResize="0"/>
          <p:nvPr/>
        </p:nvPicPr>
        <p:blipFill>
          <a:blip r:embed="rId8">
            <a:alphaModFix/>
          </a:blip>
          <a:stretch>
            <a:fillRect/>
          </a:stretch>
        </p:blipFill>
        <p:spPr>
          <a:xfrm>
            <a:off x="6290163" y="4359750"/>
            <a:ext cx="410475" cy="205250"/>
          </a:xfrm>
          <a:prstGeom prst="rect">
            <a:avLst/>
          </a:prstGeom>
          <a:noFill/>
          <a:ln>
            <a:noFill/>
          </a:ln>
        </p:spPr>
      </p:pic>
      <p:sp>
        <p:nvSpPr>
          <p:cNvPr id="996" name="Google Shape;996;p79"/>
          <p:cNvSpPr/>
          <p:nvPr/>
        </p:nvSpPr>
        <p:spPr>
          <a:xfrm>
            <a:off x="2693975" y="1860475"/>
            <a:ext cx="987000" cy="2901300"/>
          </a:xfrm>
          <a:prstGeom prst="roundRect">
            <a:avLst>
              <a:gd fmla="val 7902" name="adj"/>
            </a:avLst>
          </a:prstGeom>
          <a:solidFill>
            <a:srgbClr val="FFFFFF"/>
          </a:solid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9"/>
          <p:cNvSpPr/>
          <p:nvPr/>
        </p:nvSpPr>
        <p:spPr>
          <a:xfrm>
            <a:off x="3836975" y="775050"/>
            <a:ext cx="3721800" cy="913200"/>
          </a:xfrm>
          <a:prstGeom prst="roundRect">
            <a:avLst>
              <a:gd fmla="val 7902" name="adj"/>
            </a:avLst>
          </a:prstGeom>
          <a:solidFill>
            <a:srgbClr val="FFFFFF"/>
          </a:solid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8" name="Google Shape;998;p79"/>
          <p:cNvPicPr preferRelativeResize="0"/>
          <p:nvPr/>
        </p:nvPicPr>
        <p:blipFill>
          <a:blip r:embed="rId9">
            <a:alphaModFix/>
          </a:blip>
          <a:stretch>
            <a:fillRect/>
          </a:stretch>
        </p:blipFill>
        <p:spPr>
          <a:xfrm>
            <a:off x="5198000" y="2921400"/>
            <a:ext cx="714375" cy="552450"/>
          </a:xfrm>
          <a:prstGeom prst="rect">
            <a:avLst/>
          </a:prstGeom>
          <a:noFill/>
          <a:ln>
            <a:noFill/>
          </a:ln>
        </p:spPr>
      </p:pic>
      <p:pic>
        <p:nvPicPr>
          <p:cNvPr id="999" name="Google Shape;999;p79"/>
          <p:cNvPicPr preferRelativeResize="0"/>
          <p:nvPr/>
        </p:nvPicPr>
        <p:blipFill>
          <a:blip r:embed="rId10">
            <a:alphaModFix/>
          </a:blip>
          <a:stretch>
            <a:fillRect/>
          </a:stretch>
        </p:blipFill>
        <p:spPr>
          <a:xfrm>
            <a:off x="2830288" y="2921400"/>
            <a:ext cx="714375" cy="552450"/>
          </a:xfrm>
          <a:prstGeom prst="rect">
            <a:avLst/>
          </a:prstGeom>
          <a:noFill/>
          <a:ln>
            <a:noFill/>
          </a:ln>
        </p:spPr>
      </p:pic>
      <p:pic>
        <p:nvPicPr>
          <p:cNvPr id="1000" name="Google Shape;1000;p79"/>
          <p:cNvPicPr preferRelativeResize="0"/>
          <p:nvPr/>
        </p:nvPicPr>
        <p:blipFill>
          <a:blip r:embed="rId11">
            <a:alphaModFix/>
          </a:blip>
          <a:stretch>
            <a:fillRect/>
          </a:stretch>
        </p:blipFill>
        <p:spPr>
          <a:xfrm>
            <a:off x="4959875" y="874463"/>
            <a:ext cx="1190625" cy="714375"/>
          </a:xfrm>
          <a:prstGeom prst="rect">
            <a:avLst/>
          </a:prstGeom>
          <a:noFill/>
          <a:ln>
            <a:noFill/>
          </a:ln>
        </p:spPr>
      </p:pic>
      <p:pic>
        <p:nvPicPr>
          <p:cNvPr id="1001" name="Google Shape;1001;p79"/>
          <p:cNvPicPr preferRelativeResize="0"/>
          <p:nvPr/>
        </p:nvPicPr>
        <p:blipFill>
          <a:blip r:embed="rId12">
            <a:alphaModFix/>
          </a:blip>
          <a:stretch>
            <a:fillRect/>
          </a:stretch>
        </p:blipFill>
        <p:spPr>
          <a:xfrm>
            <a:off x="371019" y="2258887"/>
            <a:ext cx="1894575" cy="419333"/>
          </a:xfrm>
          <a:prstGeom prst="rect">
            <a:avLst/>
          </a:prstGeom>
          <a:noFill/>
          <a:ln>
            <a:noFill/>
          </a:ln>
        </p:spPr>
      </p:pic>
      <p:sp>
        <p:nvSpPr>
          <p:cNvPr id="1002" name="Google Shape;1002;p79"/>
          <p:cNvSpPr txBox="1"/>
          <p:nvPr>
            <p:ph type="title"/>
          </p:nvPr>
        </p:nvSpPr>
        <p:spPr>
          <a:xfrm>
            <a:off x="311700" y="445025"/>
            <a:ext cx="318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00">
                <a:latin typeface="Helvetica Neue"/>
                <a:ea typeface="Helvetica Neue"/>
                <a:cs typeface="Helvetica Neue"/>
                <a:sym typeface="Helvetica Neue"/>
              </a:rPr>
              <a:t>Matrix factorization, and a low-rank approximation</a:t>
            </a:r>
            <a:endParaRPr sz="2100">
              <a:latin typeface="Helvetica Neue"/>
              <a:ea typeface="Helvetica Neue"/>
              <a:cs typeface="Helvetica Neue"/>
              <a:sym typeface="Helvetica Neue"/>
            </a:endParaRPr>
          </a:p>
        </p:txBody>
      </p:sp>
      <p:sp>
        <p:nvSpPr>
          <p:cNvPr id="1003" name="Google Shape;1003;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A regularized log likelihood</a:t>
            </a:r>
            <a:endParaRPr>
              <a:latin typeface="Helvetica Neue"/>
              <a:ea typeface="Helvetica Neue"/>
              <a:cs typeface="Helvetica Neue"/>
              <a:sym typeface="Helvetica Neue"/>
            </a:endParaRPr>
          </a:p>
        </p:txBody>
      </p:sp>
      <p:pic>
        <p:nvPicPr>
          <p:cNvPr id="1009" name="Google Shape;1009;p80"/>
          <p:cNvPicPr preferRelativeResize="0"/>
          <p:nvPr/>
        </p:nvPicPr>
        <p:blipFill>
          <a:blip r:embed="rId3">
            <a:alphaModFix/>
          </a:blip>
          <a:stretch>
            <a:fillRect/>
          </a:stretch>
        </p:blipFill>
        <p:spPr>
          <a:xfrm>
            <a:off x="1034950" y="1993000"/>
            <a:ext cx="7194651" cy="2599825"/>
          </a:xfrm>
          <a:prstGeom prst="rect">
            <a:avLst/>
          </a:prstGeom>
          <a:noFill/>
          <a:ln>
            <a:noFill/>
          </a:ln>
        </p:spPr>
      </p:pic>
      <p:sp>
        <p:nvSpPr>
          <p:cNvPr id="1010" name="Google Shape;1010;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81"/>
          <p:cNvSpPr/>
          <p:nvPr/>
        </p:nvSpPr>
        <p:spPr>
          <a:xfrm>
            <a:off x="6705175" y="22887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1"/>
          <p:cNvSpPr/>
          <p:nvPr/>
        </p:nvSpPr>
        <p:spPr>
          <a:xfrm>
            <a:off x="6705175" y="42699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7" name="Google Shape;1017;p81"/>
          <p:cNvPicPr preferRelativeResize="0"/>
          <p:nvPr/>
        </p:nvPicPr>
        <p:blipFill>
          <a:blip r:embed="rId3">
            <a:alphaModFix/>
          </a:blip>
          <a:stretch>
            <a:fillRect/>
          </a:stretch>
        </p:blipFill>
        <p:spPr>
          <a:xfrm>
            <a:off x="5299097" y="2098075"/>
            <a:ext cx="654425" cy="891050"/>
          </a:xfrm>
          <a:prstGeom prst="rect">
            <a:avLst/>
          </a:prstGeom>
          <a:noFill/>
          <a:ln>
            <a:noFill/>
          </a:ln>
        </p:spPr>
      </p:pic>
      <p:pic>
        <p:nvPicPr>
          <p:cNvPr id="1018" name="Google Shape;1018;p81"/>
          <p:cNvPicPr preferRelativeResize="0"/>
          <p:nvPr/>
        </p:nvPicPr>
        <p:blipFill>
          <a:blip r:embed="rId4">
            <a:alphaModFix/>
          </a:blip>
          <a:stretch>
            <a:fillRect/>
          </a:stretch>
        </p:blipFill>
        <p:spPr>
          <a:xfrm>
            <a:off x="5297937" y="4080275"/>
            <a:ext cx="659850" cy="896575"/>
          </a:xfrm>
          <a:prstGeom prst="rect">
            <a:avLst/>
          </a:prstGeom>
          <a:noFill/>
          <a:ln>
            <a:noFill/>
          </a:ln>
        </p:spPr>
      </p:pic>
      <p:pic>
        <p:nvPicPr>
          <p:cNvPr id="1019" name="Google Shape;1019;p81"/>
          <p:cNvPicPr preferRelativeResize="0"/>
          <p:nvPr/>
        </p:nvPicPr>
        <p:blipFill>
          <a:blip r:embed="rId5">
            <a:alphaModFix/>
          </a:blip>
          <a:stretch>
            <a:fillRect/>
          </a:stretch>
        </p:blipFill>
        <p:spPr>
          <a:xfrm>
            <a:off x="3211325" y="2656332"/>
            <a:ext cx="663700" cy="701400"/>
          </a:xfrm>
          <a:prstGeom prst="rect">
            <a:avLst/>
          </a:prstGeom>
          <a:noFill/>
          <a:ln>
            <a:noFill/>
          </a:ln>
        </p:spPr>
      </p:pic>
      <p:cxnSp>
        <p:nvCxnSpPr>
          <p:cNvPr id="1020" name="Google Shape;1020;p81"/>
          <p:cNvCxnSpPr>
            <a:stCxn id="1017" idx="1"/>
            <a:endCxn id="1019"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cxnSp>
        <p:nvCxnSpPr>
          <p:cNvPr id="1021" name="Google Shape;1021;p81"/>
          <p:cNvCxnSpPr>
            <a:stCxn id="1018" idx="1"/>
            <a:endCxn id="1019" idx="3"/>
          </p:cNvCxnSpPr>
          <p:nvPr/>
        </p:nvCxnSpPr>
        <p:spPr>
          <a:xfrm rot="10800000">
            <a:off x="3875037" y="3006963"/>
            <a:ext cx="1422900" cy="1521600"/>
          </a:xfrm>
          <a:prstGeom prst="straightConnector1">
            <a:avLst/>
          </a:prstGeom>
          <a:noFill/>
          <a:ln cap="flat" cmpd="sng" w="19050">
            <a:solidFill>
              <a:srgbClr val="6D9EEB"/>
            </a:solidFill>
            <a:prstDash val="solid"/>
            <a:round/>
            <a:headEnd len="med" w="med" type="none"/>
            <a:tailEnd len="med" w="med" type="none"/>
          </a:ln>
        </p:spPr>
      </p:cxnSp>
      <p:pic>
        <p:nvPicPr>
          <p:cNvPr id="1022" name="Google Shape;1022;p81"/>
          <p:cNvPicPr preferRelativeResize="0"/>
          <p:nvPr/>
        </p:nvPicPr>
        <p:blipFill>
          <a:blip r:embed="rId6">
            <a:alphaModFix/>
          </a:blip>
          <a:stretch>
            <a:fillRect/>
          </a:stretch>
        </p:blipFill>
        <p:spPr>
          <a:xfrm>
            <a:off x="6759187" y="2401463"/>
            <a:ext cx="351850" cy="238025"/>
          </a:xfrm>
          <a:prstGeom prst="rect">
            <a:avLst/>
          </a:prstGeom>
          <a:noFill/>
          <a:ln>
            <a:noFill/>
          </a:ln>
        </p:spPr>
      </p:pic>
      <p:pic>
        <p:nvPicPr>
          <p:cNvPr id="1023" name="Google Shape;1023;p81"/>
          <p:cNvPicPr preferRelativeResize="0"/>
          <p:nvPr/>
        </p:nvPicPr>
        <p:blipFill>
          <a:blip r:embed="rId7">
            <a:alphaModFix/>
          </a:blip>
          <a:stretch>
            <a:fillRect/>
          </a:stretch>
        </p:blipFill>
        <p:spPr>
          <a:xfrm>
            <a:off x="6770263" y="4389838"/>
            <a:ext cx="410150" cy="277450"/>
          </a:xfrm>
          <a:prstGeom prst="rect">
            <a:avLst/>
          </a:prstGeom>
          <a:noFill/>
          <a:ln>
            <a:noFill/>
          </a:ln>
        </p:spPr>
      </p:pic>
      <p:sp>
        <p:nvSpPr>
          <p:cNvPr id="1024" name="Google Shape;1024;p81"/>
          <p:cNvSpPr/>
          <p:nvPr/>
        </p:nvSpPr>
        <p:spPr>
          <a:xfrm>
            <a:off x="4614665" y="240703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1"/>
          <p:cNvSpPr/>
          <p:nvPr/>
        </p:nvSpPr>
        <p:spPr>
          <a:xfrm>
            <a:off x="3922652" y="310618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6" name="Google Shape;1026;p81"/>
          <p:cNvPicPr preferRelativeResize="0"/>
          <p:nvPr/>
        </p:nvPicPr>
        <p:blipFill>
          <a:blip r:embed="rId8">
            <a:alphaModFix/>
          </a:blip>
          <a:stretch>
            <a:fillRect/>
          </a:stretch>
        </p:blipFill>
        <p:spPr>
          <a:xfrm>
            <a:off x="4647544" y="2467288"/>
            <a:ext cx="390550" cy="208900"/>
          </a:xfrm>
          <a:prstGeom prst="rect">
            <a:avLst/>
          </a:prstGeom>
          <a:noFill/>
          <a:ln>
            <a:noFill/>
          </a:ln>
        </p:spPr>
      </p:pic>
      <p:pic>
        <p:nvPicPr>
          <p:cNvPr id="1027" name="Google Shape;1027;p81"/>
          <p:cNvPicPr preferRelativeResize="0"/>
          <p:nvPr/>
        </p:nvPicPr>
        <p:blipFill>
          <a:blip r:embed="rId9">
            <a:alphaModFix/>
          </a:blip>
          <a:stretch>
            <a:fillRect/>
          </a:stretch>
        </p:blipFill>
        <p:spPr>
          <a:xfrm>
            <a:off x="3953906" y="3165575"/>
            <a:ext cx="393800" cy="210650"/>
          </a:xfrm>
          <a:prstGeom prst="rect">
            <a:avLst/>
          </a:prstGeom>
          <a:noFill/>
          <a:ln>
            <a:noFill/>
          </a:ln>
        </p:spPr>
      </p:pic>
      <p:sp>
        <p:nvSpPr>
          <p:cNvPr id="1028" name="Google Shape;1028;p81"/>
          <p:cNvSpPr/>
          <p:nvPr/>
        </p:nvSpPr>
        <p:spPr>
          <a:xfrm>
            <a:off x="1941950" y="2745925"/>
            <a:ext cx="618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9" name="Google Shape;1029;p81"/>
          <p:cNvPicPr preferRelativeResize="0"/>
          <p:nvPr/>
        </p:nvPicPr>
        <p:blipFill>
          <a:blip r:embed="rId10">
            <a:alphaModFix/>
          </a:blip>
          <a:stretch>
            <a:fillRect/>
          </a:stretch>
        </p:blipFill>
        <p:spPr>
          <a:xfrm>
            <a:off x="2054745" y="2875150"/>
            <a:ext cx="401300" cy="263725"/>
          </a:xfrm>
          <a:prstGeom prst="rect">
            <a:avLst/>
          </a:prstGeom>
          <a:noFill/>
          <a:ln>
            <a:noFill/>
          </a:ln>
        </p:spPr>
      </p:pic>
      <p:pic>
        <p:nvPicPr>
          <p:cNvPr id="1030" name="Google Shape;1030;p81"/>
          <p:cNvPicPr preferRelativeResize="0"/>
          <p:nvPr/>
        </p:nvPicPr>
        <p:blipFill>
          <a:blip r:embed="rId11">
            <a:alphaModFix/>
          </a:blip>
          <a:stretch>
            <a:fillRect/>
          </a:stretch>
        </p:blipFill>
        <p:spPr>
          <a:xfrm>
            <a:off x="330400" y="2621613"/>
            <a:ext cx="1266025" cy="712125"/>
          </a:xfrm>
          <a:prstGeom prst="rect">
            <a:avLst/>
          </a:prstGeom>
          <a:noFill/>
          <a:ln>
            <a:noFill/>
          </a:ln>
        </p:spPr>
      </p:pic>
      <p:sp>
        <p:nvSpPr>
          <p:cNvPr id="1031" name="Google Shape;1031;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Gradient descent on </a:t>
            </a:r>
            <a:r>
              <a:rPr i="1" lang="en-GB">
                <a:latin typeface="Helvetica Neue"/>
                <a:ea typeface="Helvetica Neue"/>
                <a:cs typeface="Helvetica Neue"/>
                <a:sym typeface="Helvetica Neue"/>
              </a:rPr>
              <a:t>L</a:t>
            </a:r>
            <a:endParaRPr i="1">
              <a:latin typeface="Helvetica Neue"/>
              <a:ea typeface="Helvetica Neue"/>
              <a:cs typeface="Helvetica Neue"/>
              <a:sym typeface="Helvetica Neue"/>
            </a:endParaRPr>
          </a:p>
        </p:txBody>
      </p:sp>
      <p:pic>
        <p:nvPicPr>
          <p:cNvPr id="1032" name="Google Shape;1032;p81"/>
          <p:cNvPicPr preferRelativeResize="0"/>
          <p:nvPr/>
        </p:nvPicPr>
        <p:blipFill>
          <a:blip r:embed="rId12">
            <a:alphaModFix/>
          </a:blip>
          <a:stretch>
            <a:fillRect/>
          </a:stretch>
        </p:blipFill>
        <p:spPr>
          <a:xfrm>
            <a:off x="4989150" y="1048075"/>
            <a:ext cx="1468800" cy="369700"/>
          </a:xfrm>
          <a:prstGeom prst="rect">
            <a:avLst/>
          </a:prstGeom>
          <a:noFill/>
          <a:ln>
            <a:noFill/>
          </a:ln>
        </p:spPr>
      </p:pic>
      <p:cxnSp>
        <p:nvCxnSpPr>
          <p:cNvPr id="1033" name="Google Shape;1033;p81"/>
          <p:cNvCxnSpPr/>
          <p:nvPr/>
        </p:nvCxnSpPr>
        <p:spPr>
          <a:xfrm>
            <a:off x="5633575" y="1457475"/>
            <a:ext cx="0" cy="571800"/>
          </a:xfrm>
          <a:prstGeom prst="straightConnector1">
            <a:avLst/>
          </a:prstGeom>
          <a:noFill/>
          <a:ln cap="flat" cmpd="sng" w="28575">
            <a:solidFill>
              <a:srgbClr val="93C47D"/>
            </a:solidFill>
            <a:prstDash val="solid"/>
            <a:round/>
            <a:headEnd len="med" w="med" type="none"/>
            <a:tailEnd len="med" w="med" type="triangle"/>
          </a:ln>
        </p:spPr>
      </p:cxnSp>
      <p:sp>
        <p:nvSpPr>
          <p:cNvPr id="1034" name="Google Shape;1034;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Gradient descent on </a:t>
            </a:r>
            <a:r>
              <a:rPr i="1" lang="en-GB">
                <a:latin typeface="Helvetica Neue"/>
                <a:ea typeface="Helvetica Neue"/>
                <a:cs typeface="Helvetica Neue"/>
                <a:sym typeface="Helvetica Neue"/>
              </a:rPr>
              <a:t>L</a:t>
            </a:r>
            <a:endParaRPr i="1">
              <a:latin typeface="Helvetica Neue"/>
              <a:ea typeface="Helvetica Neue"/>
              <a:cs typeface="Helvetica Neue"/>
              <a:sym typeface="Helvetica Neue"/>
            </a:endParaRPr>
          </a:p>
        </p:txBody>
      </p:sp>
      <p:pic>
        <p:nvPicPr>
          <p:cNvPr id="1040" name="Google Shape;1040;p82"/>
          <p:cNvPicPr preferRelativeResize="0"/>
          <p:nvPr/>
        </p:nvPicPr>
        <p:blipFill>
          <a:blip r:embed="rId3">
            <a:alphaModFix/>
          </a:blip>
          <a:stretch>
            <a:fillRect/>
          </a:stretch>
        </p:blipFill>
        <p:spPr>
          <a:xfrm>
            <a:off x="1219200" y="1383450"/>
            <a:ext cx="1786950" cy="1005150"/>
          </a:xfrm>
          <a:prstGeom prst="rect">
            <a:avLst/>
          </a:prstGeom>
          <a:noFill/>
          <a:ln>
            <a:noFill/>
          </a:ln>
        </p:spPr>
      </p:pic>
      <p:pic>
        <p:nvPicPr>
          <p:cNvPr id="1041" name="Google Shape;1041;p82"/>
          <p:cNvPicPr preferRelativeResize="0"/>
          <p:nvPr/>
        </p:nvPicPr>
        <p:blipFill>
          <a:blip r:embed="rId4">
            <a:alphaModFix/>
          </a:blip>
          <a:stretch>
            <a:fillRect/>
          </a:stretch>
        </p:blipFill>
        <p:spPr>
          <a:xfrm>
            <a:off x="1066800" y="2773872"/>
            <a:ext cx="6583798" cy="1124675"/>
          </a:xfrm>
          <a:prstGeom prst="rect">
            <a:avLst/>
          </a:prstGeom>
          <a:noFill/>
          <a:ln>
            <a:noFill/>
          </a:ln>
        </p:spPr>
      </p:pic>
      <p:sp>
        <p:nvSpPr>
          <p:cNvPr id="1042" name="Google Shape;1042;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Gradient descent on </a:t>
            </a:r>
            <a:r>
              <a:rPr i="1" lang="en-GB">
                <a:latin typeface="Helvetica Neue"/>
                <a:ea typeface="Helvetica Neue"/>
                <a:cs typeface="Helvetica Neue"/>
                <a:sym typeface="Helvetica Neue"/>
              </a:rPr>
              <a:t>L</a:t>
            </a:r>
            <a:endParaRPr i="1">
              <a:latin typeface="Helvetica Neue"/>
              <a:ea typeface="Helvetica Neue"/>
              <a:cs typeface="Helvetica Neue"/>
              <a:sym typeface="Helvetica Neue"/>
            </a:endParaRPr>
          </a:p>
        </p:txBody>
      </p:sp>
      <p:pic>
        <p:nvPicPr>
          <p:cNvPr id="1048" name="Google Shape;1048;p83"/>
          <p:cNvPicPr preferRelativeResize="0"/>
          <p:nvPr/>
        </p:nvPicPr>
        <p:blipFill>
          <a:blip r:embed="rId3">
            <a:alphaModFix/>
          </a:blip>
          <a:stretch>
            <a:fillRect/>
          </a:stretch>
        </p:blipFill>
        <p:spPr>
          <a:xfrm>
            <a:off x="1219200" y="1383450"/>
            <a:ext cx="1786950" cy="1005150"/>
          </a:xfrm>
          <a:prstGeom prst="rect">
            <a:avLst/>
          </a:prstGeom>
          <a:noFill/>
          <a:ln>
            <a:noFill/>
          </a:ln>
        </p:spPr>
      </p:pic>
      <p:pic>
        <p:nvPicPr>
          <p:cNvPr id="1049" name="Google Shape;1049;p83"/>
          <p:cNvPicPr preferRelativeResize="0"/>
          <p:nvPr/>
        </p:nvPicPr>
        <p:blipFill>
          <a:blip r:embed="rId4">
            <a:alphaModFix/>
          </a:blip>
          <a:stretch>
            <a:fillRect/>
          </a:stretch>
        </p:blipFill>
        <p:spPr>
          <a:xfrm>
            <a:off x="1066800" y="2773872"/>
            <a:ext cx="6583798" cy="1124675"/>
          </a:xfrm>
          <a:prstGeom prst="rect">
            <a:avLst/>
          </a:prstGeom>
          <a:noFill/>
          <a:ln>
            <a:noFill/>
          </a:ln>
        </p:spPr>
      </p:pic>
      <p:sp>
        <p:nvSpPr>
          <p:cNvPr id="1050" name="Google Shape;1050;p83"/>
          <p:cNvSpPr/>
          <p:nvPr/>
        </p:nvSpPr>
        <p:spPr>
          <a:xfrm>
            <a:off x="-47025" y="4249225"/>
            <a:ext cx="9209700" cy="5265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Can you derive this?      5 minute class exercise.</a:t>
            </a:r>
            <a:endParaRPr b="1"/>
          </a:p>
        </p:txBody>
      </p:sp>
      <p:sp>
        <p:nvSpPr>
          <p:cNvPr id="1051" name="Google Shape;1051;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Derivatives cheat sheet</a:t>
            </a:r>
            <a:endParaRPr/>
          </a:p>
        </p:txBody>
      </p:sp>
      <p:sp>
        <p:nvSpPr>
          <p:cNvPr id="1057" name="Google Shape;1057;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058" name="Google Shape;1058;p84"/>
          <p:cNvPicPr preferRelativeResize="0"/>
          <p:nvPr/>
        </p:nvPicPr>
        <p:blipFill>
          <a:blip r:embed="rId3">
            <a:alphaModFix/>
          </a:blip>
          <a:stretch>
            <a:fillRect/>
          </a:stretch>
        </p:blipFill>
        <p:spPr>
          <a:xfrm>
            <a:off x="2680345" y="1730738"/>
            <a:ext cx="3673249" cy="1345475"/>
          </a:xfrm>
          <a:prstGeom prst="rect">
            <a:avLst/>
          </a:prstGeom>
          <a:noFill/>
          <a:ln>
            <a:noFill/>
          </a:ln>
        </p:spPr>
      </p:pic>
      <p:pic>
        <p:nvPicPr>
          <p:cNvPr id="1059" name="Google Shape;1059;p84"/>
          <p:cNvPicPr preferRelativeResize="0"/>
          <p:nvPr/>
        </p:nvPicPr>
        <p:blipFill>
          <a:blip r:embed="rId4">
            <a:alphaModFix/>
          </a:blip>
          <a:stretch>
            <a:fillRect/>
          </a:stretch>
        </p:blipFill>
        <p:spPr>
          <a:xfrm>
            <a:off x="3708035" y="3076225"/>
            <a:ext cx="1730325" cy="6457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3" name="Shape 1063"/>
        <p:cNvGrpSpPr/>
        <p:nvPr/>
      </p:nvGrpSpPr>
      <p:grpSpPr>
        <a:xfrm>
          <a:off x="0" y="0"/>
          <a:ext cx="0" cy="0"/>
          <a:chOff x="0" y="0"/>
          <a:chExt cx="0" cy="0"/>
        </a:xfrm>
      </p:grpSpPr>
      <p:sp>
        <p:nvSpPr>
          <p:cNvPr id="1064" name="Google Shape;1064;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5"/>
          <p:cNvSpPr txBox="1"/>
          <p:nvPr>
            <p:ph idx="1" type="body"/>
          </p:nvPr>
        </p:nvSpPr>
        <p:spPr>
          <a:xfrm>
            <a:off x="189925" y="2155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scratch space for lectures</a:t>
            </a:r>
            <a:endParaRPr/>
          </a:p>
        </p:txBody>
      </p:sp>
      <p:sp>
        <p:nvSpPr>
          <p:cNvPr id="1066" name="Google Shape;1066;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73" name="Google Shape;1073;p86"/>
          <p:cNvPicPr preferRelativeResize="0"/>
          <p:nvPr/>
        </p:nvPicPr>
        <p:blipFill>
          <a:blip r:embed="rId3">
            <a:alphaModFix/>
          </a:blip>
          <a:stretch>
            <a:fillRect/>
          </a:stretch>
        </p:blipFill>
        <p:spPr>
          <a:xfrm>
            <a:off x="0" y="300610"/>
            <a:ext cx="9143999" cy="4542279"/>
          </a:xfrm>
          <a:prstGeom prst="rect">
            <a:avLst/>
          </a:prstGeom>
          <a:noFill/>
          <a:ln>
            <a:noFill/>
          </a:ln>
        </p:spPr>
      </p:pic>
      <p:sp>
        <p:nvSpPr>
          <p:cNvPr id="1074" name="Google Shape;1074;p86"/>
          <p:cNvSpPr/>
          <p:nvPr/>
        </p:nvSpPr>
        <p:spPr>
          <a:xfrm>
            <a:off x="0" y="2493500"/>
            <a:ext cx="9101100" cy="2649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82" name="Google Shape;1082;p87"/>
          <p:cNvPicPr preferRelativeResize="0"/>
          <p:nvPr/>
        </p:nvPicPr>
        <p:blipFill>
          <a:blip r:embed="rId3">
            <a:alphaModFix/>
          </a:blip>
          <a:stretch>
            <a:fillRect/>
          </a:stretch>
        </p:blipFill>
        <p:spPr>
          <a:xfrm>
            <a:off x="0" y="300610"/>
            <a:ext cx="9143999" cy="4542279"/>
          </a:xfrm>
          <a:prstGeom prst="rect">
            <a:avLst/>
          </a:prstGeom>
          <a:noFill/>
          <a:ln>
            <a:noFill/>
          </a:ln>
        </p:spPr>
      </p:pic>
      <p:sp>
        <p:nvSpPr>
          <p:cNvPr id="1083" name="Google Shape;1083;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88"/>
          <p:cNvSpPr/>
          <p:nvPr/>
        </p:nvSpPr>
        <p:spPr>
          <a:xfrm>
            <a:off x="6705175" y="3075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88"/>
          <p:cNvSpPr/>
          <p:nvPr/>
        </p:nvSpPr>
        <p:spPr>
          <a:xfrm>
            <a:off x="6705175" y="13743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88"/>
          <p:cNvSpPr/>
          <p:nvPr/>
        </p:nvSpPr>
        <p:spPr>
          <a:xfrm>
            <a:off x="6705175" y="22887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88"/>
          <p:cNvSpPr/>
          <p:nvPr/>
        </p:nvSpPr>
        <p:spPr>
          <a:xfrm>
            <a:off x="6705175" y="32793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88"/>
          <p:cNvSpPr/>
          <p:nvPr/>
        </p:nvSpPr>
        <p:spPr>
          <a:xfrm>
            <a:off x="6705175" y="42699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3" name="Google Shape;1093;p88"/>
          <p:cNvCxnSpPr>
            <a:stCxn id="1094" idx="1"/>
            <a:endCxn id="1095" idx="3"/>
          </p:cNvCxnSpPr>
          <p:nvPr/>
        </p:nvCxnSpPr>
        <p:spPr>
          <a:xfrm flipH="1">
            <a:off x="3909500" y="616738"/>
            <a:ext cx="1389600" cy="269400"/>
          </a:xfrm>
          <a:prstGeom prst="straightConnector1">
            <a:avLst/>
          </a:prstGeom>
          <a:noFill/>
          <a:ln cap="flat" cmpd="sng" w="19050">
            <a:solidFill>
              <a:srgbClr val="6D9EEB"/>
            </a:solidFill>
            <a:prstDash val="solid"/>
            <a:round/>
            <a:headEnd len="med" w="med" type="none"/>
            <a:tailEnd len="med" w="med" type="none"/>
          </a:ln>
        </p:spPr>
      </p:cxnSp>
      <p:cxnSp>
        <p:nvCxnSpPr>
          <p:cNvPr id="1096" name="Google Shape;1096;p88"/>
          <p:cNvCxnSpPr>
            <a:stCxn id="1097" idx="1"/>
            <a:endCxn id="1095" idx="3"/>
          </p:cNvCxnSpPr>
          <p:nvPr/>
        </p:nvCxnSpPr>
        <p:spPr>
          <a:xfrm rot="10800000">
            <a:off x="3909572" y="885850"/>
            <a:ext cx="1404300" cy="686100"/>
          </a:xfrm>
          <a:prstGeom prst="straightConnector1">
            <a:avLst/>
          </a:prstGeom>
          <a:noFill/>
          <a:ln cap="flat" cmpd="sng" w="19050">
            <a:solidFill>
              <a:srgbClr val="0000FF"/>
            </a:solidFill>
            <a:prstDash val="solid"/>
            <a:round/>
            <a:headEnd len="med" w="med" type="none"/>
            <a:tailEnd len="med" w="med" type="none"/>
          </a:ln>
        </p:spPr>
      </p:cxnSp>
      <p:sp>
        <p:nvSpPr>
          <p:cNvPr id="1098" name="Google Shape;1098;p88"/>
          <p:cNvSpPr/>
          <p:nvPr/>
        </p:nvSpPr>
        <p:spPr>
          <a:xfrm>
            <a:off x="4440377" y="5564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4" name="Google Shape;1094;p88"/>
          <p:cNvPicPr preferRelativeResize="0"/>
          <p:nvPr/>
        </p:nvPicPr>
        <p:blipFill>
          <a:blip r:embed="rId3">
            <a:alphaModFix/>
          </a:blip>
          <a:stretch>
            <a:fillRect/>
          </a:stretch>
        </p:blipFill>
        <p:spPr>
          <a:xfrm>
            <a:off x="5299100" y="187650"/>
            <a:ext cx="631600" cy="858175"/>
          </a:xfrm>
          <a:prstGeom prst="rect">
            <a:avLst/>
          </a:prstGeom>
          <a:noFill/>
          <a:ln>
            <a:noFill/>
          </a:ln>
        </p:spPr>
      </p:pic>
      <p:pic>
        <p:nvPicPr>
          <p:cNvPr id="1097" name="Google Shape;1097;p88"/>
          <p:cNvPicPr preferRelativeResize="0"/>
          <p:nvPr/>
        </p:nvPicPr>
        <p:blipFill>
          <a:blip r:embed="rId4">
            <a:alphaModFix/>
          </a:blip>
          <a:stretch>
            <a:fillRect/>
          </a:stretch>
        </p:blipFill>
        <p:spPr>
          <a:xfrm>
            <a:off x="5313872" y="1140325"/>
            <a:ext cx="618725" cy="863250"/>
          </a:xfrm>
          <a:prstGeom prst="rect">
            <a:avLst/>
          </a:prstGeom>
          <a:noFill/>
          <a:ln>
            <a:noFill/>
          </a:ln>
        </p:spPr>
      </p:pic>
      <p:pic>
        <p:nvPicPr>
          <p:cNvPr id="1099" name="Google Shape;1099;p88"/>
          <p:cNvPicPr preferRelativeResize="0"/>
          <p:nvPr/>
        </p:nvPicPr>
        <p:blipFill>
          <a:blip r:embed="rId5">
            <a:alphaModFix/>
          </a:blip>
          <a:stretch>
            <a:fillRect/>
          </a:stretch>
        </p:blipFill>
        <p:spPr>
          <a:xfrm>
            <a:off x="5299100" y="3083625"/>
            <a:ext cx="657525" cy="902150"/>
          </a:xfrm>
          <a:prstGeom prst="rect">
            <a:avLst/>
          </a:prstGeom>
          <a:noFill/>
          <a:ln>
            <a:noFill/>
          </a:ln>
        </p:spPr>
      </p:pic>
      <p:pic>
        <p:nvPicPr>
          <p:cNvPr id="1100" name="Google Shape;1100;p88"/>
          <p:cNvPicPr preferRelativeResize="0"/>
          <p:nvPr/>
        </p:nvPicPr>
        <p:blipFill>
          <a:blip r:embed="rId6">
            <a:alphaModFix/>
          </a:blip>
          <a:stretch>
            <a:fillRect/>
          </a:stretch>
        </p:blipFill>
        <p:spPr>
          <a:xfrm>
            <a:off x="5299097" y="2098075"/>
            <a:ext cx="654425" cy="891050"/>
          </a:xfrm>
          <a:prstGeom prst="rect">
            <a:avLst/>
          </a:prstGeom>
          <a:noFill/>
          <a:ln>
            <a:noFill/>
          </a:ln>
        </p:spPr>
      </p:pic>
      <p:pic>
        <p:nvPicPr>
          <p:cNvPr id="1101" name="Google Shape;1101;p88"/>
          <p:cNvPicPr preferRelativeResize="0"/>
          <p:nvPr/>
        </p:nvPicPr>
        <p:blipFill>
          <a:blip r:embed="rId7">
            <a:alphaModFix/>
          </a:blip>
          <a:stretch>
            <a:fillRect/>
          </a:stretch>
        </p:blipFill>
        <p:spPr>
          <a:xfrm>
            <a:off x="5297937" y="4080275"/>
            <a:ext cx="659850" cy="896575"/>
          </a:xfrm>
          <a:prstGeom prst="rect">
            <a:avLst/>
          </a:prstGeom>
          <a:noFill/>
          <a:ln>
            <a:noFill/>
          </a:ln>
        </p:spPr>
      </p:pic>
      <p:pic>
        <p:nvPicPr>
          <p:cNvPr id="1102" name="Google Shape;1102;p88"/>
          <p:cNvPicPr preferRelativeResize="0"/>
          <p:nvPr/>
        </p:nvPicPr>
        <p:blipFill>
          <a:blip r:embed="rId8">
            <a:alphaModFix/>
          </a:blip>
          <a:stretch>
            <a:fillRect/>
          </a:stretch>
        </p:blipFill>
        <p:spPr>
          <a:xfrm>
            <a:off x="3166184" y="3718400"/>
            <a:ext cx="754025" cy="851025"/>
          </a:xfrm>
          <a:prstGeom prst="rect">
            <a:avLst/>
          </a:prstGeom>
          <a:noFill/>
          <a:ln>
            <a:noFill/>
          </a:ln>
        </p:spPr>
      </p:pic>
      <p:pic>
        <p:nvPicPr>
          <p:cNvPr id="1103" name="Google Shape;1103;p88"/>
          <p:cNvPicPr preferRelativeResize="0"/>
          <p:nvPr/>
        </p:nvPicPr>
        <p:blipFill>
          <a:blip r:embed="rId9">
            <a:alphaModFix/>
          </a:blip>
          <a:stretch>
            <a:fillRect/>
          </a:stretch>
        </p:blipFill>
        <p:spPr>
          <a:xfrm>
            <a:off x="3210203" y="1614889"/>
            <a:ext cx="665975" cy="680775"/>
          </a:xfrm>
          <a:prstGeom prst="rect">
            <a:avLst/>
          </a:prstGeom>
          <a:noFill/>
          <a:ln>
            <a:noFill/>
          </a:ln>
        </p:spPr>
      </p:pic>
      <p:pic>
        <p:nvPicPr>
          <p:cNvPr id="1095" name="Google Shape;1095;p88"/>
          <p:cNvPicPr preferRelativeResize="0"/>
          <p:nvPr/>
        </p:nvPicPr>
        <p:blipFill>
          <a:blip r:embed="rId10">
            <a:alphaModFix/>
          </a:blip>
          <a:stretch>
            <a:fillRect/>
          </a:stretch>
        </p:blipFill>
        <p:spPr>
          <a:xfrm>
            <a:off x="3176825" y="517770"/>
            <a:ext cx="732700" cy="736450"/>
          </a:xfrm>
          <a:prstGeom prst="rect">
            <a:avLst/>
          </a:prstGeom>
          <a:noFill/>
          <a:ln>
            <a:noFill/>
          </a:ln>
        </p:spPr>
      </p:pic>
      <p:pic>
        <p:nvPicPr>
          <p:cNvPr id="1104" name="Google Shape;1104;p88"/>
          <p:cNvPicPr preferRelativeResize="0"/>
          <p:nvPr/>
        </p:nvPicPr>
        <p:blipFill>
          <a:blip r:embed="rId11">
            <a:alphaModFix/>
          </a:blip>
          <a:stretch>
            <a:fillRect/>
          </a:stretch>
        </p:blipFill>
        <p:spPr>
          <a:xfrm>
            <a:off x="3211325" y="2656332"/>
            <a:ext cx="663700" cy="701400"/>
          </a:xfrm>
          <a:prstGeom prst="rect">
            <a:avLst/>
          </a:prstGeom>
          <a:noFill/>
          <a:ln>
            <a:noFill/>
          </a:ln>
        </p:spPr>
      </p:pic>
      <p:cxnSp>
        <p:nvCxnSpPr>
          <p:cNvPr id="1105" name="Google Shape;1105;p88"/>
          <p:cNvCxnSpPr>
            <a:stCxn id="1101" idx="1"/>
            <a:endCxn id="1103" idx="3"/>
          </p:cNvCxnSpPr>
          <p:nvPr/>
        </p:nvCxnSpPr>
        <p:spPr>
          <a:xfrm rot="10800000">
            <a:off x="3876237" y="1955163"/>
            <a:ext cx="1421700" cy="2573400"/>
          </a:xfrm>
          <a:prstGeom prst="straightConnector1">
            <a:avLst/>
          </a:prstGeom>
          <a:noFill/>
          <a:ln cap="flat" cmpd="sng" w="19050">
            <a:solidFill>
              <a:srgbClr val="A64D79"/>
            </a:solidFill>
            <a:prstDash val="solid"/>
            <a:round/>
            <a:headEnd len="med" w="med" type="none"/>
            <a:tailEnd len="med" w="med" type="none"/>
          </a:ln>
        </p:spPr>
      </p:cxnSp>
      <p:cxnSp>
        <p:nvCxnSpPr>
          <p:cNvPr id="1106" name="Google Shape;1106;p88"/>
          <p:cNvCxnSpPr>
            <a:stCxn id="1100" idx="1"/>
            <a:endCxn id="1102" idx="3"/>
          </p:cNvCxnSpPr>
          <p:nvPr/>
        </p:nvCxnSpPr>
        <p:spPr>
          <a:xfrm flipH="1">
            <a:off x="3920297" y="2543600"/>
            <a:ext cx="1378800" cy="1600200"/>
          </a:xfrm>
          <a:prstGeom prst="straightConnector1">
            <a:avLst/>
          </a:prstGeom>
          <a:noFill/>
          <a:ln cap="flat" cmpd="sng" w="19050">
            <a:solidFill>
              <a:srgbClr val="1C4587"/>
            </a:solidFill>
            <a:prstDash val="solid"/>
            <a:round/>
            <a:headEnd len="med" w="med" type="none"/>
            <a:tailEnd len="med" w="med" type="none"/>
          </a:ln>
        </p:spPr>
      </p:cxnSp>
      <p:cxnSp>
        <p:nvCxnSpPr>
          <p:cNvPr id="1107" name="Google Shape;1107;p88"/>
          <p:cNvCxnSpPr>
            <a:stCxn id="1099" idx="1"/>
            <a:endCxn id="1102" idx="3"/>
          </p:cNvCxnSpPr>
          <p:nvPr/>
        </p:nvCxnSpPr>
        <p:spPr>
          <a:xfrm flipH="1">
            <a:off x="3920300" y="3534700"/>
            <a:ext cx="1378800" cy="609300"/>
          </a:xfrm>
          <a:prstGeom prst="straightConnector1">
            <a:avLst/>
          </a:prstGeom>
          <a:noFill/>
          <a:ln cap="flat" cmpd="sng" w="19050">
            <a:solidFill>
              <a:srgbClr val="6AA84F"/>
            </a:solidFill>
            <a:prstDash val="solid"/>
            <a:round/>
            <a:headEnd len="med" w="med" type="none"/>
            <a:tailEnd len="med" w="med" type="none"/>
          </a:ln>
        </p:spPr>
      </p:cxnSp>
      <p:cxnSp>
        <p:nvCxnSpPr>
          <p:cNvPr id="1108" name="Google Shape;1108;p88"/>
          <p:cNvCxnSpPr>
            <a:stCxn id="1100" idx="1"/>
            <a:endCxn id="1104"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cxnSp>
        <p:nvCxnSpPr>
          <p:cNvPr id="1109" name="Google Shape;1109;p88"/>
          <p:cNvCxnSpPr>
            <a:stCxn id="1101" idx="1"/>
            <a:endCxn id="1104" idx="3"/>
          </p:cNvCxnSpPr>
          <p:nvPr/>
        </p:nvCxnSpPr>
        <p:spPr>
          <a:xfrm rot="10800000">
            <a:off x="3875037" y="3006963"/>
            <a:ext cx="1422900" cy="1521600"/>
          </a:xfrm>
          <a:prstGeom prst="straightConnector1">
            <a:avLst/>
          </a:prstGeom>
          <a:noFill/>
          <a:ln cap="flat" cmpd="sng" w="19050">
            <a:solidFill>
              <a:srgbClr val="6D9EEB"/>
            </a:solidFill>
            <a:prstDash val="solid"/>
            <a:round/>
            <a:headEnd len="med" w="med" type="none"/>
            <a:tailEnd len="med" w="med" type="none"/>
          </a:ln>
        </p:spPr>
      </p:cxnSp>
      <p:pic>
        <p:nvPicPr>
          <p:cNvPr id="1110" name="Google Shape;1110;p88"/>
          <p:cNvPicPr preferRelativeResize="0"/>
          <p:nvPr/>
        </p:nvPicPr>
        <p:blipFill>
          <a:blip r:embed="rId12">
            <a:alphaModFix/>
          </a:blip>
          <a:stretch>
            <a:fillRect/>
          </a:stretch>
        </p:blipFill>
        <p:spPr>
          <a:xfrm>
            <a:off x="6795970" y="401070"/>
            <a:ext cx="358725" cy="250025"/>
          </a:xfrm>
          <a:prstGeom prst="rect">
            <a:avLst/>
          </a:prstGeom>
          <a:noFill/>
          <a:ln>
            <a:noFill/>
          </a:ln>
        </p:spPr>
      </p:pic>
      <p:pic>
        <p:nvPicPr>
          <p:cNvPr id="1111" name="Google Shape;1111;p88"/>
          <p:cNvPicPr preferRelativeResize="0"/>
          <p:nvPr/>
        </p:nvPicPr>
        <p:blipFill>
          <a:blip r:embed="rId13">
            <a:alphaModFix/>
          </a:blip>
          <a:stretch>
            <a:fillRect/>
          </a:stretch>
        </p:blipFill>
        <p:spPr>
          <a:xfrm>
            <a:off x="6778375" y="1507250"/>
            <a:ext cx="376000" cy="254375"/>
          </a:xfrm>
          <a:prstGeom prst="rect">
            <a:avLst/>
          </a:prstGeom>
          <a:noFill/>
          <a:ln>
            <a:noFill/>
          </a:ln>
        </p:spPr>
      </p:pic>
      <p:pic>
        <p:nvPicPr>
          <p:cNvPr id="1112" name="Google Shape;1112;p88"/>
          <p:cNvPicPr preferRelativeResize="0"/>
          <p:nvPr/>
        </p:nvPicPr>
        <p:blipFill>
          <a:blip r:embed="rId14">
            <a:alphaModFix/>
          </a:blip>
          <a:stretch>
            <a:fillRect/>
          </a:stretch>
        </p:blipFill>
        <p:spPr>
          <a:xfrm>
            <a:off x="6759187" y="2401463"/>
            <a:ext cx="351850" cy="238025"/>
          </a:xfrm>
          <a:prstGeom prst="rect">
            <a:avLst/>
          </a:prstGeom>
          <a:noFill/>
          <a:ln>
            <a:noFill/>
          </a:ln>
        </p:spPr>
      </p:pic>
      <p:pic>
        <p:nvPicPr>
          <p:cNvPr id="1113" name="Google Shape;1113;p88"/>
          <p:cNvPicPr preferRelativeResize="0"/>
          <p:nvPr/>
        </p:nvPicPr>
        <p:blipFill>
          <a:blip r:embed="rId15">
            <a:alphaModFix/>
          </a:blip>
          <a:stretch>
            <a:fillRect/>
          </a:stretch>
        </p:blipFill>
        <p:spPr>
          <a:xfrm>
            <a:off x="6777025" y="3391326"/>
            <a:ext cx="396625" cy="260625"/>
          </a:xfrm>
          <a:prstGeom prst="rect">
            <a:avLst/>
          </a:prstGeom>
          <a:noFill/>
          <a:ln>
            <a:noFill/>
          </a:ln>
        </p:spPr>
      </p:pic>
      <p:pic>
        <p:nvPicPr>
          <p:cNvPr id="1114" name="Google Shape;1114;p88"/>
          <p:cNvPicPr preferRelativeResize="0"/>
          <p:nvPr/>
        </p:nvPicPr>
        <p:blipFill>
          <a:blip r:embed="rId16">
            <a:alphaModFix/>
          </a:blip>
          <a:stretch>
            <a:fillRect/>
          </a:stretch>
        </p:blipFill>
        <p:spPr>
          <a:xfrm>
            <a:off x="6770263" y="4389838"/>
            <a:ext cx="410150" cy="277450"/>
          </a:xfrm>
          <a:prstGeom prst="rect">
            <a:avLst/>
          </a:prstGeom>
          <a:noFill/>
          <a:ln>
            <a:noFill/>
          </a:ln>
        </p:spPr>
      </p:pic>
      <p:pic>
        <p:nvPicPr>
          <p:cNvPr id="1115" name="Google Shape;1115;p88"/>
          <p:cNvPicPr preferRelativeResize="0"/>
          <p:nvPr/>
        </p:nvPicPr>
        <p:blipFill>
          <a:blip r:embed="rId17">
            <a:alphaModFix/>
          </a:blip>
          <a:stretch>
            <a:fillRect/>
          </a:stretch>
        </p:blipFill>
        <p:spPr>
          <a:xfrm>
            <a:off x="4490375" y="627825"/>
            <a:ext cx="356275" cy="186625"/>
          </a:xfrm>
          <a:prstGeom prst="rect">
            <a:avLst/>
          </a:prstGeom>
          <a:noFill/>
          <a:ln>
            <a:noFill/>
          </a:ln>
        </p:spPr>
      </p:pic>
      <p:sp>
        <p:nvSpPr>
          <p:cNvPr id="1116" name="Google Shape;1116;p88"/>
          <p:cNvSpPr/>
          <p:nvPr/>
        </p:nvSpPr>
        <p:spPr>
          <a:xfrm>
            <a:off x="4440365" y="114031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88"/>
          <p:cNvSpPr/>
          <p:nvPr/>
        </p:nvSpPr>
        <p:spPr>
          <a:xfrm>
            <a:off x="3930227" y="226136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8"/>
          <p:cNvSpPr/>
          <p:nvPr/>
        </p:nvSpPr>
        <p:spPr>
          <a:xfrm>
            <a:off x="4614665" y="240703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88"/>
          <p:cNvSpPr/>
          <p:nvPr/>
        </p:nvSpPr>
        <p:spPr>
          <a:xfrm>
            <a:off x="3922652" y="310618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88"/>
          <p:cNvSpPr/>
          <p:nvPr/>
        </p:nvSpPr>
        <p:spPr>
          <a:xfrm>
            <a:off x="4754377" y="287516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88"/>
          <p:cNvSpPr/>
          <p:nvPr/>
        </p:nvSpPr>
        <p:spPr>
          <a:xfrm>
            <a:off x="4133640" y="39159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2" name="Google Shape;1122;p88"/>
          <p:cNvPicPr preferRelativeResize="0"/>
          <p:nvPr/>
        </p:nvPicPr>
        <p:blipFill>
          <a:blip r:embed="rId18">
            <a:alphaModFix/>
          </a:blip>
          <a:stretch>
            <a:fillRect/>
          </a:stretch>
        </p:blipFill>
        <p:spPr>
          <a:xfrm>
            <a:off x="4478013" y="1207550"/>
            <a:ext cx="381025" cy="194950"/>
          </a:xfrm>
          <a:prstGeom prst="rect">
            <a:avLst/>
          </a:prstGeom>
          <a:noFill/>
          <a:ln>
            <a:noFill/>
          </a:ln>
        </p:spPr>
      </p:pic>
      <p:pic>
        <p:nvPicPr>
          <p:cNvPr id="1123" name="Google Shape;1123;p88"/>
          <p:cNvPicPr preferRelativeResize="0"/>
          <p:nvPr/>
        </p:nvPicPr>
        <p:blipFill>
          <a:blip r:embed="rId19">
            <a:alphaModFix/>
          </a:blip>
          <a:stretch>
            <a:fillRect/>
          </a:stretch>
        </p:blipFill>
        <p:spPr>
          <a:xfrm>
            <a:off x="3963100" y="2321613"/>
            <a:ext cx="390550" cy="208900"/>
          </a:xfrm>
          <a:prstGeom prst="rect">
            <a:avLst/>
          </a:prstGeom>
          <a:noFill/>
          <a:ln>
            <a:noFill/>
          </a:ln>
        </p:spPr>
      </p:pic>
      <p:pic>
        <p:nvPicPr>
          <p:cNvPr id="1124" name="Google Shape;1124;p88"/>
          <p:cNvPicPr preferRelativeResize="0"/>
          <p:nvPr/>
        </p:nvPicPr>
        <p:blipFill>
          <a:blip r:embed="rId20">
            <a:alphaModFix/>
          </a:blip>
          <a:stretch>
            <a:fillRect/>
          </a:stretch>
        </p:blipFill>
        <p:spPr>
          <a:xfrm>
            <a:off x="4647544" y="2467288"/>
            <a:ext cx="390550" cy="208900"/>
          </a:xfrm>
          <a:prstGeom prst="rect">
            <a:avLst/>
          </a:prstGeom>
          <a:noFill/>
          <a:ln>
            <a:noFill/>
          </a:ln>
        </p:spPr>
      </p:pic>
      <p:pic>
        <p:nvPicPr>
          <p:cNvPr id="1125" name="Google Shape;1125;p88"/>
          <p:cNvPicPr preferRelativeResize="0"/>
          <p:nvPr/>
        </p:nvPicPr>
        <p:blipFill>
          <a:blip r:embed="rId21">
            <a:alphaModFix/>
          </a:blip>
          <a:stretch>
            <a:fillRect/>
          </a:stretch>
        </p:blipFill>
        <p:spPr>
          <a:xfrm>
            <a:off x="3953906" y="3165575"/>
            <a:ext cx="393800" cy="210650"/>
          </a:xfrm>
          <a:prstGeom prst="rect">
            <a:avLst/>
          </a:prstGeom>
          <a:noFill/>
          <a:ln>
            <a:noFill/>
          </a:ln>
        </p:spPr>
      </p:pic>
      <p:pic>
        <p:nvPicPr>
          <p:cNvPr id="1126" name="Google Shape;1126;p88"/>
          <p:cNvPicPr preferRelativeResize="0"/>
          <p:nvPr/>
        </p:nvPicPr>
        <p:blipFill>
          <a:blip r:embed="rId22">
            <a:alphaModFix/>
          </a:blip>
          <a:stretch>
            <a:fillRect/>
          </a:stretch>
        </p:blipFill>
        <p:spPr>
          <a:xfrm>
            <a:off x="4789750" y="2936768"/>
            <a:ext cx="385550" cy="206200"/>
          </a:xfrm>
          <a:prstGeom prst="rect">
            <a:avLst/>
          </a:prstGeom>
          <a:noFill/>
          <a:ln>
            <a:noFill/>
          </a:ln>
        </p:spPr>
      </p:pic>
      <p:pic>
        <p:nvPicPr>
          <p:cNvPr id="1127" name="Google Shape;1127;p88"/>
          <p:cNvPicPr preferRelativeResize="0"/>
          <p:nvPr/>
        </p:nvPicPr>
        <p:blipFill>
          <a:blip r:embed="rId23">
            <a:alphaModFix/>
          </a:blip>
          <a:stretch>
            <a:fillRect/>
          </a:stretch>
        </p:blipFill>
        <p:spPr>
          <a:xfrm>
            <a:off x="4156563" y="3978750"/>
            <a:ext cx="410475" cy="205250"/>
          </a:xfrm>
          <a:prstGeom prst="rect">
            <a:avLst/>
          </a:prstGeom>
          <a:noFill/>
          <a:ln>
            <a:noFill/>
          </a:ln>
        </p:spPr>
      </p:pic>
      <p:sp>
        <p:nvSpPr>
          <p:cNvPr id="1128" name="Google Shape;1128;p88"/>
          <p:cNvSpPr/>
          <p:nvPr/>
        </p:nvSpPr>
        <p:spPr>
          <a:xfrm>
            <a:off x="1941950" y="2745925"/>
            <a:ext cx="618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9" name="Google Shape;1129;p88"/>
          <p:cNvPicPr preferRelativeResize="0"/>
          <p:nvPr/>
        </p:nvPicPr>
        <p:blipFill>
          <a:blip r:embed="rId24">
            <a:alphaModFix/>
          </a:blip>
          <a:stretch>
            <a:fillRect/>
          </a:stretch>
        </p:blipFill>
        <p:spPr>
          <a:xfrm>
            <a:off x="2054745" y="2875150"/>
            <a:ext cx="401300" cy="263725"/>
          </a:xfrm>
          <a:prstGeom prst="rect">
            <a:avLst/>
          </a:prstGeom>
          <a:noFill/>
          <a:ln>
            <a:noFill/>
          </a:ln>
        </p:spPr>
      </p:pic>
      <p:sp>
        <p:nvSpPr>
          <p:cNvPr id="1130" name="Google Shape;1130;p88"/>
          <p:cNvSpPr txBox="1"/>
          <p:nvPr>
            <p:ph type="title"/>
          </p:nvPr>
        </p:nvSpPr>
        <p:spPr>
          <a:xfrm>
            <a:off x="311700" y="445025"/>
            <a:ext cx="270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Gradient descent on </a:t>
            </a:r>
            <a:r>
              <a:rPr i="1" lang="en-GB"/>
              <a:t>L</a:t>
            </a:r>
            <a:endParaRPr i="1"/>
          </a:p>
        </p:txBody>
      </p:sp>
      <p:pic>
        <p:nvPicPr>
          <p:cNvPr id="1131" name="Google Shape;1131;p88"/>
          <p:cNvPicPr preferRelativeResize="0"/>
          <p:nvPr/>
        </p:nvPicPr>
        <p:blipFill>
          <a:blip r:embed="rId25">
            <a:alphaModFix/>
          </a:blip>
          <a:stretch>
            <a:fillRect/>
          </a:stretch>
        </p:blipFill>
        <p:spPr>
          <a:xfrm>
            <a:off x="330400" y="2621613"/>
            <a:ext cx="1266025" cy="712125"/>
          </a:xfrm>
          <a:prstGeom prst="rect">
            <a:avLst/>
          </a:prstGeom>
          <a:noFill/>
          <a:ln>
            <a:noFill/>
          </a:ln>
        </p:spPr>
      </p:pic>
      <p:sp>
        <p:nvSpPr>
          <p:cNvPr id="1132" name="Google Shape;1132;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70" name="Google Shape;170;p35"/>
          <p:cNvPicPr preferRelativeResize="0"/>
          <p:nvPr/>
        </p:nvPicPr>
        <p:blipFill>
          <a:blip r:embed="rId3">
            <a:alphaModFix/>
          </a:blip>
          <a:stretch>
            <a:fillRect/>
          </a:stretch>
        </p:blipFill>
        <p:spPr>
          <a:xfrm>
            <a:off x="1789662" y="-10475"/>
            <a:ext cx="3602125" cy="5143499"/>
          </a:xfrm>
          <a:prstGeom prst="rect">
            <a:avLst/>
          </a:prstGeom>
          <a:noFill/>
          <a:ln>
            <a:noFill/>
          </a:ln>
        </p:spPr>
      </p:pic>
      <p:pic>
        <p:nvPicPr>
          <p:cNvPr id="171" name="Google Shape;171;p35"/>
          <p:cNvPicPr preferRelativeResize="0"/>
          <p:nvPr/>
        </p:nvPicPr>
        <p:blipFill>
          <a:blip r:embed="rId4">
            <a:alphaModFix/>
          </a:blip>
          <a:stretch>
            <a:fillRect/>
          </a:stretch>
        </p:blipFill>
        <p:spPr>
          <a:xfrm>
            <a:off x="5620387" y="152400"/>
            <a:ext cx="3388667" cy="4838701"/>
          </a:xfrm>
          <a:prstGeom prst="rect">
            <a:avLst/>
          </a:prstGeom>
          <a:noFill/>
          <a:ln>
            <a:noFill/>
          </a:ln>
        </p:spPr>
      </p:pic>
      <p:sp>
        <p:nvSpPr>
          <p:cNvPr id="172" name="Google Shape;172;p35"/>
          <p:cNvSpPr txBox="1"/>
          <p:nvPr/>
        </p:nvSpPr>
        <p:spPr>
          <a:xfrm>
            <a:off x="131050" y="4277025"/>
            <a:ext cx="12396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lang="en-GB" sz="900">
                <a:solidFill>
                  <a:schemeClr val="dk1"/>
                </a:solidFill>
                <a:latin typeface="Helvetica Neue"/>
                <a:ea typeface="Helvetica Neue"/>
                <a:cs typeface="Helvetica Neue"/>
                <a:sym typeface="Helvetica Neue"/>
              </a:rPr>
              <a:t>By: Isaac Houngue, AIMS 2025</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89"/>
          <p:cNvSpPr/>
          <p:nvPr/>
        </p:nvSpPr>
        <p:spPr>
          <a:xfrm>
            <a:off x="6705175" y="22887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89"/>
          <p:cNvSpPr/>
          <p:nvPr/>
        </p:nvSpPr>
        <p:spPr>
          <a:xfrm>
            <a:off x="6705175" y="42699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9" name="Google Shape;1139;p89"/>
          <p:cNvPicPr preferRelativeResize="0"/>
          <p:nvPr/>
        </p:nvPicPr>
        <p:blipFill>
          <a:blip r:embed="rId3">
            <a:alphaModFix/>
          </a:blip>
          <a:stretch>
            <a:fillRect/>
          </a:stretch>
        </p:blipFill>
        <p:spPr>
          <a:xfrm>
            <a:off x="5299097" y="2098075"/>
            <a:ext cx="654425" cy="891050"/>
          </a:xfrm>
          <a:prstGeom prst="rect">
            <a:avLst/>
          </a:prstGeom>
          <a:noFill/>
          <a:ln>
            <a:noFill/>
          </a:ln>
        </p:spPr>
      </p:pic>
      <p:pic>
        <p:nvPicPr>
          <p:cNvPr id="1140" name="Google Shape;1140;p89"/>
          <p:cNvPicPr preferRelativeResize="0"/>
          <p:nvPr/>
        </p:nvPicPr>
        <p:blipFill>
          <a:blip r:embed="rId4">
            <a:alphaModFix/>
          </a:blip>
          <a:stretch>
            <a:fillRect/>
          </a:stretch>
        </p:blipFill>
        <p:spPr>
          <a:xfrm>
            <a:off x="5297937" y="4080275"/>
            <a:ext cx="659850" cy="896575"/>
          </a:xfrm>
          <a:prstGeom prst="rect">
            <a:avLst/>
          </a:prstGeom>
          <a:noFill/>
          <a:ln>
            <a:noFill/>
          </a:ln>
        </p:spPr>
      </p:pic>
      <p:pic>
        <p:nvPicPr>
          <p:cNvPr id="1141" name="Google Shape;1141;p89"/>
          <p:cNvPicPr preferRelativeResize="0"/>
          <p:nvPr/>
        </p:nvPicPr>
        <p:blipFill>
          <a:blip r:embed="rId5">
            <a:alphaModFix/>
          </a:blip>
          <a:stretch>
            <a:fillRect/>
          </a:stretch>
        </p:blipFill>
        <p:spPr>
          <a:xfrm>
            <a:off x="3211325" y="2656332"/>
            <a:ext cx="663700" cy="701400"/>
          </a:xfrm>
          <a:prstGeom prst="rect">
            <a:avLst/>
          </a:prstGeom>
          <a:noFill/>
          <a:ln>
            <a:noFill/>
          </a:ln>
        </p:spPr>
      </p:pic>
      <p:cxnSp>
        <p:nvCxnSpPr>
          <p:cNvPr id="1142" name="Google Shape;1142;p89"/>
          <p:cNvCxnSpPr>
            <a:stCxn id="1139" idx="1"/>
            <a:endCxn id="1141"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cxnSp>
        <p:nvCxnSpPr>
          <p:cNvPr id="1143" name="Google Shape;1143;p89"/>
          <p:cNvCxnSpPr>
            <a:stCxn id="1140" idx="1"/>
            <a:endCxn id="1141" idx="3"/>
          </p:cNvCxnSpPr>
          <p:nvPr/>
        </p:nvCxnSpPr>
        <p:spPr>
          <a:xfrm rot="10800000">
            <a:off x="3875037" y="3006963"/>
            <a:ext cx="1422900" cy="1521600"/>
          </a:xfrm>
          <a:prstGeom prst="straightConnector1">
            <a:avLst/>
          </a:prstGeom>
          <a:noFill/>
          <a:ln cap="flat" cmpd="sng" w="19050">
            <a:solidFill>
              <a:srgbClr val="6D9EEB"/>
            </a:solidFill>
            <a:prstDash val="solid"/>
            <a:round/>
            <a:headEnd len="med" w="med" type="none"/>
            <a:tailEnd len="med" w="med" type="none"/>
          </a:ln>
        </p:spPr>
      </p:cxnSp>
      <p:pic>
        <p:nvPicPr>
          <p:cNvPr id="1144" name="Google Shape;1144;p89"/>
          <p:cNvPicPr preferRelativeResize="0"/>
          <p:nvPr/>
        </p:nvPicPr>
        <p:blipFill>
          <a:blip r:embed="rId6">
            <a:alphaModFix/>
          </a:blip>
          <a:stretch>
            <a:fillRect/>
          </a:stretch>
        </p:blipFill>
        <p:spPr>
          <a:xfrm>
            <a:off x="6759187" y="2401463"/>
            <a:ext cx="351850" cy="238025"/>
          </a:xfrm>
          <a:prstGeom prst="rect">
            <a:avLst/>
          </a:prstGeom>
          <a:noFill/>
          <a:ln>
            <a:noFill/>
          </a:ln>
        </p:spPr>
      </p:pic>
      <p:pic>
        <p:nvPicPr>
          <p:cNvPr id="1145" name="Google Shape;1145;p89"/>
          <p:cNvPicPr preferRelativeResize="0"/>
          <p:nvPr/>
        </p:nvPicPr>
        <p:blipFill>
          <a:blip r:embed="rId7">
            <a:alphaModFix/>
          </a:blip>
          <a:stretch>
            <a:fillRect/>
          </a:stretch>
        </p:blipFill>
        <p:spPr>
          <a:xfrm>
            <a:off x="6770263" y="4389838"/>
            <a:ext cx="410150" cy="277450"/>
          </a:xfrm>
          <a:prstGeom prst="rect">
            <a:avLst/>
          </a:prstGeom>
          <a:noFill/>
          <a:ln>
            <a:noFill/>
          </a:ln>
        </p:spPr>
      </p:pic>
      <p:sp>
        <p:nvSpPr>
          <p:cNvPr id="1146" name="Google Shape;1146;p89"/>
          <p:cNvSpPr/>
          <p:nvPr/>
        </p:nvSpPr>
        <p:spPr>
          <a:xfrm>
            <a:off x="4614665" y="240703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89"/>
          <p:cNvSpPr/>
          <p:nvPr/>
        </p:nvSpPr>
        <p:spPr>
          <a:xfrm>
            <a:off x="3922652" y="310618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8" name="Google Shape;1148;p89"/>
          <p:cNvPicPr preferRelativeResize="0"/>
          <p:nvPr/>
        </p:nvPicPr>
        <p:blipFill>
          <a:blip r:embed="rId8">
            <a:alphaModFix/>
          </a:blip>
          <a:stretch>
            <a:fillRect/>
          </a:stretch>
        </p:blipFill>
        <p:spPr>
          <a:xfrm>
            <a:off x="4647544" y="2467288"/>
            <a:ext cx="390550" cy="208900"/>
          </a:xfrm>
          <a:prstGeom prst="rect">
            <a:avLst/>
          </a:prstGeom>
          <a:noFill/>
          <a:ln>
            <a:noFill/>
          </a:ln>
        </p:spPr>
      </p:pic>
      <p:pic>
        <p:nvPicPr>
          <p:cNvPr id="1149" name="Google Shape;1149;p89"/>
          <p:cNvPicPr preferRelativeResize="0"/>
          <p:nvPr/>
        </p:nvPicPr>
        <p:blipFill>
          <a:blip r:embed="rId9">
            <a:alphaModFix/>
          </a:blip>
          <a:stretch>
            <a:fillRect/>
          </a:stretch>
        </p:blipFill>
        <p:spPr>
          <a:xfrm>
            <a:off x="3953906" y="3165575"/>
            <a:ext cx="393800" cy="210650"/>
          </a:xfrm>
          <a:prstGeom prst="rect">
            <a:avLst/>
          </a:prstGeom>
          <a:noFill/>
          <a:ln>
            <a:noFill/>
          </a:ln>
        </p:spPr>
      </p:pic>
      <p:pic>
        <p:nvPicPr>
          <p:cNvPr id="1150" name="Google Shape;1150;p89"/>
          <p:cNvPicPr preferRelativeResize="0"/>
          <p:nvPr/>
        </p:nvPicPr>
        <p:blipFill>
          <a:blip r:embed="rId10">
            <a:alphaModFix/>
          </a:blip>
          <a:stretch>
            <a:fillRect/>
          </a:stretch>
        </p:blipFill>
        <p:spPr>
          <a:xfrm>
            <a:off x="609600" y="487872"/>
            <a:ext cx="6583798" cy="1124675"/>
          </a:xfrm>
          <a:prstGeom prst="rect">
            <a:avLst/>
          </a:prstGeom>
          <a:noFill/>
          <a:ln>
            <a:noFill/>
          </a:ln>
        </p:spPr>
      </p:pic>
      <p:sp>
        <p:nvSpPr>
          <p:cNvPr id="1151" name="Google Shape;1151;p89"/>
          <p:cNvSpPr/>
          <p:nvPr/>
        </p:nvSpPr>
        <p:spPr>
          <a:xfrm>
            <a:off x="1941950" y="2745925"/>
            <a:ext cx="618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2" name="Google Shape;1152;p89"/>
          <p:cNvPicPr preferRelativeResize="0"/>
          <p:nvPr/>
        </p:nvPicPr>
        <p:blipFill>
          <a:blip r:embed="rId11">
            <a:alphaModFix/>
          </a:blip>
          <a:stretch>
            <a:fillRect/>
          </a:stretch>
        </p:blipFill>
        <p:spPr>
          <a:xfrm>
            <a:off x="2054745" y="2875150"/>
            <a:ext cx="401300" cy="263725"/>
          </a:xfrm>
          <a:prstGeom prst="rect">
            <a:avLst/>
          </a:prstGeom>
          <a:noFill/>
          <a:ln>
            <a:noFill/>
          </a:ln>
        </p:spPr>
      </p:pic>
      <p:pic>
        <p:nvPicPr>
          <p:cNvPr id="1153" name="Google Shape;1153;p89"/>
          <p:cNvPicPr preferRelativeResize="0"/>
          <p:nvPr/>
        </p:nvPicPr>
        <p:blipFill>
          <a:blip r:embed="rId12">
            <a:alphaModFix/>
          </a:blip>
          <a:stretch>
            <a:fillRect/>
          </a:stretch>
        </p:blipFill>
        <p:spPr>
          <a:xfrm>
            <a:off x="330400" y="2621613"/>
            <a:ext cx="1266025" cy="712125"/>
          </a:xfrm>
          <a:prstGeom prst="rect">
            <a:avLst/>
          </a:prstGeom>
          <a:noFill/>
          <a:ln>
            <a:noFill/>
          </a:ln>
        </p:spPr>
      </p:pic>
      <p:sp>
        <p:nvSpPr>
          <p:cNvPr id="1154" name="Google Shape;1154;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90"/>
          <p:cNvSpPr/>
          <p:nvPr/>
        </p:nvSpPr>
        <p:spPr>
          <a:xfrm>
            <a:off x="6705175" y="22887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90"/>
          <p:cNvSpPr/>
          <p:nvPr/>
        </p:nvSpPr>
        <p:spPr>
          <a:xfrm>
            <a:off x="6705175" y="42699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1" name="Google Shape;1161;p90"/>
          <p:cNvPicPr preferRelativeResize="0"/>
          <p:nvPr/>
        </p:nvPicPr>
        <p:blipFill>
          <a:blip r:embed="rId3">
            <a:alphaModFix/>
          </a:blip>
          <a:stretch>
            <a:fillRect/>
          </a:stretch>
        </p:blipFill>
        <p:spPr>
          <a:xfrm>
            <a:off x="5299097" y="2098075"/>
            <a:ext cx="654425" cy="891050"/>
          </a:xfrm>
          <a:prstGeom prst="rect">
            <a:avLst/>
          </a:prstGeom>
          <a:noFill/>
          <a:ln>
            <a:noFill/>
          </a:ln>
        </p:spPr>
      </p:pic>
      <p:pic>
        <p:nvPicPr>
          <p:cNvPr id="1162" name="Google Shape;1162;p90"/>
          <p:cNvPicPr preferRelativeResize="0"/>
          <p:nvPr/>
        </p:nvPicPr>
        <p:blipFill>
          <a:blip r:embed="rId4">
            <a:alphaModFix/>
          </a:blip>
          <a:stretch>
            <a:fillRect/>
          </a:stretch>
        </p:blipFill>
        <p:spPr>
          <a:xfrm>
            <a:off x="5297937" y="4080275"/>
            <a:ext cx="659850" cy="896575"/>
          </a:xfrm>
          <a:prstGeom prst="rect">
            <a:avLst/>
          </a:prstGeom>
          <a:noFill/>
          <a:ln>
            <a:noFill/>
          </a:ln>
        </p:spPr>
      </p:pic>
      <p:pic>
        <p:nvPicPr>
          <p:cNvPr id="1163" name="Google Shape;1163;p90"/>
          <p:cNvPicPr preferRelativeResize="0"/>
          <p:nvPr/>
        </p:nvPicPr>
        <p:blipFill>
          <a:blip r:embed="rId5">
            <a:alphaModFix/>
          </a:blip>
          <a:stretch>
            <a:fillRect/>
          </a:stretch>
        </p:blipFill>
        <p:spPr>
          <a:xfrm>
            <a:off x="3211325" y="2656332"/>
            <a:ext cx="663700" cy="701400"/>
          </a:xfrm>
          <a:prstGeom prst="rect">
            <a:avLst/>
          </a:prstGeom>
          <a:noFill/>
          <a:ln>
            <a:noFill/>
          </a:ln>
        </p:spPr>
      </p:pic>
      <p:cxnSp>
        <p:nvCxnSpPr>
          <p:cNvPr id="1164" name="Google Shape;1164;p90"/>
          <p:cNvCxnSpPr>
            <a:stCxn id="1161" idx="1"/>
            <a:endCxn id="1163"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cxnSp>
        <p:nvCxnSpPr>
          <p:cNvPr id="1165" name="Google Shape;1165;p90"/>
          <p:cNvCxnSpPr>
            <a:stCxn id="1162" idx="1"/>
            <a:endCxn id="1163" idx="3"/>
          </p:cNvCxnSpPr>
          <p:nvPr/>
        </p:nvCxnSpPr>
        <p:spPr>
          <a:xfrm rot="10800000">
            <a:off x="3875037" y="3006963"/>
            <a:ext cx="1422900" cy="1521600"/>
          </a:xfrm>
          <a:prstGeom prst="straightConnector1">
            <a:avLst/>
          </a:prstGeom>
          <a:noFill/>
          <a:ln cap="flat" cmpd="sng" w="19050">
            <a:solidFill>
              <a:srgbClr val="6D9EEB"/>
            </a:solidFill>
            <a:prstDash val="solid"/>
            <a:round/>
            <a:headEnd len="med" w="med" type="none"/>
            <a:tailEnd len="med" w="med" type="none"/>
          </a:ln>
        </p:spPr>
      </p:cxnSp>
      <p:pic>
        <p:nvPicPr>
          <p:cNvPr id="1166" name="Google Shape;1166;p90"/>
          <p:cNvPicPr preferRelativeResize="0"/>
          <p:nvPr/>
        </p:nvPicPr>
        <p:blipFill>
          <a:blip r:embed="rId6">
            <a:alphaModFix/>
          </a:blip>
          <a:stretch>
            <a:fillRect/>
          </a:stretch>
        </p:blipFill>
        <p:spPr>
          <a:xfrm>
            <a:off x="6759187" y="2401463"/>
            <a:ext cx="351850" cy="238025"/>
          </a:xfrm>
          <a:prstGeom prst="rect">
            <a:avLst/>
          </a:prstGeom>
          <a:noFill/>
          <a:ln>
            <a:noFill/>
          </a:ln>
        </p:spPr>
      </p:pic>
      <p:pic>
        <p:nvPicPr>
          <p:cNvPr id="1167" name="Google Shape;1167;p90"/>
          <p:cNvPicPr preferRelativeResize="0"/>
          <p:nvPr/>
        </p:nvPicPr>
        <p:blipFill>
          <a:blip r:embed="rId7">
            <a:alphaModFix/>
          </a:blip>
          <a:stretch>
            <a:fillRect/>
          </a:stretch>
        </p:blipFill>
        <p:spPr>
          <a:xfrm>
            <a:off x="6770263" y="4389838"/>
            <a:ext cx="410150" cy="277450"/>
          </a:xfrm>
          <a:prstGeom prst="rect">
            <a:avLst/>
          </a:prstGeom>
          <a:noFill/>
          <a:ln>
            <a:noFill/>
          </a:ln>
        </p:spPr>
      </p:pic>
      <p:sp>
        <p:nvSpPr>
          <p:cNvPr id="1168" name="Google Shape;1168;p90"/>
          <p:cNvSpPr/>
          <p:nvPr/>
        </p:nvSpPr>
        <p:spPr>
          <a:xfrm>
            <a:off x="4614665" y="240703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90"/>
          <p:cNvSpPr/>
          <p:nvPr/>
        </p:nvSpPr>
        <p:spPr>
          <a:xfrm>
            <a:off x="3922652" y="310618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0" name="Google Shape;1170;p90"/>
          <p:cNvPicPr preferRelativeResize="0"/>
          <p:nvPr/>
        </p:nvPicPr>
        <p:blipFill>
          <a:blip r:embed="rId8">
            <a:alphaModFix/>
          </a:blip>
          <a:stretch>
            <a:fillRect/>
          </a:stretch>
        </p:blipFill>
        <p:spPr>
          <a:xfrm>
            <a:off x="4647544" y="2467288"/>
            <a:ext cx="390550" cy="208900"/>
          </a:xfrm>
          <a:prstGeom prst="rect">
            <a:avLst/>
          </a:prstGeom>
          <a:noFill/>
          <a:ln>
            <a:noFill/>
          </a:ln>
        </p:spPr>
      </p:pic>
      <p:pic>
        <p:nvPicPr>
          <p:cNvPr id="1171" name="Google Shape;1171;p90"/>
          <p:cNvPicPr preferRelativeResize="0"/>
          <p:nvPr/>
        </p:nvPicPr>
        <p:blipFill>
          <a:blip r:embed="rId9">
            <a:alphaModFix/>
          </a:blip>
          <a:stretch>
            <a:fillRect/>
          </a:stretch>
        </p:blipFill>
        <p:spPr>
          <a:xfrm>
            <a:off x="3953906" y="3165575"/>
            <a:ext cx="393800" cy="210650"/>
          </a:xfrm>
          <a:prstGeom prst="rect">
            <a:avLst/>
          </a:prstGeom>
          <a:noFill/>
          <a:ln>
            <a:noFill/>
          </a:ln>
        </p:spPr>
      </p:pic>
      <p:pic>
        <p:nvPicPr>
          <p:cNvPr id="1172" name="Google Shape;1172;p90"/>
          <p:cNvPicPr preferRelativeResize="0"/>
          <p:nvPr/>
        </p:nvPicPr>
        <p:blipFill>
          <a:blip r:embed="rId10">
            <a:alphaModFix/>
          </a:blip>
          <a:stretch>
            <a:fillRect/>
          </a:stretch>
        </p:blipFill>
        <p:spPr>
          <a:xfrm>
            <a:off x="609600" y="487872"/>
            <a:ext cx="6583798" cy="1124675"/>
          </a:xfrm>
          <a:prstGeom prst="rect">
            <a:avLst/>
          </a:prstGeom>
          <a:noFill/>
          <a:ln>
            <a:noFill/>
          </a:ln>
        </p:spPr>
      </p:pic>
      <p:sp>
        <p:nvSpPr>
          <p:cNvPr id="1173" name="Google Shape;1173;p90"/>
          <p:cNvSpPr/>
          <p:nvPr/>
        </p:nvSpPr>
        <p:spPr>
          <a:xfrm>
            <a:off x="1941950" y="2745925"/>
            <a:ext cx="618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4" name="Google Shape;1174;p90"/>
          <p:cNvPicPr preferRelativeResize="0"/>
          <p:nvPr/>
        </p:nvPicPr>
        <p:blipFill>
          <a:blip r:embed="rId11">
            <a:alphaModFix/>
          </a:blip>
          <a:stretch>
            <a:fillRect/>
          </a:stretch>
        </p:blipFill>
        <p:spPr>
          <a:xfrm>
            <a:off x="2054745" y="2875150"/>
            <a:ext cx="401300" cy="263725"/>
          </a:xfrm>
          <a:prstGeom prst="rect">
            <a:avLst/>
          </a:prstGeom>
          <a:noFill/>
          <a:ln>
            <a:noFill/>
          </a:ln>
        </p:spPr>
      </p:pic>
      <p:pic>
        <p:nvPicPr>
          <p:cNvPr id="1175" name="Google Shape;1175;p90"/>
          <p:cNvPicPr preferRelativeResize="0"/>
          <p:nvPr/>
        </p:nvPicPr>
        <p:blipFill>
          <a:blip r:embed="rId12">
            <a:alphaModFix/>
          </a:blip>
          <a:stretch>
            <a:fillRect/>
          </a:stretch>
        </p:blipFill>
        <p:spPr>
          <a:xfrm>
            <a:off x="330400" y="2621613"/>
            <a:ext cx="1266025" cy="712125"/>
          </a:xfrm>
          <a:prstGeom prst="rect">
            <a:avLst/>
          </a:prstGeom>
          <a:noFill/>
          <a:ln>
            <a:noFill/>
          </a:ln>
        </p:spPr>
      </p:pic>
      <p:sp>
        <p:nvSpPr>
          <p:cNvPr id="1176" name="Google Shape;1176;p90"/>
          <p:cNvSpPr/>
          <p:nvPr/>
        </p:nvSpPr>
        <p:spPr>
          <a:xfrm>
            <a:off x="430975" y="3878700"/>
            <a:ext cx="3491700" cy="899400"/>
          </a:xfrm>
          <a:prstGeom prst="roundRect">
            <a:avLst>
              <a:gd fmla="val 16667" name="adj"/>
            </a:avLst>
          </a:prstGeom>
          <a:noFill/>
          <a:ln cap="flat" cmpd="sng" w="1905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We can set these partial gradients to zero, in </a:t>
            </a:r>
            <a:r>
              <a:rPr b="1" lang="en-GB">
                <a:highlight>
                  <a:srgbClr val="FFFF00"/>
                </a:highlight>
                <a:latin typeface="Helvetica Neue"/>
                <a:ea typeface="Helvetica Neue"/>
                <a:cs typeface="Helvetica Neue"/>
                <a:sym typeface="Helvetica Neue"/>
              </a:rPr>
              <a:t>parallel</a:t>
            </a:r>
            <a:r>
              <a:rPr lang="en-GB">
                <a:latin typeface="Helvetica Neue"/>
                <a:ea typeface="Helvetica Neue"/>
                <a:cs typeface="Helvetica Neue"/>
                <a:sym typeface="Helvetica Neue"/>
              </a:rPr>
              <a:t>, for each of our millions of users...</a:t>
            </a:r>
            <a:endParaRPr>
              <a:latin typeface="Helvetica Neue"/>
              <a:ea typeface="Helvetica Neue"/>
              <a:cs typeface="Helvetica Neue"/>
              <a:sym typeface="Helvetica Neue"/>
            </a:endParaRPr>
          </a:p>
        </p:txBody>
      </p:sp>
      <p:sp>
        <p:nvSpPr>
          <p:cNvPr id="1177" name="Google Shape;1177;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91"/>
          <p:cNvSpPr/>
          <p:nvPr/>
        </p:nvSpPr>
        <p:spPr>
          <a:xfrm>
            <a:off x="6705175" y="3075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91"/>
          <p:cNvSpPr/>
          <p:nvPr/>
        </p:nvSpPr>
        <p:spPr>
          <a:xfrm>
            <a:off x="6705175" y="13743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91"/>
          <p:cNvSpPr/>
          <p:nvPr/>
        </p:nvSpPr>
        <p:spPr>
          <a:xfrm>
            <a:off x="6705175" y="22887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91"/>
          <p:cNvSpPr/>
          <p:nvPr/>
        </p:nvSpPr>
        <p:spPr>
          <a:xfrm>
            <a:off x="6705175" y="32793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91"/>
          <p:cNvSpPr/>
          <p:nvPr/>
        </p:nvSpPr>
        <p:spPr>
          <a:xfrm>
            <a:off x="6705175" y="42699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7" name="Google Shape;1187;p91"/>
          <p:cNvCxnSpPr>
            <a:stCxn id="1188" idx="1"/>
            <a:endCxn id="1189" idx="3"/>
          </p:cNvCxnSpPr>
          <p:nvPr/>
        </p:nvCxnSpPr>
        <p:spPr>
          <a:xfrm flipH="1">
            <a:off x="3909500" y="616738"/>
            <a:ext cx="1389600" cy="269400"/>
          </a:xfrm>
          <a:prstGeom prst="straightConnector1">
            <a:avLst/>
          </a:prstGeom>
          <a:noFill/>
          <a:ln cap="flat" cmpd="sng" w="19050">
            <a:solidFill>
              <a:srgbClr val="6D9EEB"/>
            </a:solidFill>
            <a:prstDash val="solid"/>
            <a:round/>
            <a:headEnd len="med" w="med" type="none"/>
            <a:tailEnd len="med" w="med" type="none"/>
          </a:ln>
        </p:spPr>
      </p:cxnSp>
      <p:cxnSp>
        <p:nvCxnSpPr>
          <p:cNvPr id="1190" name="Google Shape;1190;p91"/>
          <p:cNvCxnSpPr>
            <a:stCxn id="1191" idx="1"/>
            <a:endCxn id="1189" idx="3"/>
          </p:cNvCxnSpPr>
          <p:nvPr/>
        </p:nvCxnSpPr>
        <p:spPr>
          <a:xfrm rot="10800000">
            <a:off x="3909572" y="885850"/>
            <a:ext cx="1404300" cy="686100"/>
          </a:xfrm>
          <a:prstGeom prst="straightConnector1">
            <a:avLst/>
          </a:prstGeom>
          <a:noFill/>
          <a:ln cap="flat" cmpd="sng" w="19050">
            <a:solidFill>
              <a:srgbClr val="0000FF"/>
            </a:solidFill>
            <a:prstDash val="solid"/>
            <a:round/>
            <a:headEnd len="med" w="med" type="none"/>
            <a:tailEnd len="med" w="med" type="none"/>
          </a:ln>
        </p:spPr>
      </p:cxnSp>
      <p:sp>
        <p:nvSpPr>
          <p:cNvPr id="1192" name="Google Shape;1192;p91"/>
          <p:cNvSpPr/>
          <p:nvPr/>
        </p:nvSpPr>
        <p:spPr>
          <a:xfrm>
            <a:off x="4440377" y="5564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8" name="Google Shape;1188;p91"/>
          <p:cNvPicPr preferRelativeResize="0"/>
          <p:nvPr/>
        </p:nvPicPr>
        <p:blipFill>
          <a:blip r:embed="rId3">
            <a:alphaModFix/>
          </a:blip>
          <a:stretch>
            <a:fillRect/>
          </a:stretch>
        </p:blipFill>
        <p:spPr>
          <a:xfrm>
            <a:off x="5299100" y="187650"/>
            <a:ext cx="631600" cy="858175"/>
          </a:xfrm>
          <a:prstGeom prst="rect">
            <a:avLst/>
          </a:prstGeom>
          <a:noFill/>
          <a:ln>
            <a:noFill/>
          </a:ln>
        </p:spPr>
      </p:pic>
      <p:pic>
        <p:nvPicPr>
          <p:cNvPr id="1191" name="Google Shape;1191;p91"/>
          <p:cNvPicPr preferRelativeResize="0"/>
          <p:nvPr/>
        </p:nvPicPr>
        <p:blipFill>
          <a:blip r:embed="rId4">
            <a:alphaModFix/>
          </a:blip>
          <a:stretch>
            <a:fillRect/>
          </a:stretch>
        </p:blipFill>
        <p:spPr>
          <a:xfrm>
            <a:off x="5313872" y="1140325"/>
            <a:ext cx="618725" cy="863250"/>
          </a:xfrm>
          <a:prstGeom prst="rect">
            <a:avLst/>
          </a:prstGeom>
          <a:noFill/>
          <a:ln>
            <a:noFill/>
          </a:ln>
        </p:spPr>
      </p:pic>
      <p:pic>
        <p:nvPicPr>
          <p:cNvPr id="1193" name="Google Shape;1193;p91"/>
          <p:cNvPicPr preferRelativeResize="0"/>
          <p:nvPr/>
        </p:nvPicPr>
        <p:blipFill>
          <a:blip r:embed="rId5">
            <a:alphaModFix/>
          </a:blip>
          <a:stretch>
            <a:fillRect/>
          </a:stretch>
        </p:blipFill>
        <p:spPr>
          <a:xfrm>
            <a:off x="5299100" y="3083625"/>
            <a:ext cx="657525" cy="902150"/>
          </a:xfrm>
          <a:prstGeom prst="rect">
            <a:avLst/>
          </a:prstGeom>
          <a:noFill/>
          <a:ln>
            <a:noFill/>
          </a:ln>
        </p:spPr>
      </p:pic>
      <p:pic>
        <p:nvPicPr>
          <p:cNvPr id="1194" name="Google Shape;1194;p91"/>
          <p:cNvPicPr preferRelativeResize="0"/>
          <p:nvPr/>
        </p:nvPicPr>
        <p:blipFill>
          <a:blip r:embed="rId6">
            <a:alphaModFix/>
          </a:blip>
          <a:stretch>
            <a:fillRect/>
          </a:stretch>
        </p:blipFill>
        <p:spPr>
          <a:xfrm>
            <a:off x="5299097" y="2098075"/>
            <a:ext cx="654425" cy="891050"/>
          </a:xfrm>
          <a:prstGeom prst="rect">
            <a:avLst/>
          </a:prstGeom>
          <a:noFill/>
          <a:ln>
            <a:noFill/>
          </a:ln>
        </p:spPr>
      </p:pic>
      <p:pic>
        <p:nvPicPr>
          <p:cNvPr id="1195" name="Google Shape;1195;p91"/>
          <p:cNvPicPr preferRelativeResize="0"/>
          <p:nvPr/>
        </p:nvPicPr>
        <p:blipFill>
          <a:blip r:embed="rId7">
            <a:alphaModFix/>
          </a:blip>
          <a:stretch>
            <a:fillRect/>
          </a:stretch>
        </p:blipFill>
        <p:spPr>
          <a:xfrm>
            <a:off x="5297937" y="4080275"/>
            <a:ext cx="659850" cy="896575"/>
          </a:xfrm>
          <a:prstGeom prst="rect">
            <a:avLst/>
          </a:prstGeom>
          <a:noFill/>
          <a:ln>
            <a:noFill/>
          </a:ln>
        </p:spPr>
      </p:pic>
      <p:pic>
        <p:nvPicPr>
          <p:cNvPr id="1196" name="Google Shape;1196;p91"/>
          <p:cNvPicPr preferRelativeResize="0"/>
          <p:nvPr/>
        </p:nvPicPr>
        <p:blipFill>
          <a:blip r:embed="rId8">
            <a:alphaModFix/>
          </a:blip>
          <a:stretch>
            <a:fillRect/>
          </a:stretch>
        </p:blipFill>
        <p:spPr>
          <a:xfrm>
            <a:off x="3166184" y="3718400"/>
            <a:ext cx="754025" cy="851025"/>
          </a:xfrm>
          <a:prstGeom prst="rect">
            <a:avLst/>
          </a:prstGeom>
          <a:noFill/>
          <a:ln>
            <a:noFill/>
          </a:ln>
        </p:spPr>
      </p:pic>
      <p:pic>
        <p:nvPicPr>
          <p:cNvPr id="1197" name="Google Shape;1197;p91"/>
          <p:cNvPicPr preferRelativeResize="0"/>
          <p:nvPr/>
        </p:nvPicPr>
        <p:blipFill>
          <a:blip r:embed="rId9">
            <a:alphaModFix/>
          </a:blip>
          <a:stretch>
            <a:fillRect/>
          </a:stretch>
        </p:blipFill>
        <p:spPr>
          <a:xfrm>
            <a:off x="3210203" y="1614889"/>
            <a:ext cx="665975" cy="680775"/>
          </a:xfrm>
          <a:prstGeom prst="rect">
            <a:avLst/>
          </a:prstGeom>
          <a:noFill/>
          <a:ln>
            <a:noFill/>
          </a:ln>
        </p:spPr>
      </p:pic>
      <p:pic>
        <p:nvPicPr>
          <p:cNvPr id="1189" name="Google Shape;1189;p91"/>
          <p:cNvPicPr preferRelativeResize="0"/>
          <p:nvPr/>
        </p:nvPicPr>
        <p:blipFill>
          <a:blip r:embed="rId10">
            <a:alphaModFix/>
          </a:blip>
          <a:stretch>
            <a:fillRect/>
          </a:stretch>
        </p:blipFill>
        <p:spPr>
          <a:xfrm>
            <a:off x="3176825" y="517770"/>
            <a:ext cx="732700" cy="736450"/>
          </a:xfrm>
          <a:prstGeom prst="rect">
            <a:avLst/>
          </a:prstGeom>
          <a:noFill/>
          <a:ln>
            <a:noFill/>
          </a:ln>
        </p:spPr>
      </p:pic>
      <p:pic>
        <p:nvPicPr>
          <p:cNvPr id="1198" name="Google Shape;1198;p91"/>
          <p:cNvPicPr preferRelativeResize="0"/>
          <p:nvPr/>
        </p:nvPicPr>
        <p:blipFill>
          <a:blip r:embed="rId11">
            <a:alphaModFix/>
          </a:blip>
          <a:stretch>
            <a:fillRect/>
          </a:stretch>
        </p:blipFill>
        <p:spPr>
          <a:xfrm>
            <a:off x="3211325" y="2656332"/>
            <a:ext cx="663700" cy="701400"/>
          </a:xfrm>
          <a:prstGeom prst="rect">
            <a:avLst/>
          </a:prstGeom>
          <a:noFill/>
          <a:ln>
            <a:noFill/>
          </a:ln>
        </p:spPr>
      </p:pic>
      <p:cxnSp>
        <p:nvCxnSpPr>
          <p:cNvPr id="1199" name="Google Shape;1199;p91"/>
          <p:cNvCxnSpPr>
            <a:stCxn id="1195" idx="1"/>
            <a:endCxn id="1197" idx="3"/>
          </p:cNvCxnSpPr>
          <p:nvPr/>
        </p:nvCxnSpPr>
        <p:spPr>
          <a:xfrm rot="10800000">
            <a:off x="3876237" y="1955163"/>
            <a:ext cx="1421700" cy="2573400"/>
          </a:xfrm>
          <a:prstGeom prst="straightConnector1">
            <a:avLst/>
          </a:prstGeom>
          <a:noFill/>
          <a:ln cap="flat" cmpd="sng" w="19050">
            <a:solidFill>
              <a:srgbClr val="A64D79"/>
            </a:solidFill>
            <a:prstDash val="solid"/>
            <a:round/>
            <a:headEnd len="med" w="med" type="none"/>
            <a:tailEnd len="med" w="med" type="none"/>
          </a:ln>
        </p:spPr>
      </p:cxnSp>
      <p:cxnSp>
        <p:nvCxnSpPr>
          <p:cNvPr id="1200" name="Google Shape;1200;p91"/>
          <p:cNvCxnSpPr>
            <a:stCxn id="1194" idx="1"/>
            <a:endCxn id="1196" idx="3"/>
          </p:cNvCxnSpPr>
          <p:nvPr/>
        </p:nvCxnSpPr>
        <p:spPr>
          <a:xfrm flipH="1">
            <a:off x="3920297" y="2543600"/>
            <a:ext cx="1378800" cy="1600200"/>
          </a:xfrm>
          <a:prstGeom prst="straightConnector1">
            <a:avLst/>
          </a:prstGeom>
          <a:noFill/>
          <a:ln cap="flat" cmpd="sng" w="19050">
            <a:solidFill>
              <a:srgbClr val="1C4587"/>
            </a:solidFill>
            <a:prstDash val="solid"/>
            <a:round/>
            <a:headEnd len="med" w="med" type="none"/>
            <a:tailEnd len="med" w="med" type="none"/>
          </a:ln>
        </p:spPr>
      </p:cxnSp>
      <p:cxnSp>
        <p:nvCxnSpPr>
          <p:cNvPr id="1201" name="Google Shape;1201;p91"/>
          <p:cNvCxnSpPr>
            <a:stCxn id="1193" idx="1"/>
            <a:endCxn id="1196" idx="3"/>
          </p:cNvCxnSpPr>
          <p:nvPr/>
        </p:nvCxnSpPr>
        <p:spPr>
          <a:xfrm flipH="1">
            <a:off x="3920300" y="3534700"/>
            <a:ext cx="1378800" cy="609300"/>
          </a:xfrm>
          <a:prstGeom prst="straightConnector1">
            <a:avLst/>
          </a:prstGeom>
          <a:noFill/>
          <a:ln cap="flat" cmpd="sng" w="19050">
            <a:solidFill>
              <a:srgbClr val="6AA84F"/>
            </a:solidFill>
            <a:prstDash val="solid"/>
            <a:round/>
            <a:headEnd len="med" w="med" type="none"/>
            <a:tailEnd len="med" w="med" type="none"/>
          </a:ln>
        </p:spPr>
      </p:cxnSp>
      <p:cxnSp>
        <p:nvCxnSpPr>
          <p:cNvPr id="1202" name="Google Shape;1202;p91"/>
          <p:cNvCxnSpPr>
            <a:stCxn id="1194" idx="1"/>
            <a:endCxn id="1198"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cxnSp>
        <p:nvCxnSpPr>
          <p:cNvPr id="1203" name="Google Shape;1203;p91"/>
          <p:cNvCxnSpPr>
            <a:stCxn id="1195" idx="1"/>
            <a:endCxn id="1198" idx="3"/>
          </p:cNvCxnSpPr>
          <p:nvPr/>
        </p:nvCxnSpPr>
        <p:spPr>
          <a:xfrm rot="10800000">
            <a:off x="3875037" y="3006963"/>
            <a:ext cx="1422900" cy="1521600"/>
          </a:xfrm>
          <a:prstGeom prst="straightConnector1">
            <a:avLst/>
          </a:prstGeom>
          <a:noFill/>
          <a:ln cap="flat" cmpd="sng" w="19050">
            <a:solidFill>
              <a:srgbClr val="6D9EEB"/>
            </a:solidFill>
            <a:prstDash val="solid"/>
            <a:round/>
            <a:headEnd len="med" w="med" type="none"/>
            <a:tailEnd len="med" w="med" type="none"/>
          </a:ln>
        </p:spPr>
      </p:cxnSp>
      <p:pic>
        <p:nvPicPr>
          <p:cNvPr id="1204" name="Google Shape;1204;p91"/>
          <p:cNvPicPr preferRelativeResize="0"/>
          <p:nvPr/>
        </p:nvPicPr>
        <p:blipFill>
          <a:blip r:embed="rId12">
            <a:alphaModFix/>
          </a:blip>
          <a:stretch>
            <a:fillRect/>
          </a:stretch>
        </p:blipFill>
        <p:spPr>
          <a:xfrm>
            <a:off x="6795970" y="401070"/>
            <a:ext cx="358725" cy="250025"/>
          </a:xfrm>
          <a:prstGeom prst="rect">
            <a:avLst/>
          </a:prstGeom>
          <a:noFill/>
          <a:ln>
            <a:noFill/>
          </a:ln>
        </p:spPr>
      </p:pic>
      <p:pic>
        <p:nvPicPr>
          <p:cNvPr id="1205" name="Google Shape;1205;p91"/>
          <p:cNvPicPr preferRelativeResize="0"/>
          <p:nvPr/>
        </p:nvPicPr>
        <p:blipFill>
          <a:blip r:embed="rId13">
            <a:alphaModFix/>
          </a:blip>
          <a:stretch>
            <a:fillRect/>
          </a:stretch>
        </p:blipFill>
        <p:spPr>
          <a:xfrm>
            <a:off x="6778375" y="1507250"/>
            <a:ext cx="376000" cy="254375"/>
          </a:xfrm>
          <a:prstGeom prst="rect">
            <a:avLst/>
          </a:prstGeom>
          <a:noFill/>
          <a:ln>
            <a:noFill/>
          </a:ln>
        </p:spPr>
      </p:pic>
      <p:pic>
        <p:nvPicPr>
          <p:cNvPr id="1206" name="Google Shape;1206;p91"/>
          <p:cNvPicPr preferRelativeResize="0"/>
          <p:nvPr/>
        </p:nvPicPr>
        <p:blipFill>
          <a:blip r:embed="rId14">
            <a:alphaModFix/>
          </a:blip>
          <a:stretch>
            <a:fillRect/>
          </a:stretch>
        </p:blipFill>
        <p:spPr>
          <a:xfrm>
            <a:off x="6759187" y="2401463"/>
            <a:ext cx="351850" cy="238025"/>
          </a:xfrm>
          <a:prstGeom prst="rect">
            <a:avLst/>
          </a:prstGeom>
          <a:noFill/>
          <a:ln>
            <a:noFill/>
          </a:ln>
        </p:spPr>
      </p:pic>
      <p:pic>
        <p:nvPicPr>
          <p:cNvPr id="1207" name="Google Shape;1207;p91"/>
          <p:cNvPicPr preferRelativeResize="0"/>
          <p:nvPr/>
        </p:nvPicPr>
        <p:blipFill>
          <a:blip r:embed="rId15">
            <a:alphaModFix/>
          </a:blip>
          <a:stretch>
            <a:fillRect/>
          </a:stretch>
        </p:blipFill>
        <p:spPr>
          <a:xfrm>
            <a:off x="6777025" y="3391326"/>
            <a:ext cx="396625" cy="260625"/>
          </a:xfrm>
          <a:prstGeom prst="rect">
            <a:avLst/>
          </a:prstGeom>
          <a:noFill/>
          <a:ln>
            <a:noFill/>
          </a:ln>
        </p:spPr>
      </p:pic>
      <p:pic>
        <p:nvPicPr>
          <p:cNvPr id="1208" name="Google Shape;1208;p91"/>
          <p:cNvPicPr preferRelativeResize="0"/>
          <p:nvPr/>
        </p:nvPicPr>
        <p:blipFill>
          <a:blip r:embed="rId16">
            <a:alphaModFix/>
          </a:blip>
          <a:stretch>
            <a:fillRect/>
          </a:stretch>
        </p:blipFill>
        <p:spPr>
          <a:xfrm>
            <a:off x="6770263" y="4389838"/>
            <a:ext cx="410150" cy="277450"/>
          </a:xfrm>
          <a:prstGeom prst="rect">
            <a:avLst/>
          </a:prstGeom>
          <a:noFill/>
          <a:ln>
            <a:noFill/>
          </a:ln>
        </p:spPr>
      </p:pic>
      <p:pic>
        <p:nvPicPr>
          <p:cNvPr id="1209" name="Google Shape;1209;p91"/>
          <p:cNvPicPr preferRelativeResize="0"/>
          <p:nvPr/>
        </p:nvPicPr>
        <p:blipFill>
          <a:blip r:embed="rId17">
            <a:alphaModFix/>
          </a:blip>
          <a:stretch>
            <a:fillRect/>
          </a:stretch>
        </p:blipFill>
        <p:spPr>
          <a:xfrm>
            <a:off x="4490375" y="627825"/>
            <a:ext cx="356275" cy="186625"/>
          </a:xfrm>
          <a:prstGeom prst="rect">
            <a:avLst/>
          </a:prstGeom>
          <a:noFill/>
          <a:ln>
            <a:noFill/>
          </a:ln>
        </p:spPr>
      </p:pic>
      <p:sp>
        <p:nvSpPr>
          <p:cNvPr id="1210" name="Google Shape;1210;p91"/>
          <p:cNvSpPr/>
          <p:nvPr/>
        </p:nvSpPr>
        <p:spPr>
          <a:xfrm>
            <a:off x="4440365" y="114031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91"/>
          <p:cNvSpPr/>
          <p:nvPr/>
        </p:nvSpPr>
        <p:spPr>
          <a:xfrm>
            <a:off x="3930227" y="226136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91"/>
          <p:cNvSpPr/>
          <p:nvPr/>
        </p:nvSpPr>
        <p:spPr>
          <a:xfrm>
            <a:off x="4614665" y="240703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91"/>
          <p:cNvSpPr/>
          <p:nvPr/>
        </p:nvSpPr>
        <p:spPr>
          <a:xfrm>
            <a:off x="3922652" y="310618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91"/>
          <p:cNvSpPr/>
          <p:nvPr/>
        </p:nvSpPr>
        <p:spPr>
          <a:xfrm>
            <a:off x="4754377" y="287516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91"/>
          <p:cNvSpPr/>
          <p:nvPr/>
        </p:nvSpPr>
        <p:spPr>
          <a:xfrm>
            <a:off x="4133640" y="39159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6" name="Google Shape;1216;p91"/>
          <p:cNvPicPr preferRelativeResize="0"/>
          <p:nvPr/>
        </p:nvPicPr>
        <p:blipFill>
          <a:blip r:embed="rId18">
            <a:alphaModFix/>
          </a:blip>
          <a:stretch>
            <a:fillRect/>
          </a:stretch>
        </p:blipFill>
        <p:spPr>
          <a:xfrm>
            <a:off x="4478013" y="1207550"/>
            <a:ext cx="381025" cy="194950"/>
          </a:xfrm>
          <a:prstGeom prst="rect">
            <a:avLst/>
          </a:prstGeom>
          <a:noFill/>
          <a:ln>
            <a:noFill/>
          </a:ln>
        </p:spPr>
      </p:pic>
      <p:pic>
        <p:nvPicPr>
          <p:cNvPr id="1217" name="Google Shape;1217;p91"/>
          <p:cNvPicPr preferRelativeResize="0"/>
          <p:nvPr/>
        </p:nvPicPr>
        <p:blipFill>
          <a:blip r:embed="rId19">
            <a:alphaModFix/>
          </a:blip>
          <a:stretch>
            <a:fillRect/>
          </a:stretch>
        </p:blipFill>
        <p:spPr>
          <a:xfrm>
            <a:off x="3963100" y="2321613"/>
            <a:ext cx="390550" cy="208900"/>
          </a:xfrm>
          <a:prstGeom prst="rect">
            <a:avLst/>
          </a:prstGeom>
          <a:noFill/>
          <a:ln>
            <a:noFill/>
          </a:ln>
        </p:spPr>
      </p:pic>
      <p:pic>
        <p:nvPicPr>
          <p:cNvPr id="1218" name="Google Shape;1218;p91"/>
          <p:cNvPicPr preferRelativeResize="0"/>
          <p:nvPr/>
        </p:nvPicPr>
        <p:blipFill>
          <a:blip r:embed="rId20">
            <a:alphaModFix/>
          </a:blip>
          <a:stretch>
            <a:fillRect/>
          </a:stretch>
        </p:blipFill>
        <p:spPr>
          <a:xfrm>
            <a:off x="4647544" y="2467288"/>
            <a:ext cx="390550" cy="208900"/>
          </a:xfrm>
          <a:prstGeom prst="rect">
            <a:avLst/>
          </a:prstGeom>
          <a:noFill/>
          <a:ln>
            <a:noFill/>
          </a:ln>
        </p:spPr>
      </p:pic>
      <p:pic>
        <p:nvPicPr>
          <p:cNvPr id="1219" name="Google Shape;1219;p91"/>
          <p:cNvPicPr preferRelativeResize="0"/>
          <p:nvPr/>
        </p:nvPicPr>
        <p:blipFill>
          <a:blip r:embed="rId21">
            <a:alphaModFix/>
          </a:blip>
          <a:stretch>
            <a:fillRect/>
          </a:stretch>
        </p:blipFill>
        <p:spPr>
          <a:xfrm>
            <a:off x="3953906" y="3165575"/>
            <a:ext cx="393800" cy="210650"/>
          </a:xfrm>
          <a:prstGeom prst="rect">
            <a:avLst/>
          </a:prstGeom>
          <a:noFill/>
          <a:ln>
            <a:noFill/>
          </a:ln>
        </p:spPr>
      </p:pic>
      <p:pic>
        <p:nvPicPr>
          <p:cNvPr id="1220" name="Google Shape;1220;p91"/>
          <p:cNvPicPr preferRelativeResize="0"/>
          <p:nvPr/>
        </p:nvPicPr>
        <p:blipFill>
          <a:blip r:embed="rId22">
            <a:alphaModFix/>
          </a:blip>
          <a:stretch>
            <a:fillRect/>
          </a:stretch>
        </p:blipFill>
        <p:spPr>
          <a:xfrm>
            <a:off x="4789750" y="2936768"/>
            <a:ext cx="385550" cy="206200"/>
          </a:xfrm>
          <a:prstGeom prst="rect">
            <a:avLst/>
          </a:prstGeom>
          <a:noFill/>
          <a:ln>
            <a:noFill/>
          </a:ln>
        </p:spPr>
      </p:pic>
      <p:pic>
        <p:nvPicPr>
          <p:cNvPr id="1221" name="Google Shape;1221;p91"/>
          <p:cNvPicPr preferRelativeResize="0"/>
          <p:nvPr/>
        </p:nvPicPr>
        <p:blipFill>
          <a:blip r:embed="rId23">
            <a:alphaModFix/>
          </a:blip>
          <a:stretch>
            <a:fillRect/>
          </a:stretch>
        </p:blipFill>
        <p:spPr>
          <a:xfrm>
            <a:off x="4156563" y="3978750"/>
            <a:ext cx="410475" cy="205250"/>
          </a:xfrm>
          <a:prstGeom prst="rect">
            <a:avLst/>
          </a:prstGeom>
          <a:noFill/>
          <a:ln>
            <a:noFill/>
          </a:ln>
        </p:spPr>
      </p:pic>
      <p:sp>
        <p:nvSpPr>
          <p:cNvPr id="1222" name="Google Shape;1222;p91"/>
          <p:cNvSpPr/>
          <p:nvPr/>
        </p:nvSpPr>
        <p:spPr>
          <a:xfrm>
            <a:off x="1942100" y="612325"/>
            <a:ext cx="618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91"/>
          <p:cNvSpPr/>
          <p:nvPr/>
        </p:nvSpPr>
        <p:spPr>
          <a:xfrm>
            <a:off x="1942200" y="1831525"/>
            <a:ext cx="618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91"/>
          <p:cNvSpPr/>
          <p:nvPr/>
        </p:nvSpPr>
        <p:spPr>
          <a:xfrm>
            <a:off x="1941950" y="2745925"/>
            <a:ext cx="618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91"/>
          <p:cNvSpPr/>
          <p:nvPr/>
        </p:nvSpPr>
        <p:spPr>
          <a:xfrm>
            <a:off x="2004950" y="3965125"/>
            <a:ext cx="555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6" name="Google Shape;1226;p91"/>
          <p:cNvPicPr preferRelativeResize="0"/>
          <p:nvPr/>
        </p:nvPicPr>
        <p:blipFill>
          <a:blip r:embed="rId24">
            <a:alphaModFix/>
          </a:blip>
          <a:stretch>
            <a:fillRect/>
          </a:stretch>
        </p:blipFill>
        <p:spPr>
          <a:xfrm>
            <a:off x="2067258" y="711713"/>
            <a:ext cx="391325" cy="264725"/>
          </a:xfrm>
          <a:prstGeom prst="rect">
            <a:avLst/>
          </a:prstGeom>
          <a:noFill/>
          <a:ln>
            <a:noFill/>
          </a:ln>
        </p:spPr>
      </p:pic>
      <p:pic>
        <p:nvPicPr>
          <p:cNvPr id="1227" name="Google Shape;1227;p91"/>
          <p:cNvPicPr preferRelativeResize="0"/>
          <p:nvPr/>
        </p:nvPicPr>
        <p:blipFill>
          <a:blip r:embed="rId25">
            <a:alphaModFix/>
          </a:blip>
          <a:stretch>
            <a:fillRect/>
          </a:stretch>
        </p:blipFill>
        <p:spPr>
          <a:xfrm>
            <a:off x="2075988" y="1955175"/>
            <a:ext cx="411250" cy="270250"/>
          </a:xfrm>
          <a:prstGeom prst="rect">
            <a:avLst/>
          </a:prstGeom>
          <a:noFill/>
          <a:ln>
            <a:noFill/>
          </a:ln>
        </p:spPr>
      </p:pic>
      <p:pic>
        <p:nvPicPr>
          <p:cNvPr id="1228" name="Google Shape;1228;p91"/>
          <p:cNvPicPr preferRelativeResize="0"/>
          <p:nvPr/>
        </p:nvPicPr>
        <p:blipFill>
          <a:blip r:embed="rId26">
            <a:alphaModFix/>
          </a:blip>
          <a:stretch>
            <a:fillRect/>
          </a:stretch>
        </p:blipFill>
        <p:spPr>
          <a:xfrm>
            <a:off x="2054745" y="2875150"/>
            <a:ext cx="401300" cy="263725"/>
          </a:xfrm>
          <a:prstGeom prst="rect">
            <a:avLst/>
          </a:prstGeom>
          <a:noFill/>
          <a:ln>
            <a:noFill/>
          </a:ln>
        </p:spPr>
      </p:pic>
      <p:pic>
        <p:nvPicPr>
          <p:cNvPr id="1229" name="Google Shape;1229;p91"/>
          <p:cNvPicPr preferRelativeResize="0"/>
          <p:nvPr/>
        </p:nvPicPr>
        <p:blipFill>
          <a:blip r:embed="rId27">
            <a:alphaModFix/>
          </a:blip>
          <a:stretch>
            <a:fillRect/>
          </a:stretch>
        </p:blipFill>
        <p:spPr>
          <a:xfrm>
            <a:off x="2126950" y="4079950"/>
            <a:ext cx="368575" cy="242200"/>
          </a:xfrm>
          <a:prstGeom prst="rect">
            <a:avLst/>
          </a:prstGeom>
          <a:noFill/>
          <a:ln>
            <a:noFill/>
          </a:ln>
        </p:spPr>
      </p:pic>
      <p:sp>
        <p:nvSpPr>
          <p:cNvPr id="1230" name="Google Shape;1230;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92"/>
          <p:cNvSpPr/>
          <p:nvPr/>
        </p:nvSpPr>
        <p:spPr>
          <a:xfrm>
            <a:off x="6705175" y="307525"/>
            <a:ext cx="555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92"/>
          <p:cNvSpPr/>
          <p:nvPr/>
        </p:nvSpPr>
        <p:spPr>
          <a:xfrm>
            <a:off x="6705175" y="1374325"/>
            <a:ext cx="555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92"/>
          <p:cNvSpPr/>
          <p:nvPr/>
        </p:nvSpPr>
        <p:spPr>
          <a:xfrm>
            <a:off x="6705175" y="2288725"/>
            <a:ext cx="555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92"/>
          <p:cNvSpPr/>
          <p:nvPr/>
        </p:nvSpPr>
        <p:spPr>
          <a:xfrm>
            <a:off x="6705175" y="3279325"/>
            <a:ext cx="555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92"/>
          <p:cNvSpPr/>
          <p:nvPr/>
        </p:nvSpPr>
        <p:spPr>
          <a:xfrm>
            <a:off x="6705175" y="4269925"/>
            <a:ext cx="555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0" name="Google Shape;1240;p92"/>
          <p:cNvCxnSpPr>
            <a:stCxn id="1241" idx="1"/>
            <a:endCxn id="1242" idx="3"/>
          </p:cNvCxnSpPr>
          <p:nvPr/>
        </p:nvCxnSpPr>
        <p:spPr>
          <a:xfrm flipH="1">
            <a:off x="3909500" y="616738"/>
            <a:ext cx="1389600" cy="269400"/>
          </a:xfrm>
          <a:prstGeom prst="straightConnector1">
            <a:avLst/>
          </a:prstGeom>
          <a:noFill/>
          <a:ln cap="flat" cmpd="sng" w="19050">
            <a:solidFill>
              <a:srgbClr val="6D9EEB"/>
            </a:solidFill>
            <a:prstDash val="solid"/>
            <a:round/>
            <a:headEnd len="med" w="med" type="none"/>
            <a:tailEnd len="med" w="med" type="none"/>
          </a:ln>
        </p:spPr>
      </p:cxnSp>
      <p:cxnSp>
        <p:nvCxnSpPr>
          <p:cNvPr id="1243" name="Google Shape;1243;p92"/>
          <p:cNvCxnSpPr>
            <a:stCxn id="1244" idx="1"/>
            <a:endCxn id="1242" idx="3"/>
          </p:cNvCxnSpPr>
          <p:nvPr/>
        </p:nvCxnSpPr>
        <p:spPr>
          <a:xfrm rot="10800000">
            <a:off x="3909572" y="885850"/>
            <a:ext cx="1404300" cy="686100"/>
          </a:xfrm>
          <a:prstGeom prst="straightConnector1">
            <a:avLst/>
          </a:prstGeom>
          <a:noFill/>
          <a:ln cap="flat" cmpd="sng" w="19050">
            <a:solidFill>
              <a:srgbClr val="0000FF"/>
            </a:solidFill>
            <a:prstDash val="solid"/>
            <a:round/>
            <a:headEnd len="med" w="med" type="none"/>
            <a:tailEnd len="med" w="med" type="none"/>
          </a:ln>
        </p:spPr>
      </p:cxnSp>
      <p:sp>
        <p:nvSpPr>
          <p:cNvPr id="1245" name="Google Shape;1245;p92"/>
          <p:cNvSpPr/>
          <p:nvPr/>
        </p:nvSpPr>
        <p:spPr>
          <a:xfrm>
            <a:off x="4440377" y="5564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1" name="Google Shape;1241;p92"/>
          <p:cNvPicPr preferRelativeResize="0"/>
          <p:nvPr/>
        </p:nvPicPr>
        <p:blipFill>
          <a:blip r:embed="rId3">
            <a:alphaModFix/>
          </a:blip>
          <a:stretch>
            <a:fillRect/>
          </a:stretch>
        </p:blipFill>
        <p:spPr>
          <a:xfrm>
            <a:off x="5299100" y="187650"/>
            <a:ext cx="631600" cy="858175"/>
          </a:xfrm>
          <a:prstGeom prst="rect">
            <a:avLst/>
          </a:prstGeom>
          <a:noFill/>
          <a:ln>
            <a:noFill/>
          </a:ln>
        </p:spPr>
      </p:pic>
      <p:pic>
        <p:nvPicPr>
          <p:cNvPr id="1244" name="Google Shape;1244;p92"/>
          <p:cNvPicPr preferRelativeResize="0"/>
          <p:nvPr/>
        </p:nvPicPr>
        <p:blipFill>
          <a:blip r:embed="rId4">
            <a:alphaModFix/>
          </a:blip>
          <a:stretch>
            <a:fillRect/>
          </a:stretch>
        </p:blipFill>
        <p:spPr>
          <a:xfrm>
            <a:off x="5313872" y="1140325"/>
            <a:ext cx="618725" cy="863250"/>
          </a:xfrm>
          <a:prstGeom prst="rect">
            <a:avLst/>
          </a:prstGeom>
          <a:noFill/>
          <a:ln>
            <a:noFill/>
          </a:ln>
        </p:spPr>
      </p:pic>
      <p:pic>
        <p:nvPicPr>
          <p:cNvPr id="1246" name="Google Shape;1246;p92"/>
          <p:cNvPicPr preferRelativeResize="0"/>
          <p:nvPr/>
        </p:nvPicPr>
        <p:blipFill>
          <a:blip r:embed="rId5">
            <a:alphaModFix/>
          </a:blip>
          <a:stretch>
            <a:fillRect/>
          </a:stretch>
        </p:blipFill>
        <p:spPr>
          <a:xfrm>
            <a:off x="5299100" y="3083625"/>
            <a:ext cx="657525" cy="902150"/>
          </a:xfrm>
          <a:prstGeom prst="rect">
            <a:avLst/>
          </a:prstGeom>
          <a:noFill/>
          <a:ln>
            <a:noFill/>
          </a:ln>
        </p:spPr>
      </p:pic>
      <p:pic>
        <p:nvPicPr>
          <p:cNvPr id="1247" name="Google Shape;1247;p92"/>
          <p:cNvPicPr preferRelativeResize="0"/>
          <p:nvPr/>
        </p:nvPicPr>
        <p:blipFill>
          <a:blip r:embed="rId6">
            <a:alphaModFix/>
          </a:blip>
          <a:stretch>
            <a:fillRect/>
          </a:stretch>
        </p:blipFill>
        <p:spPr>
          <a:xfrm>
            <a:off x="5299097" y="2098075"/>
            <a:ext cx="654425" cy="891050"/>
          </a:xfrm>
          <a:prstGeom prst="rect">
            <a:avLst/>
          </a:prstGeom>
          <a:noFill/>
          <a:ln>
            <a:noFill/>
          </a:ln>
        </p:spPr>
      </p:pic>
      <p:pic>
        <p:nvPicPr>
          <p:cNvPr id="1248" name="Google Shape;1248;p92"/>
          <p:cNvPicPr preferRelativeResize="0"/>
          <p:nvPr/>
        </p:nvPicPr>
        <p:blipFill>
          <a:blip r:embed="rId7">
            <a:alphaModFix/>
          </a:blip>
          <a:stretch>
            <a:fillRect/>
          </a:stretch>
        </p:blipFill>
        <p:spPr>
          <a:xfrm>
            <a:off x="5297937" y="4080275"/>
            <a:ext cx="659850" cy="896575"/>
          </a:xfrm>
          <a:prstGeom prst="rect">
            <a:avLst/>
          </a:prstGeom>
          <a:noFill/>
          <a:ln>
            <a:noFill/>
          </a:ln>
        </p:spPr>
      </p:pic>
      <p:pic>
        <p:nvPicPr>
          <p:cNvPr id="1249" name="Google Shape;1249;p92"/>
          <p:cNvPicPr preferRelativeResize="0"/>
          <p:nvPr/>
        </p:nvPicPr>
        <p:blipFill>
          <a:blip r:embed="rId8">
            <a:alphaModFix/>
          </a:blip>
          <a:stretch>
            <a:fillRect/>
          </a:stretch>
        </p:blipFill>
        <p:spPr>
          <a:xfrm>
            <a:off x="3166184" y="3718400"/>
            <a:ext cx="754025" cy="851025"/>
          </a:xfrm>
          <a:prstGeom prst="rect">
            <a:avLst/>
          </a:prstGeom>
          <a:noFill/>
          <a:ln>
            <a:noFill/>
          </a:ln>
        </p:spPr>
      </p:pic>
      <p:pic>
        <p:nvPicPr>
          <p:cNvPr id="1250" name="Google Shape;1250;p92"/>
          <p:cNvPicPr preferRelativeResize="0"/>
          <p:nvPr/>
        </p:nvPicPr>
        <p:blipFill>
          <a:blip r:embed="rId9">
            <a:alphaModFix/>
          </a:blip>
          <a:stretch>
            <a:fillRect/>
          </a:stretch>
        </p:blipFill>
        <p:spPr>
          <a:xfrm>
            <a:off x="3210203" y="1614889"/>
            <a:ext cx="665975" cy="680775"/>
          </a:xfrm>
          <a:prstGeom prst="rect">
            <a:avLst/>
          </a:prstGeom>
          <a:noFill/>
          <a:ln>
            <a:noFill/>
          </a:ln>
        </p:spPr>
      </p:pic>
      <p:pic>
        <p:nvPicPr>
          <p:cNvPr id="1242" name="Google Shape;1242;p92"/>
          <p:cNvPicPr preferRelativeResize="0"/>
          <p:nvPr/>
        </p:nvPicPr>
        <p:blipFill>
          <a:blip r:embed="rId10">
            <a:alphaModFix/>
          </a:blip>
          <a:stretch>
            <a:fillRect/>
          </a:stretch>
        </p:blipFill>
        <p:spPr>
          <a:xfrm>
            <a:off x="3176825" y="517770"/>
            <a:ext cx="732700" cy="736450"/>
          </a:xfrm>
          <a:prstGeom prst="rect">
            <a:avLst/>
          </a:prstGeom>
          <a:noFill/>
          <a:ln>
            <a:noFill/>
          </a:ln>
        </p:spPr>
      </p:pic>
      <p:pic>
        <p:nvPicPr>
          <p:cNvPr id="1251" name="Google Shape;1251;p92"/>
          <p:cNvPicPr preferRelativeResize="0"/>
          <p:nvPr/>
        </p:nvPicPr>
        <p:blipFill>
          <a:blip r:embed="rId11">
            <a:alphaModFix/>
          </a:blip>
          <a:stretch>
            <a:fillRect/>
          </a:stretch>
        </p:blipFill>
        <p:spPr>
          <a:xfrm>
            <a:off x="3211325" y="2656332"/>
            <a:ext cx="663700" cy="701400"/>
          </a:xfrm>
          <a:prstGeom prst="rect">
            <a:avLst/>
          </a:prstGeom>
          <a:noFill/>
          <a:ln>
            <a:noFill/>
          </a:ln>
        </p:spPr>
      </p:pic>
      <p:cxnSp>
        <p:nvCxnSpPr>
          <p:cNvPr id="1252" name="Google Shape;1252;p92"/>
          <p:cNvCxnSpPr>
            <a:stCxn id="1248" idx="1"/>
            <a:endCxn id="1250" idx="3"/>
          </p:cNvCxnSpPr>
          <p:nvPr/>
        </p:nvCxnSpPr>
        <p:spPr>
          <a:xfrm rot="10800000">
            <a:off x="3876237" y="1955163"/>
            <a:ext cx="1421700" cy="2573400"/>
          </a:xfrm>
          <a:prstGeom prst="straightConnector1">
            <a:avLst/>
          </a:prstGeom>
          <a:noFill/>
          <a:ln cap="flat" cmpd="sng" w="19050">
            <a:solidFill>
              <a:srgbClr val="A64D79"/>
            </a:solidFill>
            <a:prstDash val="solid"/>
            <a:round/>
            <a:headEnd len="med" w="med" type="none"/>
            <a:tailEnd len="med" w="med" type="none"/>
          </a:ln>
        </p:spPr>
      </p:cxnSp>
      <p:cxnSp>
        <p:nvCxnSpPr>
          <p:cNvPr id="1253" name="Google Shape;1253;p92"/>
          <p:cNvCxnSpPr>
            <a:stCxn id="1247" idx="1"/>
            <a:endCxn id="1249" idx="3"/>
          </p:cNvCxnSpPr>
          <p:nvPr/>
        </p:nvCxnSpPr>
        <p:spPr>
          <a:xfrm flipH="1">
            <a:off x="3920297" y="2543600"/>
            <a:ext cx="1378800" cy="1600200"/>
          </a:xfrm>
          <a:prstGeom prst="straightConnector1">
            <a:avLst/>
          </a:prstGeom>
          <a:noFill/>
          <a:ln cap="flat" cmpd="sng" w="19050">
            <a:solidFill>
              <a:srgbClr val="1C4587"/>
            </a:solidFill>
            <a:prstDash val="solid"/>
            <a:round/>
            <a:headEnd len="med" w="med" type="none"/>
            <a:tailEnd len="med" w="med" type="none"/>
          </a:ln>
        </p:spPr>
      </p:cxnSp>
      <p:cxnSp>
        <p:nvCxnSpPr>
          <p:cNvPr id="1254" name="Google Shape;1254;p92"/>
          <p:cNvCxnSpPr>
            <a:stCxn id="1246" idx="1"/>
            <a:endCxn id="1249" idx="3"/>
          </p:cNvCxnSpPr>
          <p:nvPr/>
        </p:nvCxnSpPr>
        <p:spPr>
          <a:xfrm flipH="1">
            <a:off x="3920300" y="3534700"/>
            <a:ext cx="1378800" cy="609300"/>
          </a:xfrm>
          <a:prstGeom prst="straightConnector1">
            <a:avLst/>
          </a:prstGeom>
          <a:noFill/>
          <a:ln cap="flat" cmpd="sng" w="19050">
            <a:solidFill>
              <a:srgbClr val="6AA84F"/>
            </a:solidFill>
            <a:prstDash val="solid"/>
            <a:round/>
            <a:headEnd len="med" w="med" type="none"/>
            <a:tailEnd len="med" w="med" type="none"/>
          </a:ln>
        </p:spPr>
      </p:cxnSp>
      <p:cxnSp>
        <p:nvCxnSpPr>
          <p:cNvPr id="1255" name="Google Shape;1255;p92"/>
          <p:cNvCxnSpPr>
            <a:stCxn id="1247" idx="1"/>
            <a:endCxn id="1251"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cxnSp>
        <p:nvCxnSpPr>
          <p:cNvPr id="1256" name="Google Shape;1256;p92"/>
          <p:cNvCxnSpPr>
            <a:stCxn id="1248" idx="1"/>
            <a:endCxn id="1251" idx="3"/>
          </p:cNvCxnSpPr>
          <p:nvPr/>
        </p:nvCxnSpPr>
        <p:spPr>
          <a:xfrm rot="10800000">
            <a:off x="3875037" y="3006963"/>
            <a:ext cx="1422900" cy="1521600"/>
          </a:xfrm>
          <a:prstGeom prst="straightConnector1">
            <a:avLst/>
          </a:prstGeom>
          <a:noFill/>
          <a:ln cap="flat" cmpd="sng" w="19050">
            <a:solidFill>
              <a:srgbClr val="6D9EEB"/>
            </a:solidFill>
            <a:prstDash val="solid"/>
            <a:round/>
            <a:headEnd len="med" w="med" type="none"/>
            <a:tailEnd len="med" w="med" type="none"/>
          </a:ln>
        </p:spPr>
      </p:cxnSp>
      <p:pic>
        <p:nvPicPr>
          <p:cNvPr id="1257" name="Google Shape;1257;p92"/>
          <p:cNvPicPr preferRelativeResize="0"/>
          <p:nvPr/>
        </p:nvPicPr>
        <p:blipFill>
          <a:blip r:embed="rId12">
            <a:alphaModFix/>
          </a:blip>
          <a:stretch>
            <a:fillRect/>
          </a:stretch>
        </p:blipFill>
        <p:spPr>
          <a:xfrm>
            <a:off x="6795970" y="401070"/>
            <a:ext cx="358725" cy="250025"/>
          </a:xfrm>
          <a:prstGeom prst="rect">
            <a:avLst/>
          </a:prstGeom>
          <a:noFill/>
          <a:ln>
            <a:noFill/>
          </a:ln>
        </p:spPr>
      </p:pic>
      <p:pic>
        <p:nvPicPr>
          <p:cNvPr id="1258" name="Google Shape;1258;p92"/>
          <p:cNvPicPr preferRelativeResize="0"/>
          <p:nvPr/>
        </p:nvPicPr>
        <p:blipFill>
          <a:blip r:embed="rId13">
            <a:alphaModFix/>
          </a:blip>
          <a:stretch>
            <a:fillRect/>
          </a:stretch>
        </p:blipFill>
        <p:spPr>
          <a:xfrm>
            <a:off x="6778375" y="1507250"/>
            <a:ext cx="376000" cy="254375"/>
          </a:xfrm>
          <a:prstGeom prst="rect">
            <a:avLst/>
          </a:prstGeom>
          <a:noFill/>
          <a:ln>
            <a:noFill/>
          </a:ln>
        </p:spPr>
      </p:pic>
      <p:pic>
        <p:nvPicPr>
          <p:cNvPr id="1259" name="Google Shape;1259;p92"/>
          <p:cNvPicPr preferRelativeResize="0"/>
          <p:nvPr/>
        </p:nvPicPr>
        <p:blipFill>
          <a:blip r:embed="rId14">
            <a:alphaModFix/>
          </a:blip>
          <a:stretch>
            <a:fillRect/>
          </a:stretch>
        </p:blipFill>
        <p:spPr>
          <a:xfrm>
            <a:off x="6759187" y="2401463"/>
            <a:ext cx="351850" cy="238025"/>
          </a:xfrm>
          <a:prstGeom prst="rect">
            <a:avLst/>
          </a:prstGeom>
          <a:noFill/>
          <a:ln>
            <a:noFill/>
          </a:ln>
        </p:spPr>
      </p:pic>
      <p:pic>
        <p:nvPicPr>
          <p:cNvPr id="1260" name="Google Shape;1260;p92"/>
          <p:cNvPicPr preferRelativeResize="0"/>
          <p:nvPr/>
        </p:nvPicPr>
        <p:blipFill>
          <a:blip r:embed="rId15">
            <a:alphaModFix/>
          </a:blip>
          <a:stretch>
            <a:fillRect/>
          </a:stretch>
        </p:blipFill>
        <p:spPr>
          <a:xfrm>
            <a:off x="6777025" y="3391326"/>
            <a:ext cx="396625" cy="260625"/>
          </a:xfrm>
          <a:prstGeom prst="rect">
            <a:avLst/>
          </a:prstGeom>
          <a:noFill/>
          <a:ln>
            <a:noFill/>
          </a:ln>
        </p:spPr>
      </p:pic>
      <p:pic>
        <p:nvPicPr>
          <p:cNvPr id="1261" name="Google Shape;1261;p92"/>
          <p:cNvPicPr preferRelativeResize="0"/>
          <p:nvPr/>
        </p:nvPicPr>
        <p:blipFill>
          <a:blip r:embed="rId16">
            <a:alphaModFix/>
          </a:blip>
          <a:stretch>
            <a:fillRect/>
          </a:stretch>
        </p:blipFill>
        <p:spPr>
          <a:xfrm>
            <a:off x="6770263" y="4389838"/>
            <a:ext cx="410150" cy="277450"/>
          </a:xfrm>
          <a:prstGeom prst="rect">
            <a:avLst/>
          </a:prstGeom>
          <a:noFill/>
          <a:ln>
            <a:noFill/>
          </a:ln>
        </p:spPr>
      </p:pic>
      <p:pic>
        <p:nvPicPr>
          <p:cNvPr id="1262" name="Google Shape;1262;p92"/>
          <p:cNvPicPr preferRelativeResize="0"/>
          <p:nvPr/>
        </p:nvPicPr>
        <p:blipFill>
          <a:blip r:embed="rId17">
            <a:alphaModFix/>
          </a:blip>
          <a:stretch>
            <a:fillRect/>
          </a:stretch>
        </p:blipFill>
        <p:spPr>
          <a:xfrm>
            <a:off x="4490375" y="627825"/>
            <a:ext cx="356275" cy="186625"/>
          </a:xfrm>
          <a:prstGeom prst="rect">
            <a:avLst/>
          </a:prstGeom>
          <a:noFill/>
          <a:ln>
            <a:noFill/>
          </a:ln>
        </p:spPr>
      </p:pic>
      <p:sp>
        <p:nvSpPr>
          <p:cNvPr id="1263" name="Google Shape;1263;p92"/>
          <p:cNvSpPr/>
          <p:nvPr/>
        </p:nvSpPr>
        <p:spPr>
          <a:xfrm>
            <a:off x="4440365" y="114031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92"/>
          <p:cNvSpPr/>
          <p:nvPr/>
        </p:nvSpPr>
        <p:spPr>
          <a:xfrm>
            <a:off x="3930227" y="226136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92"/>
          <p:cNvSpPr/>
          <p:nvPr/>
        </p:nvSpPr>
        <p:spPr>
          <a:xfrm>
            <a:off x="4614665" y="240703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92"/>
          <p:cNvSpPr/>
          <p:nvPr/>
        </p:nvSpPr>
        <p:spPr>
          <a:xfrm>
            <a:off x="3922652" y="310618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92"/>
          <p:cNvSpPr/>
          <p:nvPr/>
        </p:nvSpPr>
        <p:spPr>
          <a:xfrm>
            <a:off x="4754377" y="287516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92"/>
          <p:cNvSpPr/>
          <p:nvPr/>
        </p:nvSpPr>
        <p:spPr>
          <a:xfrm>
            <a:off x="4133640" y="39159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9" name="Google Shape;1269;p92"/>
          <p:cNvPicPr preferRelativeResize="0"/>
          <p:nvPr/>
        </p:nvPicPr>
        <p:blipFill>
          <a:blip r:embed="rId18">
            <a:alphaModFix/>
          </a:blip>
          <a:stretch>
            <a:fillRect/>
          </a:stretch>
        </p:blipFill>
        <p:spPr>
          <a:xfrm>
            <a:off x="4478013" y="1207550"/>
            <a:ext cx="381025" cy="194950"/>
          </a:xfrm>
          <a:prstGeom prst="rect">
            <a:avLst/>
          </a:prstGeom>
          <a:noFill/>
          <a:ln>
            <a:noFill/>
          </a:ln>
        </p:spPr>
      </p:pic>
      <p:pic>
        <p:nvPicPr>
          <p:cNvPr id="1270" name="Google Shape;1270;p92"/>
          <p:cNvPicPr preferRelativeResize="0"/>
          <p:nvPr/>
        </p:nvPicPr>
        <p:blipFill>
          <a:blip r:embed="rId19">
            <a:alphaModFix/>
          </a:blip>
          <a:stretch>
            <a:fillRect/>
          </a:stretch>
        </p:blipFill>
        <p:spPr>
          <a:xfrm>
            <a:off x="3963100" y="2321613"/>
            <a:ext cx="390550" cy="208900"/>
          </a:xfrm>
          <a:prstGeom prst="rect">
            <a:avLst/>
          </a:prstGeom>
          <a:noFill/>
          <a:ln>
            <a:noFill/>
          </a:ln>
        </p:spPr>
      </p:pic>
      <p:pic>
        <p:nvPicPr>
          <p:cNvPr id="1271" name="Google Shape;1271;p92"/>
          <p:cNvPicPr preferRelativeResize="0"/>
          <p:nvPr/>
        </p:nvPicPr>
        <p:blipFill>
          <a:blip r:embed="rId20">
            <a:alphaModFix/>
          </a:blip>
          <a:stretch>
            <a:fillRect/>
          </a:stretch>
        </p:blipFill>
        <p:spPr>
          <a:xfrm>
            <a:off x="4647544" y="2467288"/>
            <a:ext cx="390550" cy="208900"/>
          </a:xfrm>
          <a:prstGeom prst="rect">
            <a:avLst/>
          </a:prstGeom>
          <a:noFill/>
          <a:ln>
            <a:noFill/>
          </a:ln>
        </p:spPr>
      </p:pic>
      <p:pic>
        <p:nvPicPr>
          <p:cNvPr id="1272" name="Google Shape;1272;p92"/>
          <p:cNvPicPr preferRelativeResize="0"/>
          <p:nvPr/>
        </p:nvPicPr>
        <p:blipFill>
          <a:blip r:embed="rId21">
            <a:alphaModFix/>
          </a:blip>
          <a:stretch>
            <a:fillRect/>
          </a:stretch>
        </p:blipFill>
        <p:spPr>
          <a:xfrm>
            <a:off x="3953906" y="3165575"/>
            <a:ext cx="393800" cy="210650"/>
          </a:xfrm>
          <a:prstGeom prst="rect">
            <a:avLst/>
          </a:prstGeom>
          <a:noFill/>
          <a:ln>
            <a:noFill/>
          </a:ln>
        </p:spPr>
      </p:pic>
      <p:pic>
        <p:nvPicPr>
          <p:cNvPr id="1273" name="Google Shape;1273;p92"/>
          <p:cNvPicPr preferRelativeResize="0"/>
          <p:nvPr/>
        </p:nvPicPr>
        <p:blipFill>
          <a:blip r:embed="rId22">
            <a:alphaModFix/>
          </a:blip>
          <a:stretch>
            <a:fillRect/>
          </a:stretch>
        </p:blipFill>
        <p:spPr>
          <a:xfrm>
            <a:off x="4789750" y="2936768"/>
            <a:ext cx="385550" cy="206200"/>
          </a:xfrm>
          <a:prstGeom prst="rect">
            <a:avLst/>
          </a:prstGeom>
          <a:noFill/>
          <a:ln>
            <a:noFill/>
          </a:ln>
        </p:spPr>
      </p:pic>
      <p:pic>
        <p:nvPicPr>
          <p:cNvPr id="1274" name="Google Shape;1274;p92"/>
          <p:cNvPicPr preferRelativeResize="0"/>
          <p:nvPr/>
        </p:nvPicPr>
        <p:blipFill>
          <a:blip r:embed="rId23">
            <a:alphaModFix/>
          </a:blip>
          <a:stretch>
            <a:fillRect/>
          </a:stretch>
        </p:blipFill>
        <p:spPr>
          <a:xfrm>
            <a:off x="4156563" y="3978750"/>
            <a:ext cx="410475" cy="205250"/>
          </a:xfrm>
          <a:prstGeom prst="rect">
            <a:avLst/>
          </a:prstGeom>
          <a:noFill/>
          <a:ln>
            <a:noFill/>
          </a:ln>
        </p:spPr>
      </p:pic>
      <p:sp>
        <p:nvSpPr>
          <p:cNvPr id="1275" name="Google Shape;1275;p92"/>
          <p:cNvSpPr/>
          <p:nvPr/>
        </p:nvSpPr>
        <p:spPr>
          <a:xfrm>
            <a:off x="1942100" y="612325"/>
            <a:ext cx="618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92"/>
          <p:cNvSpPr/>
          <p:nvPr/>
        </p:nvSpPr>
        <p:spPr>
          <a:xfrm>
            <a:off x="1942200" y="1831525"/>
            <a:ext cx="618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92"/>
          <p:cNvSpPr/>
          <p:nvPr/>
        </p:nvSpPr>
        <p:spPr>
          <a:xfrm>
            <a:off x="1941950" y="2745925"/>
            <a:ext cx="618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92"/>
          <p:cNvSpPr/>
          <p:nvPr/>
        </p:nvSpPr>
        <p:spPr>
          <a:xfrm>
            <a:off x="2004950" y="39651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9" name="Google Shape;1279;p92"/>
          <p:cNvPicPr preferRelativeResize="0"/>
          <p:nvPr/>
        </p:nvPicPr>
        <p:blipFill>
          <a:blip r:embed="rId24">
            <a:alphaModFix/>
          </a:blip>
          <a:stretch>
            <a:fillRect/>
          </a:stretch>
        </p:blipFill>
        <p:spPr>
          <a:xfrm>
            <a:off x="2067258" y="711713"/>
            <a:ext cx="391325" cy="264725"/>
          </a:xfrm>
          <a:prstGeom prst="rect">
            <a:avLst/>
          </a:prstGeom>
          <a:noFill/>
          <a:ln>
            <a:noFill/>
          </a:ln>
        </p:spPr>
      </p:pic>
      <p:pic>
        <p:nvPicPr>
          <p:cNvPr id="1280" name="Google Shape;1280;p92"/>
          <p:cNvPicPr preferRelativeResize="0"/>
          <p:nvPr/>
        </p:nvPicPr>
        <p:blipFill>
          <a:blip r:embed="rId25">
            <a:alphaModFix/>
          </a:blip>
          <a:stretch>
            <a:fillRect/>
          </a:stretch>
        </p:blipFill>
        <p:spPr>
          <a:xfrm>
            <a:off x="2075988" y="1955175"/>
            <a:ext cx="411250" cy="270250"/>
          </a:xfrm>
          <a:prstGeom prst="rect">
            <a:avLst/>
          </a:prstGeom>
          <a:noFill/>
          <a:ln>
            <a:noFill/>
          </a:ln>
        </p:spPr>
      </p:pic>
      <p:pic>
        <p:nvPicPr>
          <p:cNvPr id="1281" name="Google Shape;1281;p92"/>
          <p:cNvPicPr preferRelativeResize="0"/>
          <p:nvPr/>
        </p:nvPicPr>
        <p:blipFill>
          <a:blip r:embed="rId26">
            <a:alphaModFix/>
          </a:blip>
          <a:stretch>
            <a:fillRect/>
          </a:stretch>
        </p:blipFill>
        <p:spPr>
          <a:xfrm>
            <a:off x="2054745" y="2875150"/>
            <a:ext cx="401300" cy="263725"/>
          </a:xfrm>
          <a:prstGeom prst="rect">
            <a:avLst/>
          </a:prstGeom>
          <a:noFill/>
          <a:ln>
            <a:noFill/>
          </a:ln>
        </p:spPr>
      </p:pic>
      <p:pic>
        <p:nvPicPr>
          <p:cNvPr id="1282" name="Google Shape;1282;p92"/>
          <p:cNvPicPr preferRelativeResize="0"/>
          <p:nvPr/>
        </p:nvPicPr>
        <p:blipFill>
          <a:blip r:embed="rId27">
            <a:alphaModFix/>
          </a:blip>
          <a:stretch>
            <a:fillRect/>
          </a:stretch>
        </p:blipFill>
        <p:spPr>
          <a:xfrm>
            <a:off x="2126950" y="4079950"/>
            <a:ext cx="368575" cy="242200"/>
          </a:xfrm>
          <a:prstGeom prst="rect">
            <a:avLst/>
          </a:prstGeom>
          <a:noFill/>
          <a:ln>
            <a:noFill/>
          </a:ln>
        </p:spPr>
      </p:pic>
      <p:sp>
        <p:nvSpPr>
          <p:cNvPr id="1283" name="Google Shape;1283;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93"/>
          <p:cNvSpPr/>
          <p:nvPr/>
        </p:nvSpPr>
        <p:spPr>
          <a:xfrm>
            <a:off x="6705175" y="3075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93"/>
          <p:cNvSpPr/>
          <p:nvPr/>
        </p:nvSpPr>
        <p:spPr>
          <a:xfrm>
            <a:off x="6705175" y="13743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93"/>
          <p:cNvSpPr/>
          <p:nvPr/>
        </p:nvSpPr>
        <p:spPr>
          <a:xfrm>
            <a:off x="6705175" y="22887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93"/>
          <p:cNvSpPr/>
          <p:nvPr/>
        </p:nvSpPr>
        <p:spPr>
          <a:xfrm>
            <a:off x="6705175" y="32793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93"/>
          <p:cNvSpPr/>
          <p:nvPr/>
        </p:nvSpPr>
        <p:spPr>
          <a:xfrm>
            <a:off x="6705175" y="42699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3" name="Google Shape;1293;p93"/>
          <p:cNvCxnSpPr>
            <a:stCxn id="1294" idx="1"/>
            <a:endCxn id="1295" idx="3"/>
          </p:cNvCxnSpPr>
          <p:nvPr/>
        </p:nvCxnSpPr>
        <p:spPr>
          <a:xfrm flipH="1">
            <a:off x="3909500" y="616738"/>
            <a:ext cx="1389600" cy="269400"/>
          </a:xfrm>
          <a:prstGeom prst="straightConnector1">
            <a:avLst/>
          </a:prstGeom>
          <a:noFill/>
          <a:ln cap="flat" cmpd="sng" w="19050">
            <a:solidFill>
              <a:srgbClr val="6D9EEB"/>
            </a:solidFill>
            <a:prstDash val="solid"/>
            <a:round/>
            <a:headEnd len="med" w="med" type="none"/>
            <a:tailEnd len="med" w="med" type="none"/>
          </a:ln>
        </p:spPr>
      </p:cxnSp>
      <p:cxnSp>
        <p:nvCxnSpPr>
          <p:cNvPr id="1296" name="Google Shape;1296;p93"/>
          <p:cNvCxnSpPr>
            <a:stCxn id="1297" idx="1"/>
            <a:endCxn id="1295" idx="3"/>
          </p:cNvCxnSpPr>
          <p:nvPr/>
        </p:nvCxnSpPr>
        <p:spPr>
          <a:xfrm rot="10800000">
            <a:off x="3909572" y="885850"/>
            <a:ext cx="1404300" cy="686100"/>
          </a:xfrm>
          <a:prstGeom prst="straightConnector1">
            <a:avLst/>
          </a:prstGeom>
          <a:noFill/>
          <a:ln cap="flat" cmpd="sng" w="19050">
            <a:solidFill>
              <a:srgbClr val="0000FF"/>
            </a:solidFill>
            <a:prstDash val="solid"/>
            <a:round/>
            <a:headEnd len="med" w="med" type="none"/>
            <a:tailEnd len="med" w="med" type="none"/>
          </a:ln>
        </p:spPr>
      </p:cxnSp>
      <p:sp>
        <p:nvSpPr>
          <p:cNvPr id="1298" name="Google Shape;1298;p93"/>
          <p:cNvSpPr/>
          <p:nvPr/>
        </p:nvSpPr>
        <p:spPr>
          <a:xfrm>
            <a:off x="4440377" y="5564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4" name="Google Shape;1294;p93"/>
          <p:cNvPicPr preferRelativeResize="0"/>
          <p:nvPr/>
        </p:nvPicPr>
        <p:blipFill>
          <a:blip r:embed="rId3">
            <a:alphaModFix/>
          </a:blip>
          <a:stretch>
            <a:fillRect/>
          </a:stretch>
        </p:blipFill>
        <p:spPr>
          <a:xfrm>
            <a:off x="5299100" y="187650"/>
            <a:ext cx="631600" cy="858175"/>
          </a:xfrm>
          <a:prstGeom prst="rect">
            <a:avLst/>
          </a:prstGeom>
          <a:noFill/>
          <a:ln>
            <a:noFill/>
          </a:ln>
        </p:spPr>
      </p:pic>
      <p:pic>
        <p:nvPicPr>
          <p:cNvPr id="1297" name="Google Shape;1297;p93"/>
          <p:cNvPicPr preferRelativeResize="0"/>
          <p:nvPr/>
        </p:nvPicPr>
        <p:blipFill>
          <a:blip r:embed="rId4">
            <a:alphaModFix/>
          </a:blip>
          <a:stretch>
            <a:fillRect/>
          </a:stretch>
        </p:blipFill>
        <p:spPr>
          <a:xfrm>
            <a:off x="5313872" y="1140325"/>
            <a:ext cx="618725" cy="863250"/>
          </a:xfrm>
          <a:prstGeom prst="rect">
            <a:avLst/>
          </a:prstGeom>
          <a:noFill/>
          <a:ln>
            <a:noFill/>
          </a:ln>
        </p:spPr>
      </p:pic>
      <p:pic>
        <p:nvPicPr>
          <p:cNvPr id="1299" name="Google Shape;1299;p93"/>
          <p:cNvPicPr preferRelativeResize="0"/>
          <p:nvPr/>
        </p:nvPicPr>
        <p:blipFill>
          <a:blip r:embed="rId5">
            <a:alphaModFix/>
          </a:blip>
          <a:stretch>
            <a:fillRect/>
          </a:stretch>
        </p:blipFill>
        <p:spPr>
          <a:xfrm>
            <a:off x="5299100" y="3083625"/>
            <a:ext cx="657525" cy="902150"/>
          </a:xfrm>
          <a:prstGeom prst="rect">
            <a:avLst/>
          </a:prstGeom>
          <a:noFill/>
          <a:ln>
            <a:noFill/>
          </a:ln>
        </p:spPr>
      </p:pic>
      <p:pic>
        <p:nvPicPr>
          <p:cNvPr id="1300" name="Google Shape;1300;p93"/>
          <p:cNvPicPr preferRelativeResize="0"/>
          <p:nvPr/>
        </p:nvPicPr>
        <p:blipFill>
          <a:blip r:embed="rId6">
            <a:alphaModFix/>
          </a:blip>
          <a:stretch>
            <a:fillRect/>
          </a:stretch>
        </p:blipFill>
        <p:spPr>
          <a:xfrm>
            <a:off x="5299097" y="2098075"/>
            <a:ext cx="654425" cy="891050"/>
          </a:xfrm>
          <a:prstGeom prst="rect">
            <a:avLst/>
          </a:prstGeom>
          <a:noFill/>
          <a:ln>
            <a:noFill/>
          </a:ln>
        </p:spPr>
      </p:pic>
      <p:pic>
        <p:nvPicPr>
          <p:cNvPr id="1301" name="Google Shape;1301;p93"/>
          <p:cNvPicPr preferRelativeResize="0"/>
          <p:nvPr/>
        </p:nvPicPr>
        <p:blipFill>
          <a:blip r:embed="rId7">
            <a:alphaModFix/>
          </a:blip>
          <a:stretch>
            <a:fillRect/>
          </a:stretch>
        </p:blipFill>
        <p:spPr>
          <a:xfrm>
            <a:off x="5297937" y="4080275"/>
            <a:ext cx="659850" cy="896575"/>
          </a:xfrm>
          <a:prstGeom prst="rect">
            <a:avLst/>
          </a:prstGeom>
          <a:noFill/>
          <a:ln>
            <a:noFill/>
          </a:ln>
        </p:spPr>
      </p:pic>
      <p:pic>
        <p:nvPicPr>
          <p:cNvPr id="1302" name="Google Shape;1302;p93"/>
          <p:cNvPicPr preferRelativeResize="0"/>
          <p:nvPr/>
        </p:nvPicPr>
        <p:blipFill>
          <a:blip r:embed="rId8">
            <a:alphaModFix/>
          </a:blip>
          <a:stretch>
            <a:fillRect/>
          </a:stretch>
        </p:blipFill>
        <p:spPr>
          <a:xfrm>
            <a:off x="3166184" y="3718400"/>
            <a:ext cx="754025" cy="851025"/>
          </a:xfrm>
          <a:prstGeom prst="rect">
            <a:avLst/>
          </a:prstGeom>
          <a:noFill/>
          <a:ln>
            <a:noFill/>
          </a:ln>
        </p:spPr>
      </p:pic>
      <p:pic>
        <p:nvPicPr>
          <p:cNvPr id="1303" name="Google Shape;1303;p93"/>
          <p:cNvPicPr preferRelativeResize="0"/>
          <p:nvPr/>
        </p:nvPicPr>
        <p:blipFill>
          <a:blip r:embed="rId9">
            <a:alphaModFix/>
          </a:blip>
          <a:stretch>
            <a:fillRect/>
          </a:stretch>
        </p:blipFill>
        <p:spPr>
          <a:xfrm>
            <a:off x="3210203" y="1614889"/>
            <a:ext cx="665975" cy="680775"/>
          </a:xfrm>
          <a:prstGeom prst="rect">
            <a:avLst/>
          </a:prstGeom>
          <a:noFill/>
          <a:ln>
            <a:noFill/>
          </a:ln>
        </p:spPr>
      </p:pic>
      <p:pic>
        <p:nvPicPr>
          <p:cNvPr id="1295" name="Google Shape;1295;p93"/>
          <p:cNvPicPr preferRelativeResize="0"/>
          <p:nvPr/>
        </p:nvPicPr>
        <p:blipFill>
          <a:blip r:embed="rId10">
            <a:alphaModFix/>
          </a:blip>
          <a:stretch>
            <a:fillRect/>
          </a:stretch>
        </p:blipFill>
        <p:spPr>
          <a:xfrm>
            <a:off x="3176825" y="517770"/>
            <a:ext cx="732700" cy="736450"/>
          </a:xfrm>
          <a:prstGeom prst="rect">
            <a:avLst/>
          </a:prstGeom>
          <a:noFill/>
          <a:ln>
            <a:noFill/>
          </a:ln>
        </p:spPr>
      </p:pic>
      <p:pic>
        <p:nvPicPr>
          <p:cNvPr id="1304" name="Google Shape;1304;p93"/>
          <p:cNvPicPr preferRelativeResize="0"/>
          <p:nvPr/>
        </p:nvPicPr>
        <p:blipFill>
          <a:blip r:embed="rId11">
            <a:alphaModFix/>
          </a:blip>
          <a:stretch>
            <a:fillRect/>
          </a:stretch>
        </p:blipFill>
        <p:spPr>
          <a:xfrm>
            <a:off x="3211325" y="2656332"/>
            <a:ext cx="663700" cy="701400"/>
          </a:xfrm>
          <a:prstGeom prst="rect">
            <a:avLst/>
          </a:prstGeom>
          <a:noFill/>
          <a:ln>
            <a:noFill/>
          </a:ln>
        </p:spPr>
      </p:pic>
      <p:cxnSp>
        <p:nvCxnSpPr>
          <p:cNvPr id="1305" name="Google Shape;1305;p93"/>
          <p:cNvCxnSpPr>
            <a:stCxn id="1301" idx="1"/>
            <a:endCxn id="1303" idx="3"/>
          </p:cNvCxnSpPr>
          <p:nvPr/>
        </p:nvCxnSpPr>
        <p:spPr>
          <a:xfrm rot="10800000">
            <a:off x="3876237" y="1955163"/>
            <a:ext cx="1421700" cy="2573400"/>
          </a:xfrm>
          <a:prstGeom prst="straightConnector1">
            <a:avLst/>
          </a:prstGeom>
          <a:noFill/>
          <a:ln cap="flat" cmpd="sng" w="19050">
            <a:solidFill>
              <a:srgbClr val="A64D79"/>
            </a:solidFill>
            <a:prstDash val="solid"/>
            <a:round/>
            <a:headEnd len="med" w="med" type="none"/>
            <a:tailEnd len="med" w="med" type="none"/>
          </a:ln>
        </p:spPr>
      </p:cxnSp>
      <p:cxnSp>
        <p:nvCxnSpPr>
          <p:cNvPr id="1306" name="Google Shape;1306;p93"/>
          <p:cNvCxnSpPr>
            <a:stCxn id="1300" idx="1"/>
            <a:endCxn id="1302" idx="3"/>
          </p:cNvCxnSpPr>
          <p:nvPr/>
        </p:nvCxnSpPr>
        <p:spPr>
          <a:xfrm flipH="1">
            <a:off x="3920297" y="2543600"/>
            <a:ext cx="1378800" cy="1600200"/>
          </a:xfrm>
          <a:prstGeom prst="straightConnector1">
            <a:avLst/>
          </a:prstGeom>
          <a:noFill/>
          <a:ln cap="flat" cmpd="sng" w="19050">
            <a:solidFill>
              <a:srgbClr val="1C4587"/>
            </a:solidFill>
            <a:prstDash val="solid"/>
            <a:round/>
            <a:headEnd len="med" w="med" type="none"/>
            <a:tailEnd len="med" w="med" type="none"/>
          </a:ln>
        </p:spPr>
      </p:cxnSp>
      <p:cxnSp>
        <p:nvCxnSpPr>
          <p:cNvPr id="1307" name="Google Shape;1307;p93"/>
          <p:cNvCxnSpPr>
            <a:stCxn id="1299" idx="1"/>
            <a:endCxn id="1302" idx="3"/>
          </p:cNvCxnSpPr>
          <p:nvPr/>
        </p:nvCxnSpPr>
        <p:spPr>
          <a:xfrm flipH="1">
            <a:off x="3920300" y="3534700"/>
            <a:ext cx="1378800" cy="609300"/>
          </a:xfrm>
          <a:prstGeom prst="straightConnector1">
            <a:avLst/>
          </a:prstGeom>
          <a:noFill/>
          <a:ln cap="flat" cmpd="sng" w="19050">
            <a:solidFill>
              <a:srgbClr val="6AA84F"/>
            </a:solidFill>
            <a:prstDash val="solid"/>
            <a:round/>
            <a:headEnd len="med" w="med" type="none"/>
            <a:tailEnd len="med" w="med" type="none"/>
          </a:ln>
        </p:spPr>
      </p:cxnSp>
      <p:cxnSp>
        <p:nvCxnSpPr>
          <p:cNvPr id="1308" name="Google Shape;1308;p93"/>
          <p:cNvCxnSpPr>
            <a:stCxn id="1300" idx="1"/>
            <a:endCxn id="1304"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cxnSp>
        <p:nvCxnSpPr>
          <p:cNvPr id="1309" name="Google Shape;1309;p93"/>
          <p:cNvCxnSpPr>
            <a:stCxn id="1301" idx="1"/>
            <a:endCxn id="1304" idx="3"/>
          </p:cNvCxnSpPr>
          <p:nvPr/>
        </p:nvCxnSpPr>
        <p:spPr>
          <a:xfrm rot="10800000">
            <a:off x="3875037" y="3006963"/>
            <a:ext cx="1422900" cy="1521600"/>
          </a:xfrm>
          <a:prstGeom prst="straightConnector1">
            <a:avLst/>
          </a:prstGeom>
          <a:noFill/>
          <a:ln cap="flat" cmpd="sng" w="19050">
            <a:solidFill>
              <a:srgbClr val="6D9EEB"/>
            </a:solidFill>
            <a:prstDash val="solid"/>
            <a:round/>
            <a:headEnd len="med" w="med" type="none"/>
            <a:tailEnd len="med" w="med" type="none"/>
          </a:ln>
        </p:spPr>
      </p:cxnSp>
      <p:pic>
        <p:nvPicPr>
          <p:cNvPr id="1310" name="Google Shape;1310;p93"/>
          <p:cNvPicPr preferRelativeResize="0"/>
          <p:nvPr/>
        </p:nvPicPr>
        <p:blipFill>
          <a:blip r:embed="rId12">
            <a:alphaModFix/>
          </a:blip>
          <a:stretch>
            <a:fillRect/>
          </a:stretch>
        </p:blipFill>
        <p:spPr>
          <a:xfrm>
            <a:off x="6795970" y="401070"/>
            <a:ext cx="358725" cy="250025"/>
          </a:xfrm>
          <a:prstGeom prst="rect">
            <a:avLst/>
          </a:prstGeom>
          <a:noFill/>
          <a:ln>
            <a:noFill/>
          </a:ln>
        </p:spPr>
      </p:pic>
      <p:pic>
        <p:nvPicPr>
          <p:cNvPr id="1311" name="Google Shape;1311;p93"/>
          <p:cNvPicPr preferRelativeResize="0"/>
          <p:nvPr/>
        </p:nvPicPr>
        <p:blipFill>
          <a:blip r:embed="rId13">
            <a:alphaModFix/>
          </a:blip>
          <a:stretch>
            <a:fillRect/>
          </a:stretch>
        </p:blipFill>
        <p:spPr>
          <a:xfrm>
            <a:off x="6778375" y="1507250"/>
            <a:ext cx="376000" cy="254375"/>
          </a:xfrm>
          <a:prstGeom prst="rect">
            <a:avLst/>
          </a:prstGeom>
          <a:noFill/>
          <a:ln>
            <a:noFill/>
          </a:ln>
        </p:spPr>
      </p:pic>
      <p:pic>
        <p:nvPicPr>
          <p:cNvPr id="1312" name="Google Shape;1312;p93"/>
          <p:cNvPicPr preferRelativeResize="0"/>
          <p:nvPr/>
        </p:nvPicPr>
        <p:blipFill>
          <a:blip r:embed="rId14">
            <a:alphaModFix/>
          </a:blip>
          <a:stretch>
            <a:fillRect/>
          </a:stretch>
        </p:blipFill>
        <p:spPr>
          <a:xfrm>
            <a:off x="6759187" y="2401463"/>
            <a:ext cx="351850" cy="238025"/>
          </a:xfrm>
          <a:prstGeom prst="rect">
            <a:avLst/>
          </a:prstGeom>
          <a:noFill/>
          <a:ln>
            <a:noFill/>
          </a:ln>
        </p:spPr>
      </p:pic>
      <p:pic>
        <p:nvPicPr>
          <p:cNvPr id="1313" name="Google Shape;1313;p93"/>
          <p:cNvPicPr preferRelativeResize="0"/>
          <p:nvPr/>
        </p:nvPicPr>
        <p:blipFill>
          <a:blip r:embed="rId15">
            <a:alphaModFix/>
          </a:blip>
          <a:stretch>
            <a:fillRect/>
          </a:stretch>
        </p:blipFill>
        <p:spPr>
          <a:xfrm>
            <a:off x="6777025" y="3391326"/>
            <a:ext cx="396625" cy="260625"/>
          </a:xfrm>
          <a:prstGeom prst="rect">
            <a:avLst/>
          </a:prstGeom>
          <a:noFill/>
          <a:ln>
            <a:noFill/>
          </a:ln>
        </p:spPr>
      </p:pic>
      <p:pic>
        <p:nvPicPr>
          <p:cNvPr id="1314" name="Google Shape;1314;p93"/>
          <p:cNvPicPr preferRelativeResize="0"/>
          <p:nvPr/>
        </p:nvPicPr>
        <p:blipFill>
          <a:blip r:embed="rId16">
            <a:alphaModFix/>
          </a:blip>
          <a:stretch>
            <a:fillRect/>
          </a:stretch>
        </p:blipFill>
        <p:spPr>
          <a:xfrm>
            <a:off x="6770263" y="4389838"/>
            <a:ext cx="410150" cy="277450"/>
          </a:xfrm>
          <a:prstGeom prst="rect">
            <a:avLst/>
          </a:prstGeom>
          <a:noFill/>
          <a:ln>
            <a:noFill/>
          </a:ln>
        </p:spPr>
      </p:pic>
      <p:pic>
        <p:nvPicPr>
          <p:cNvPr id="1315" name="Google Shape;1315;p93"/>
          <p:cNvPicPr preferRelativeResize="0"/>
          <p:nvPr/>
        </p:nvPicPr>
        <p:blipFill>
          <a:blip r:embed="rId17">
            <a:alphaModFix/>
          </a:blip>
          <a:stretch>
            <a:fillRect/>
          </a:stretch>
        </p:blipFill>
        <p:spPr>
          <a:xfrm>
            <a:off x="4490375" y="627825"/>
            <a:ext cx="356275" cy="186625"/>
          </a:xfrm>
          <a:prstGeom prst="rect">
            <a:avLst/>
          </a:prstGeom>
          <a:noFill/>
          <a:ln>
            <a:noFill/>
          </a:ln>
        </p:spPr>
      </p:pic>
      <p:sp>
        <p:nvSpPr>
          <p:cNvPr id="1316" name="Google Shape;1316;p93"/>
          <p:cNvSpPr/>
          <p:nvPr/>
        </p:nvSpPr>
        <p:spPr>
          <a:xfrm>
            <a:off x="4440365" y="114031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93"/>
          <p:cNvSpPr/>
          <p:nvPr/>
        </p:nvSpPr>
        <p:spPr>
          <a:xfrm>
            <a:off x="3930227" y="226136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93"/>
          <p:cNvSpPr/>
          <p:nvPr/>
        </p:nvSpPr>
        <p:spPr>
          <a:xfrm>
            <a:off x="4614665" y="240703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93"/>
          <p:cNvSpPr/>
          <p:nvPr/>
        </p:nvSpPr>
        <p:spPr>
          <a:xfrm>
            <a:off x="3922652" y="310618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93"/>
          <p:cNvSpPr/>
          <p:nvPr/>
        </p:nvSpPr>
        <p:spPr>
          <a:xfrm>
            <a:off x="4754377" y="287516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93"/>
          <p:cNvSpPr/>
          <p:nvPr/>
        </p:nvSpPr>
        <p:spPr>
          <a:xfrm>
            <a:off x="4133640" y="39159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2" name="Google Shape;1322;p93"/>
          <p:cNvPicPr preferRelativeResize="0"/>
          <p:nvPr/>
        </p:nvPicPr>
        <p:blipFill>
          <a:blip r:embed="rId18">
            <a:alphaModFix/>
          </a:blip>
          <a:stretch>
            <a:fillRect/>
          </a:stretch>
        </p:blipFill>
        <p:spPr>
          <a:xfrm>
            <a:off x="4478013" y="1207550"/>
            <a:ext cx="381025" cy="194950"/>
          </a:xfrm>
          <a:prstGeom prst="rect">
            <a:avLst/>
          </a:prstGeom>
          <a:noFill/>
          <a:ln>
            <a:noFill/>
          </a:ln>
        </p:spPr>
      </p:pic>
      <p:pic>
        <p:nvPicPr>
          <p:cNvPr id="1323" name="Google Shape;1323;p93"/>
          <p:cNvPicPr preferRelativeResize="0"/>
          <p:nvPr/>
        </p:nvPicPr>
        <p:blipFill>
          <a:blip r:embed="rId19">
            <a:alphaModFix/>
          </a:blip>
          <a:stretch>
            <a:fillRect/>
          </a:stretch>
        </p:blipFill>
        <p:spPr>
          <a:xfrm>
            <a:off x="3963100" y="2321613"/>
            <a:ext cx="390550" cy="208900"/>
          </a:xfrm>
          <a:prstGeom prst="rect">
            <a:avLst/>
          </a:prstGeom>
          <a:noFill/>
          <a:ln>
            <a:noFill/>
          </a:ln>
        </p:spPr>
      </p:pic>
      <p:pic>
        <p:nvPicPr>
          <p:cNvPr id="1324" name="Google Shape;1324;p93"/>
          <p:cNvPicPr preferRelativeResize="0"/>
          <p:nvPr/>
        </p:nvPicPr>
        <p:blipFill>
          <a:blip r:embed="rId20">
            <a:alphaModFix/>
          </a:blip>
          <a:stretch>
            <a:fillRect/>
          </a:stretch>
        </p:blipFill>
        <p:spPr>
          <a:xfrm>
            <a:off x="4647544" y="2467288"/>
            <a:ext cx="390550" cy="208900"/>
          </a:xfrm>
          <a:prstGeom prst="rect">
            <a:avLst/>
          </a:prstGeom>
          <a:noFill/>
          <a:ln>
            <a:noFill/>
          </a:ln>
        </p:spPr>
      </p:pic>
      <p:pic>
        <p:nvPicPr>
          <p:cNvPr id="1325" name="Google Shape;1325;p93"/>
          <p:cNvPicPr preferRelativeResize="0"/>
          <p:nvPr/>
        </p:nvPicPr>
        <p:blipFill>
          <a:blip r:embed="rId21">
            <a:alphaModFix/>
          </a:blip>
          <a:stretch>
            <a:fillRect/>
          </a:stretch>
        </p:blipFill>
        <p:spPr>
          <a:xfrm>
            <a:off x="3953906" y="3165575"/>
            <a:ext cx="393800" cy="210650"/>
          </a:xfrm>
          <a:prstGeom prst="rect">
            <a:avLst/>
          </a:prstGeom>
          <a:noFill/>
          <a:ln>
            <a:noFill/>
          </a:ln>
        </p:spPr>
      </p:pic>
      <p:pic>
        <p:nvPicPr>
          <p:cNvPr id="1326" name="Google Shape;1326;p93"/>
          <p:cNvPicPr preferRelativeResize="0"/>
          <p:nvPr/>
        </p:nvPicPr>
        <p:blipFill>
          <a:blip r:embed="rId22">
            <a:alphaModFix/>
          </a:blip>
          <a:stretch>
            <a:fillRect/>
          </a:stretch>
        </p:blipFill>
        <p:spPr>
          <a:xfrm>
            <a:off x="4789750" y="2936768"/>
            <a:ext cx="385550" cy="206200"/>
          </a:xfrm>
          <a:prstGeom prst="rect">
            <a:avLst/>
          </a:prstGeom>
          <a:noFill/>
          <a:ln>
            <a:noFill/>
          </a:ln>
        </p:spPr>
      </p:pic>
      <p:pic>
        <p:nvPicPr>
          <p:cNvPr id="1327" name="Google Shape;1327;p93"/>
          <p:cNvPicPr preferRelativeResize="0"/>
          <p:nvPr/>
        </p:nvPicPr>
        <p:blipFill>
          <a:blip r:embed="rId23">
            <a:alphaModFix/>
          </a:blip>
          <a:stretch>
            <a:fillRect/>
          </a:stretch>
        </p:blipFill>
        <p:spPr>
          <a:xfrm>
            <a:off x="4156563" y="3978750"/>
            <a:ext cx="410475" cy="205250"/>
          </a:xfrm>
          <a:prstGeom prst="rect">
            <a:avLst/>
          </a:prstGeom>
          <a:noFill/>
          <a:ln>
            <a:noFill/>
          </a:ln>
        </p:spPr>
      </p:pic>
      <p:sp>
        <p:nvSpPr>
          <p:cNvPr id="1328" name="Google Shape;1328;p93"/>
          <p:cNvSpPr/>
          <p:nvPr/>
        </p:nvSpPr>
        <p:spPr>
          <a:xfrm>
            <a:off x="1942100" y="612325"/>
            <a:ext cx="618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93"/>
          <p:cNvSpPr/>
          <p:nvPr/>
        </p:nvSpPr>
        <p:spPr>
          <a:xfrm>
            <a:off x="1942200" y="1831525"/>
            <a:ext cx="618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93"/>
          <p:cNvSpPr/>
          <p:nvPr/>
        </p:nvSpPr>
        <p:spPr>
          <a:xfrm>
            <a:off x="1941950" y="2745925"/>
            <a:ext cx="618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93"/>
          <p:cNvSpPr/>
          <p:nvPr/>
        </p:nvSpPr>
        <p:spPr>
          <a:xfrm>
            <a:off x="2004950" y="3965125"/>
            <a:ext cx="555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2" name="Google Shape;1332;p93"/>
          <p:cNvPicPr preferRelativeResize="0"/>
          <p:nvPr/>
        </p:nvPicPr>
        <p:blipFill>
          <a:blip r:embed="rId24">
            <a:alphaModFix/>
          </a:blip>
          <a:stretch>
            <a:fillRect/>
          </a:stretch>
        </p:blipFill>
        <p:spPr>
          <a:xfrm>
            <a:off x="2067258" y="711713"/>
            <a:ext cx="391325" cy="264725"/>
          </a:xfrm>
          <a:prstGeom prst="rect">
            <a:avLst/>
          </a:prstGeom>
          <a:noFill/>
          <a:ln>
            <a:noFill/>
          </a:ln>
        </p:spPr>
      </p:pic>
      <p:pic>
        <p:nvPicPr>
          <p:cNvPr id="1333" name="Google Shape;1333;p93"/>
          <p:cNvPicPr preferRelativeResize="0"/>
          <p:nvPr/>
        </p:nvPicPr>
        <p:blipFill>
          <a:blip r:embed="rId25">
            <a:alphaModFix/>
          </a:blip>
          <a:stretch>
            <a:fillRect/>
          </a:stretch>
        </p:blipFill>
        <p:spPr>
          <a:xfrm>
            <a:off x="2075988" y="1955175"/>
            <a:ext cx="411250" cy="270250"/>
          </a:xfrm>
          <a:prstGeom prst="rect">
            <a:avLst/>
          </a:prstGeom>
          <a:noFill/>
          <a:ln>
            <a:noFill/>
          </a:ln>
        </p:spPr>
      </p:pic>
      <p:pic>
        <p:nvPicPr>
          <p:cNvPr id="1334" name="Google Shape;1334;p93"/>
          <p:cNvPicPr preferRelativeResize="0"/>
          <p:nvPr/>
        </p:nvPicPr>
        <p:blipFill>
          <a:blip r:embed="rId26">
            <a:alphaModFix/>
          </a:blip>
          <a:stretch>
            <a:fillRect/>
          </a:stretch>
        </p:blipFill>
        <p:spPr>
          <a:xfrm>
            <a:off x="2054745" y="2875150"/>
            <a:ext cx="401300" cy="263725"/>
          </a:xfrm>
          <a:prstGeom prst="rect">
            <a:avLst/>
          </a:prstGeom>
          <a:noFill/>
          <a:ln>
            <a:noFill/>
          </a:ln>
        </p:spPr>
      </p:pic>
      <p:pic>
        <p:nvPicPr>
          <p:cNvPr id="1335" name="Google Shape;1335;p93"/>
          <p:cNvPicPr preferRelativeResize="0"/>
          <p:nvPr/>
        </p:nvPicPr>
        <p:blipFill>
          <a:blip r:embed="rId27">
            <a:alphaModFix/>
          </a:blip>
          <a:stretch>
            <a:fillRect/>
          </a:stretch>
        </p:blipFill>
        <p:spPr>
          <a:xfrm>
            <a:off x="2126950" y="4079950"/>
            <a:ext cx="368575" cy="242200"/>
          </a:xfrm>
          <a:prstGeom prst="rect">
            <a:avLst/>
          </a:prstGeom>
          <a:noFill/>
          <a:ln>
            <a:noFill/>
          </a:ln>
        </p:spPr>
      </p:pic>
      <p:sp>
        <p:nvSpPr>
          <p:cNvPr id="1336" name="Google Shape;1336;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94"/>
          <p:cNvSpPr/>
          <p:nvPr/>
        </p:nvSpPr>
        <p:spPr>
          <a:xfrm>
            <a:off x="6705175" y="307525"/>
            <a:ext cx="555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94"/>
          <p:cNvSpPr/>
          <p:nvPr/>
        </p:nvSpPr>
        <p:spPr>
          <a:xfrm>
            <a:off x="6705175" y="1374325"/>
            <a:ext cx="555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94"/>
          <p:cNvSpPr/>
          <p:nvPr/>
        </p:nvSpPr>
        <p:spPr>
          <a:xfrm>
            <a:off x="6705175" y="2288725"/>
            <a:ext cx="555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94"/>
          <p:cNvSpPr/>
          <p:nvPr/>
        </p:nvSpPr>
        <p:spPr>
          <a:xfrm>
            <a:off x="6705175" y="3279325"/>
            <a:ext cx="555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94"/>
          <p:cNvSpPr/>
          <p:nvPr/>
        </p:nvSpPr>
        <p:spPr>
          <a:xfrm>
            <a:off x="6705175" y="4269925"/>
            <a:ext cx="555600" cy="463500"/>
          </a:xfrm>
          <a:prstGeom prst="roundRect">
            <a:avLst>
              <a:gd fmla="val 16667" name="adj"/>
            </a:avLst>
          </a:prstGeom>
          <a:solidFill>
            <a:srgbClr val="F9CB9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6" name="Google Shape;1346;p94"/>
          <p:cNvCxnSpPr>
            <a:stCxn id="1347" idx="1"/>
            <a:endCxn id="1348" idx="3"/>
          </p:cNvCxnSpPr>
          <p:nvPr/>
        </p:nvCxnSpPr>
        <p:spPr>
          <a:xfrm flipH="1">
            <a:off x="3909500" y="616738"/>
            <a:ext cx="1389600" cy="269400"/>
          </a:xfrm>
          <a:prstGeom prst="straightConnector1">
            <a:avLst/>
          </a:prstGeom>
          <a:noFill/>
          <a:ln cap="flat" cmpd="sng" w="19050">
            <a:solidFill>
              <a:srgbClr val="6D9EEB"/>
            </a:solidFill>
            <a:prstDash val="solid"/>
            <a:round/>
            <a:headEnd len="med" w="med" type="none"/>
            <a:tailEnd len="med" w="med" type="none"/>
          </a:ln>
        </p:spPr>
      </p:cxnSp>
      <p:cxnSp>
        <p:nvCxnSpPr>
          <p:cNvPr id="1349" name="Google Shape;1349;p94"/>
          <p:cNvCxnSpPr>
            <a:stCxn id="1350" idx="1"/>
            <a:endCxn id="1348" idx="3"/>
          </p:cNvCxnSpPr>
          <p:nvPr/>
        </p:nvCxnSpPr>
        <p:spPr>
          <a:xfrm rot="10800000">
            <a:off x="3909572" y="885850"/>
            <a:ext cx="1404300" cy="686100"/>
          </a:xfrm>
          <a:prstGeom prst="straightConnector1">
            <a:avLst/>
          </a:prstGeom>
          <a:noFill/>
          <a:ln cap="flat" cmpd="sng" w="19050">
            <a:solidFill>
              <a:srgbClr val="0000FF"/>
            </a:solidFill>
            <a:prstDash val="solid"/>
            <a:round/>
            <a:headEnd len="med" w="med" type="none"/>
            <a:tailEnd len="med" w="med" type="none"/>
          </a:ln>
        </p:spPr>
      </p:cxnSp>
      <p:sp>
        <p:nvSpPr>
          <p:cNvPr id="1351" name="Google Shape;1351;p94"/>
          <p:cNvSpPr/>
          <p:nvPr/>
        </p:nvSpPr>
        <p:spPr>
          <a:xfrm>
            <a:off x="4440377" y="5564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7" name="Google Shape;1347;p94"/>
          <p:cNvPicPr preferRelativeResize="0"/>
          <p:nvPr/>
        </p:nvPicPr>
        <p:blipFill>
          <a:blip r:embed="rId3">
            <a:alphaModFix/>
          </a:blip>
          <a:stretch>
            <a:fillRect/>
          </a:stretch>
        </p:blipFill>
        <p:spPr>
          <a:xfrm>
            <a:off x="5299100" y="187650"/>
            <a:ext cx="631600" cy="858175"/>
          </a:xfrm>
          <a:prstGeom prst="rect">
            <a:avLst/>
          </a:prstGeom>
          <a:noFill/>
          <a:ln>
            <a:noFill/>
          </a:ln>
        </p:spPr>
      </p:pic>
      <p:pic>
        <p:nvPicPr>
          <p:cNvPr id="1350" name="Google Shape;1350;p94"/>
          <p:cNvPicPr preferRelativeResize="0"/>
          <p:nvPr/>
        </p:nvPicPr>
        <p:blipFill>
          <a:blip r:embed="rId4">
            <a:alphaModFix/>
          </a:blip>
          <a:stretch>
            <a:fillRect/>
          </a:stretch>
        </p:blipFill>
        <p:spPr>
          <a:xfrm>
            <a:off x="5313872" y="1140325"/>
            <a:ext cx="618725" cy="863250"/>
          </a:xfrm>
          <a:prstGeom prst="rect">
            <a:avLst/>
          </a:prstGeom>
          <a:noFill/>
          <a:ln>
            <a:noFill/>
          </a:ln>
        </p:spPr>
      </p:pic>
      <p:pic>
        <p:nvPicPr>
          <p:cNvPr id="1352" name="Google Shape;1352;p94"/>
          <p:cNvPicPr preferRelativeResize="0"/>
          <p:nvPr/>
        </p:nvPicPr>
        <p:blipFill>
          <a:blip r:embed="rId5">
            <a:alphaModFix/>
          </a:blip>
          <a:stretch>
            <a:fillRect/>
          </a:stretch>
        </p:blipFill>
        <p:spPr>
          <a:xfrm>
            <a:off x="5299100" y="3083625"/>
            <a:ext cx="657525" cy="902150"/>
          </a:xfrm>
          <a:prstGeom prst="rect">
            <a:avLst/>
          </a:prstGeom>
          <a:noFill/>
          <a:ln>
            <a:noFill/>
          </a:ln>
        </p:spPr>
      </p:pic>
      <p:pic>
        <p:nvPicPr>
          <p:cNvPr id="1353" name="Google Shape;1353;p94"/>
          <p:cNvPicPr preferRelativeResize="0"/>
          <p:nvPr/>
        </p:nvPicPr>
        <p:blipFill>
          <a:blip r:embed="rId6">
            <a:alphaModFix/>
          </a:blip>
          <a:stretch>
            <a:fillRect/>
          </a:stretch>
        </p:blipFill>
        <p:spPr>
          <a:xfrm>
            <a:off x="5299097" y="2098075"/>
            <a:ext cx="654425" cy="891050"/>
          </a:xfrm>
          <a:prstGeom prst="rect">
            <a:avLst/>
          </a:prstGeom>
          <a:noFill/>
          <a:ln>
            <a:noFill/>
          </a:ln>
        </p:spPr>
      </p:pic>
      <p:pic>
        <p:nvPicPr>
          <p:cNvPr id="1354" name="Google Shape;1354;p94"/>
          <p:cNvPicPr preferRelativeResize="0"/>
          <p:nvPr/>
        </p:nvPicPr>
        <p:blipFill>
          <a:blip r:embed="rId7">
            <a:alphaModFix/>
          </a:blip>
          <a:stretch>
            <a:fillRect/>
          </a:stretch>
        </p:blipFill>
        <p:spPr>
          <a:xfrm>
            <a:off x="5297937" y="4080275"/>
            <a:ext cx="659850" cy="896575"/>
          </a:xfrm>
          <a:prstGeom prst="rect">
            <a:avLst/>
          </a:prstGeom>
          <a:noFill/>
          <a:ln>
            <a:noFill/>
          </a:ln>
        </p:spPr>
      </p:pic>
      <p:pic>
        <p:nvPicPr>
          <p:cNvPr id="1355" name="Google Shape;1355;p94"/>
          <p:cNvPicPr preferRelativeResize="0"/>
          <p:nvPr/>
        </p:nvPicPr>
        <p:blipFill>
          <a:blip r:embed="rId8">
            <a:alphaModFix/>
          </a:blip>
          <a:stretch>
            <a:fillRect/>
          </a:stretch>
        </p:blipFill>
        <p:spPr>
          <a:xfrm>
            <a:off x="3166184" y="3718400"/>
            <a:ext cx="754025" cy="851025"/>
          </a:xfrm>
          <a:prstGeom prst="rect">
            <a:avLst/>
          </a:prstGeom>
          <a:noFill/>
          <a:ln>
            <a:noFill/>
          </a:ln>
        </p:spPr>
      </p:pic>
      <p:pic>
        <p:nvPicPr>
          <p:cNvPr id="1356" name="Google Shape;1356;p94"/>
          <p:cNvPicPr preferRelativeResize="0"/>
          <p:nvPr/>
        </p:nvPicPr>
        <p:blipFill>
          <a:blip r:embed="rId9">
            <a:alphaModFix/>
          </a:blip>
          <a:stretch>
            <a:fillRect/>
          </a:stretch>
        </p:blipFill>
        <p:spPr>
          <a:xfrm>
            <a:off x="3210203" y="1614889"/>
            <a:ext cx="665975" cy="680775"/>
          </a:xfrm>
          <a:prstGeom prst="rect">
            <a:avLst/>
          </a:prstGeom>
          <a:noFill/>
          <a:ln>
            <a:noFill/>
          </a:ln>
        </p:spPr>
      </p:pic>
      <p:pic>
        <p:nvPicPr>
          <p:cNvPr id="1348" name="Google Shape;1348;p94"/>
          <p:cNvPicPr preferRelativeResize="0"/>
          <p:nvPr/>
        </p:nvPicPr>
        <p:blipFill>
          <a:blip r:embed="rId10">
            <a:alphaModFix/>
          </a:blip>
          <a:stretch>
            <a:fillRect/>
          </a:stretch>
        </p:blipFill>
        <p:spPr>
          <a:xfrm>
            <a:off x="3176825" y="517770"/>
            <a:ext cx="732700" cy="736450"/>
          </a:xfrm>
          <a:prstGeom prst="rect">
            <a:avLst/>
          </a:prstGeom>
          <a:noFill/>
          <a:ln>
            <a:noFill/>
          </a:ln>
        </p:spPr>
      </p:pic>
      <p:pic>
        <p:nvPicPr>
          <p:cNvPr id="1357" name="Google Shape;1357;p94"/>
          <p:cNvPicPr preferRelativeResize="0"/>
          <p:nvPr/>
        </p:nvPicPr>
        <p:blipFill>
          <a:blip r:embed="rId11">
            <a:alphaModFix/>
          </a:blip>
          <a:stretch>
            <a:fillRect/>
          </a:stretch>
        </p:blipFill>
        <p:spPr>
          <a:xfrm>
            <a:off x="3211325" y="2656332"/>
            <a:ext cx="663700" cy="701400"/>
          </a:xfrm>
          <a:prstGeom prst="rect">
            <a:avLst/>
          </a:prstGeom>
          <a:noFill/>
          <a:ln>
            <a:noFill/>
          </a:ln>
        </p:spPr>
      </p:pic>
      <p:cxnSp>
        <p:nvCxnSpPr>
          <p:cNvPr id="1358" name="Google Shape;1358;p94"/>
          <p:cNvCxnSpPr>
            <a:stCxn id="1354" idx="1"/>
            <a:endCxn id="1356" idx="3"/>
          </p:cNvCxnSpPr>
          <p:nvPr/>
        </p:nvCxnSpPr>
        <p:spPr>
          <a:xfrm rot="10800000">
            <a:off x="3876237" y="1955163"/>
            <a:ext cx="1421700" cy="2573400"/>
          </a:xfrm>
          <a:prstGeom prst="straightConnector1">
            <a:avLst/>
          </a:prstGeom>
          <a:noFill/>
          <a:ln cap="flat" cmpd="sng" w="19050">
            <a:solidFill>
              <a:srgbClr val="A64D79"/>
            </a:solidFill>
            <a:prstDash val="solid"/>
            <a:round/>
            <a:headEnd len="med" w="med" type="none"/>
            <a:tailEnd len="med" w="med" type="none"/>
          </a:ln>
        </p:spPr>
      </p:cxnSp>
      <p:cxnSp>
        <p:nvCxnSpPr>
          <p:cNvPr id="1359" name="Google Shape;1359;p94"/>
          <p:cNvCxnSpPr>
            <a:stCxn id="1353" idx="1"/>
            <a:endCxn id="1355" idx="3"/>
          </p:cNvCxnSpPr>
          <p:nvPr/>
        </p:nvCxnSpPr>
        <p:spPr>
          <a:xfrm flipH="1">
            <a:off x="3920297" y="2543600"/>
            <a:ext cx="1378800" cy="1600200"/>
          </a:xfrm>
          <a:prstGeom prst="straightConnector1">
            <a:avLst/>
          </a:prstGeom>
          <a:noFill/>
          <a:ln cap="flat" cmpd="sng" w="19050">
            <a:solidFill>
              <a:srgbClr val="1C4587"/>
            </a:solidFill>
            <a:prstDash val="solid"/>
            <a:round/>
            <a:headEnd len="med" w="med" type="none"/>
            <a:tailEnd len="med" w="med" type="none"/>
          </a:ln>
        </p:spPr>
      </p:cxnSp>
      <p:cxnSp>
        <p:nvCxnSpPr>
          <p:cNvPr id="1360" name="Google Shape;1360;p94"/>
          <p:cNvCxnSpPr>
            <a:stCxn id="1352" idx="1"/>
            <a:endCxn id="1355" idx="3"/>
          </p:cNvCxnSpPr>
          <p:nvPr/>
        </p:nvCxnSpPr>
        <p:spPr>
          <a:xfrm flipH="1">
            <a:off x="3920300" y="3534700"/>
            <a:ext cx="1378800" cy="609300"/>
          </a:xfrm>
          <a:prstGeom prst="straightConnector1">
            <a:avLst/>
          </a:prstGeom>
          <a:noFill/>
          <a:ln cap="flat" cmpd="sng" w="19050">
            <a:solidFill>
              <a:srgbClr val="6AA84F"/>
            </a:solidFill>
            <a:prstDash val="solid"/>
            <a:round/>
            <a:headEnd len="med" w="med" type="none"/>
            <a:tailEnd len="med" w="med" type="none"/>
          </a:ln>
        </p:spPr>
      </p:cxnSp>
      <p:cxnSp>
        <p:nvCxnSpPr>
          <p:cNvPr id="1361" name="Google Shape;1361;p94"/>
          <p:cNvCxnSpPr>
            <a:stCxn id="1353" idx="1"/>
            <a:endCxn id="1357"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cxnSp>
        <p:nvCxnSpPr>
          <p:cNvPr id="1362" name="Google Shape;1362;p94"/>
          <p:cNvCxnSpPr>
            <a:stCxn id="1354" idx="1"/>
            <a:endCxn id="1357" idx="3"/>
          </p:cNvCxnSpPr>
          <p:nvPr/>
        </p:nvCxnSpPr>
        <p:spPr>
          <a:xfrm rot="10800000">
            <a:off x="3875037" y="3006963"/>
            <a:ext cx="1422900" cy="1521600"/>
          </a:xfrm>
          <a:prstGeom prst="straightConnector1">
            <a:avLst/>
          </a:prstGeom>
          <a:noFill/>
          <a:ln cap="flat" cmpd="sng" w="19050">
            <a:solidFill>
              <a:srgbClr val="6D9EEB"/>
            </a:solidFill>
            <a:prstDash val="solid"/>
            <a:round/>
            <a:headEnd len="med" w="med" type="none"/>
            <a:tailEnd len="med" w="med" type="none"/>
          </a:ln>
        </p:spPr>
      </p:cxnSp>
      <p:pic>
        <p:nvPicPr>
          <p:cNvPr id="1363" name="Google Shape;1363;p94"/>
          <p:cNvPicPr preferRelativeResize="0"/>
          <p:nvPr/>
        </p:nvPicPr>
        <p:blipFill>
          <a:blip r:embed="rId12">
            <a:alphaModFix/>
          </a:blip>
          <a:stretch>
            <a:fillRect/>
          </a:stretch>
        </p:blipFill>
        <p:spPr>
          <a:xfrm>
            <a:off x="6795970" y="401070"/>
            <a:ext cx="358725" cy="250025"/>
          </a:xfrm>
          <a:prstGeom prst="rect">
            <a:avLst/>
          </a:prstGeom>
          <a:noFill/>
          <a:ln>
            <a:noFill/>
          </a:ln>
        </p:spPr>
      </p:pic>
      <p:pic>
        <p:nvPicPr>
          <p:cNvPr id="1364" name="Google Shape;1364;p94"/>
          <p:cNvPicPr preferRelativeResize="0"/>
          <p:nvPr/>
        </p:nvPicPr>
        <p:blipFill>
          <a:blip r:embed="rId13">
            <a:alphaModFix/>
          </a:blip>
          <a:stretch>
            <a:fillRect/>
          </a:stretch>
        </p:blipFill>
        <p:spPr>
          <a:xfrm>
            <a:off x="6778375" y="1507250"/>
            <a:ext cx="376000" cy="254375"/>
          </a:xfrm>
          <a:prstGeom prst="rect">
            <a:avLst/>
          </a:prstGeom>
          <a:noFill/>
          <a:ln>
            <a:noFill/>
          </a:ln>
        </p:spPr>
      </p:pic>
      <p:pic>
        <p:nvPicPr>
          <p:cNvPr id="1365" name="Google Shape;1365;p94"/>
          <p:cNvPicPr preferRelativeResize="0"/>
          <p:nvPr/>
        </p:nvPicPr>
        <p:blipFill>
          <a:blip r:embed="rId14">
            <a:alphaModFix/>
          </a:blip>
          <a:stretch>
            <a:fillRect/>
          </a:stretch>
        </p:blipFill>
        <p:spPr>
          <a:xfrm>
            <a:off x="6759187" y="2401463"/>
            <a:ext cx="351850" cy="238025"/>
          </a:xfrm>
          <a:prstGeom prst="rect">
            <a:avLst/>
          </a:prstGeom>
          <a:noFill/>
          <a:ln>
            <a:noFill/>
          </a:ln>
        </p:spPr>
      </p:pic>
      <p:pic>
        <p:nvPicPr>
          <p:cNvPr id="1366" name="Google Shape;1366;p94"/>
          <p:cNvPicPr preferRelativeResize="0"/>
          <p:nvPr/>
        </p:nvPicPr>
        <p:blipFill>
          <a:blip r:embed="rId15">
            <a:alphaModFix/>
          </a:blip>
          <a:stretch>
            <a:fillRect/>
          </a:stretch>
        </p:blipFill>
        <p:spPr>
          <a:xfrm>
            <a:off x="6777025" y="3391326"/>
            <a:ext cx="396625" cy="260625"/>
          </a:xfrm>
          <a:prstGeom prst="rect">
            <a:avLst/>
          </a:prstGeom>
          <a:noFill/>
          <a:ln>
            <a:noFill/>
          </a:ln>
        </p:spPr>
      </p:pic>
      <p:pic>
        <p:nvPicPr>
          <p:cNvPr id="1367" name="Google Shape;1367;p94"/>
          <p:cNvPicPr preferRelativeResize="0"/>
          <p:nvPr/>
        </p:nvPicPr>
        <p:blipFill>
          <a:blip r:embed="rId16">
            <a:alphaModFix/>
          </a:blip>
          <a:stretch>
            <a:fillRect/>
          </a:stretch>
        </p:blipFill>
        <p:spPr>
          <a:xfrm>
            <a:off x="6770263" y="4389838"/>
            <a:ext cx="410150" cy="277450"/>
          </a:xfrm>
          <a:prstGeom prst="rect">
            <a:avLst/>
          </a:prstGeom>
          <a:noFill/>
          <a:ln>
            <a:noFill/>
          </a:ln>
        </p:spPr>
      </p:pic>
      <p:pic>
        <p:nvPicPr>
          <p:cNvPr id="1368" name="Google Shape;1368;p94"/>
          <p:cNvPicPr preferRelativeResize="0"/>
          <p:nvPr/>
        </p:nvPicPr>
        <p:blipFill>
          <a:blip r:embed="rId17">
            <a:alphaModFix/>
          </a:blip>
          <a:stretch>
            <a:fillRect/>
          </a:stretch>
        </p:blipFill>
        <p:spPr>
          <a:xfrm>
            <a:off x="4490375" y="627825"/>
            <a:ext cx="356275" cy="186625"/>
          </a:xfrm>
          <a:prstGeom prst="rect">
            <a:avLst/>
          </a:prstGeom>
          <a:noFill/>
          <a:ln>
            <a:noFill/>
          </a:ln>
        </p:spPr>
      </p:pic>
      <p:sp>
        <p:nvSpPr>
          <p:cNvPr id="1369" name="Google Shape;1369;p94"/>
          <p:cNvSpPr/>
          <p:nvPr/>
        </p:nvSpPr>
        <p:spPr>
          <a:xfrm>
            <a:off x="4440365" y="114031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94"/>
          <p:cNvSpPr/>
          <p:nvPr/>
        </p:nvSpPr>
        <p:spPr>
          <a:xfrm>
            <a:off x="3930227" y="226136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94"/>
          <p:cNvSpPr/>
          <p:nvPr/>
        </p:nvSpPr>
        <p:spPr>
          <a:xfrm>
            <a:off x="4614665" y="240703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94"/>
          <p:cNvSpPr/>
          <p:nvPr/>
        </p:nvSpPr>
        <p:spPr>
          <a:xfrm>
            <a:off x="3922652" y="310618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94"/>
          <p:cNvSpPr/>
          <p:nvPr/>
        </p:nvSpPr>
        <p:spPr>
          <a:xfrm>
            <a:off x="4754377" y="2875163"/>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94"/>
          <p:cNvSpPr/>
          <p:nvPr/>
        </p:nvSpPr>
        <p:spPr>
          <a:xfrm>
            <a:off x="4133640" y="39159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5" name="Google Shape;1375;p94"/>
          <p:cNvPicPr preferRelativeResize="0"/>
          <p:nvPr/>
        </p:nvPicPr>
        <p:blipFill>
          <a:blip r:embed="rId18">
            <a:alphaModFix/>
          </a:blip>
          <a:stretch>
            <a:fillRect/>
          </a:stretch>
        </p:blipFill>
        <p:spPr>
          <a:xfrm>
            <a:off x="4478013" y="1207550"/>
            <a:ext cx="381025" cy="194950"/>
          </a:xfrm>
          <a:prstGeom prst="rect">
            <a:avLst/>
          </a:prstGeom>
          <a:noFill/>
          <a:ln>
            <a:noFill/>
          </a:ln>
        </p:spPr>
      </p:pic>
      <p:pic>
        <p:nvPicPr>
          <p:cNvPr id="1376" name="Google Shape;1376;p94"/>
          <p:cNvPicPr preferRelativeResize="0"/>
          <p:nvPr/>
        </p:nvPicPr>
        <p:blipFill>
          <a:blip r:embed="rId19">
            <a:alphaModFix/>
          </a:blip>
          <a:stretch>
            <a:fillRect/>
          </a:stretch>
        </p:blipFill>
        <p:spPr>
          <a:xfrm>
            <a:off x="3963100" y="2321613"/>
            <a:ext cx="390550" cy="208900"/>
          </a:xfrm>
          <a:prstGeom prst="rect">
            <a:avLst/>
          </a:prstGeom>
          <a:noFill/>
          <a:ln>
            <a:noFill/>
          </a:ln>
        </p:spPr>
      </p:pic>
      <p:pic>
        <p:nvPicPr>
          <p:cNvPr id="1377" name="Google Shape;1377;p94"/>
          <p:cNvPicPr preferRelativeResize="0"/>
          <p:nvPr/>
        </p:nvPicPr>
        <p:blipFill>
          <a:blip r:embed="rId20">
            <a:alphaModFix/>
          </a:blip>
          <a:stretch>
            <a:fillRect/>
          </a:stretch>
        </p:blipFill>
        <p:spPr>
          <a:xfrm>
            <a:off x="4647544" y="2467288"/>
            <a:ext cx="390550" cy="208900"/>
          </a:xfrm>
          <a:prstGeom prst="rect">
            <a:avLst/>
          </a:prstGeom>
          <a:noFill/>
          <a:ln>
            <a:noFill/>
          </a:ln>
        </p:spPr>
      </p:pic>
      <p:pic>
        <p:nvPicPr>
          <p:cNvPr id="1378" name="Google Shape;1378;p94"/>
          <p:cNvPicPr preferRelativeResize="0"/>
          <p:nvPr/>
        </p:nvPicPr>
        <p:blipFill>
          <a:blip r:embed="rId21">
            <a:alphaModFix/>
          </a:blip>
          <a:stretch>
            <a:fillRect/>
          </a:stretch>
        </p:blipFill>
        <p:spPr>
          <a:xfrm>
            <a:off x="3953906" y="3165575"/>
            <a:ext cx="393800" cy="210650"/>
          </a:xfrm>
          <a:prstGeom prst="rect">
            <a:avLst/>
          </a:prstGeom>
          <a:noFill/>
          <a:ln>
            <a:noFill/>
          </a:ln>
        </p:spPr>
      </p:pic>
      <p:pic>
        <p:nvPicPr>
          <p:cNvPr id="1379" name="Google Shape;1379;p94"/>
          <p:cNvPicPr preferRelativeResize="0"/>
          <p:nvPr/>
        </p:nvPicPr>
        <p:blipFill>
          <a:blip r:embed="rId22">
            <a:alphaModFix/>
          </a:blip>
          <a:stretch>
            <a:fillRect/>
          </a:stretch>
        </p:blipFill>
        <p:spPr>
          <a:xfrm>
            <a:off x="4789750" y="2936768"/>
            <a:ext cx="385550" cy="206200"/>
          </a:xfrm>
          <a:prstGeom prst="rect">
            <a:avLst/>
          </a:prstGeom>
          <a:noFill/>
          <a:ln>
            <a:noFill/>
          </a:ln>
        </p:spPr>
      </p:pic>
      <p:pic>
        <p:nvPicPr>
          <p:cNvPr id="1380" name="Google Shape;1380;p94"/>
          <p:cNvPicPr preferRelativeResize="0"/>
          <p:nvPr/>
        </p:nvPicPr>
        <p:blipFill>
          <a:blip r:embed="rId23">
            <a:alphaModFix/>
          </a:blip>
          <a:stretch>
            <a:fillRect/>
          </a:stretch>
        </p:blipFill>
        <p:spPr>
          <a:xfrm>
            <a:off x="4156563" y="3978750"/>
            <a:ext cx="410475" cy="205250"/>
          </a:xfrm>
          <a:prstGeom prst="rect">
            <a:avLst/>
          </a:prstGeom>
          <a:noFill/>
          <a:ln>
            <a:noFill/>
          </a:ln>
        </p:spPr>
      </p:pic>
      <p:sp>
        <p:nvSpPr>
          <p:cNvPr id="1381" name="Google Shape;1381;p94"/>
          <p:cNvSpPr/>
          <p:nvPr/>
        </p:nvSpPr>
        <p:spPr>
          <a:xfrm>
            <a:off x="1942100" y="612325"/>
            <a:ext cx="618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94"/>
          <p:cNvSpPr/>
          <p:nvPr/>
        </p:nvSpPr>
        <p:spPr>
          <a:xfrm>
            <a:off x="1942200" y="1831525"/>
            <a:ext cx="618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94"/>
          <p:cNvSpPr/>
          <p:nvPr/>
        </p:nvSpPr>
        <p:spPr>
          <a:xfrm>
            <a:off x="1941950" y="2745925"/>
            <a:ext cx="618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94"/>
          <p:cNvSpPr/>
          <p:nvPr/>
        </p:nvSpPr>
        <p:spPr>
          <a:xfrm>
            <a:off x="2004950" y="39651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5" name="Google Shape;1385;p94"/>
          <p:cNvPicPr preferRelativeResize="0"/>
          <p:nvPr/>
        </p:nvPicPr>
        <p:blipFill>
          <a:blip r:embed="rId24">
            <a:alphaModFix/>
          </a:blip>
          <a:stretch>
            <a:fillRect/>
          </a:stretch>
        </p:blipFill>
        <p:spPr>
          <a:xfrm>
            <a:off x="2067258" y="711713"/>
            <a:ext cx="391325" cy="264725"/>
          </a:xfrm>
          <a:prstGeom prst="rect">
            <a:avLst/>
          </a:prstGeom>
          <a:noFill/>
          <a:ln>
            <a:noFill/>
          </a:ln>
        </p:spPr>
      </p:pic>
      <p:pic>
        <p:nvPicPr>
          <p:cNvPr id="1386" name="Google Shape;1386;p94"/>
          <p:cNvPicPr preferRelativeResize="0"/>
          <p:nvPr/>
        </p:nvPicPr>
        <p:blipFill>
          <a:blip r:embed="rId25">
            <a:alphaModFix/>
          </a:blip>
          <a:stretch>
            <a:fillRect/>
          </a:stretch>
        </p:blipFill>
        <p:spPr>
          <a:xfrm>
            <a:off x="2075988" y="1955175"/>
            <a:ext cx="411250" cy="270250"/>
          </a:xfrm>
          <a:prstGeom prst="rect">
            <a:avLst/>
          </a:prstGeom>
          <a:noFill/>
          <a:ln>
            <a:noFill/>
          </a:ln>
        </p:spPr>
      </p:pic>
      <p:pic>
        <p:nvPicPr>
          <p:cNvPr id="1387" name="Google Shape;1387;p94"/>
          <p:cNvPicPr preferRelativeResize="0"/>
          <p:nvPr/>
        </p:nvPicPr>
        <p:blipFill>
          <a:blip r:embed="rId26">
            <a:alphaModFix/>
          </a:blip>
          <a:stretch>
            <a:fillRect/>
          </a:stretch>
        </p:blipFill>
        <p:spPr>
          <a:xfrm>
            <a:off x="2054745" y="2875150"/>
            <a:ext cx="401300" cy="263725"/>
          </a:xfrm>
          <a:prstGeom prst="rect">
            <a:avLst/>
          </a:prstGeom>
          <a:noFill/>
          <a:ln>
            <a:noFill/>
          </a:ln>
        </p:spPr>
      </p:pic>
      <p:pic>
        <p:nvPicPr>
          <p:cNvPr id="1388" name="Google Shape;1388;p94"/>
          <p:cNvPicPr preferRelativeResize="0"/>
          <p:nvPr/>
        </p:nvPicPr>
        <p:blipFill>
          <a:blip r:embed="rId27">
            <a:alphaModFix/>
          </a:blip>
          <a:stretch>
            <a:fillRect/>
          </a:stretch>
        </p:blipFill>
        <p:spPr>
          <a:xfrm>
            <a:off x="2126950" y="4079950"/>
            <a:ext cx="368575" cy="242200"/>
          </a:xfrm>
          <a:prstGeom prst="rect">
            <a:avLst/>
          </a:prstGeom>
          <a:noFill/>
          <a:ln>
            <a:noFill/>
          </a:ln>
        </p:spPr>
      </p:pic>
      <p:sp>
        <p:nvSpPr>
          <p:cNvPr id="1389" name="Google Shape;1389;p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Basic structure</a:t>
            </a:r>
            <a:endParaRPr/>
          </a:p>
        </p:txBody>
      </p:sp>
      <p:sp>
        <p:nvSpPr>
          <p:cNvPr id="1395" name="Google Shape;1395;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ourier New"/>
                <a:ea typeface="Courier New"/>
                <a:cs typeface="Courier New"/>
                <a:sym typeface="Courier New"/>
              </a:rPr>
              <a:t>repeat:</a:t>
            </a:r>
            <a:endParaRPr>
              <a:latin typeface="Courier New"/>
              <a:ea typeface="Courier New"/>
              <a:cs typeface="Courier New"/>
              <a:sym typeface="Courier New"/>
            </a:endParaRPr>
          </a:p>
          <a:p>
            <a:pPr indent="457200" lvl="0" marL="0" rtl="0" algn="l">
              <a:spcBef>
                <a:spcPts val="0"/>
              </a:spcBef>
              <a:spcAft>
                <a:spcPts val="0"/>
              </a:spcAft>
              <a:buNone/>
            </a:pPr>
            <a:r>
              <a:rPr lang="en-GB">
                <a:latin typeface="Courier New"/>
                <a:ea typeface="Courier New"/>
                <a:cs typeface="Courier New"/>
                <a:sym typeface="Courier New"/>
              </a:rPr>
              <a:t>loop over users in parallel:</a:t>
            </a:r>
            <a:endParaRPr>
              <a:latin typeface="Courier New"/>
              <a:ea typeface="Courier New"/>
              <a:cs typeface="Courier New"/>
              <a:sym typeface="Courier New"/>
            </a:endParaRPr>
          </a:p>
          <a:p>
            <a:pPr indent="0" lvl="0" marL="0" rtl="0" algn="l">
              <a:spcBef>
                <a:spcPts val="0"/>
              </a:spcBef>
              <a:spcAft>
                <a:spcPts val="0"/>
              </a:spcAft>
              <a:buNone/>
            </a:pPr>
            <a:r>
              <a:rPr lang="en-GB">
                <a:latin typeface="Courier New"/>
                <a:ea typeface="Courier New"/>
                <a:cs typeface="Courier New"/>
                <a:sym typeface="Courier New"/>
              </a:rPr>
              <a:t>		update user bias</a:t>
            </a:r>
            <a:endParaRPr>
              <a:latin typeface="Courier New"/>
              <a:ea typeface="Courier New"/>
              <a:cs typeface="Courier New"/>
              <a:sym typeface="Courier New"/>
            </a:endParaRPr>
          </a:p>
          <a:p>
            <a:pPr indent="0" lvl="0" marL="0" rtl="0" algn="l">
              <a:spcBef>
                <a:spcPts val="0"/>
              </a:spcBef>
              <a:spcAft>
                <a:spcPts val="0"/>
              </a:spcAft>
              <a:buNone/>
            </a:pPr>
            <a:r>
              <a:rPr lang="en-GB">
                <a:latin typeface="Courier New"/>
                <a:ea typeface="Courier New"/>
                <a:cs typeface="Courier New"/>
                <a:sym typeface="Courier New"/>
              </a:rPr>
              <a:t>		update user trait vector </a:t>
            </a:r>
            <a:r>
              <a:rPr b="1" lang="en-GB">
                <a:latin typeface="Courier New"/>
                <a:ea typeface="Courier New"/>
                <a:cs typeface="Courier New"/>
                <a:sym typeface="Courier New"/>
              </a:rPr>
              <a:t>u</a:t>
            </a:r>
            <a:endParaRPr b="1">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457200" lvl="0" marL="0" rtl="0" algn="l">
              <a:spcBef>
                <a:spcPts val="0"/>
              </a:spcBef>
              <a:spcAft>
                <a:spcPts val="0"/>
              </a:spcAft>
              <a:buNone/>
            </a:pPr>
            <a:r>
              <a:rPr lang="en-GB">
                <a:latin typeface="Courier New"/>
                <a:ea typeface="Courier New"/>
                <a:cs typeface="Courier New"/>
                <a:sym typeface="Courier New"/>
              </a:rPr>
              <a:t>loop over items in parallel:</a:t>
            </a:r>
            <a:endParaRPr>
              <a:latin typeface="Courier New"/>
              <a:ea typeface="Courier New"/>
              <a:cs typeface="Courier New"/>
              <a:sym typeface="Courier New"/>
            </a:endParaRPr>
          </a:p>
          <a:p>
            <a:pPr indent="0" lvl="0" marL="0" rtl="0" algn="l">
              <a:spcBef>
                <a:spcPts val="0"/>
              </a:spcBef>
              <a:spcAft>
                <a:spcPts val="0"/>
              </a:spcAft>
              <a:buNone/>
            </a:pPr>
            <a:r>
              <a:rPr lang="en-GB">
                <a:latin typeface="Courier New"/>
                <a:ea typeface="Courier New"/>
                <a:cs typeface="Courier New"/>
                <a:sym typeface="Courier New"/>
              </a:rPr>
              <a:t>		update item bias</a:t>
            </a:r>
            <a:endParaRPr>
              <a:latin typeface="Courier New"/>
              <a:ea typeface="Courier New"/>
              <a:cs typeface="Courier New"/>
              <a:sym typeface="Courier New"/>
            </a:endParaRPr>
          </a:p>
          <a:p>
            <a:pPr indent="0" lvl="0" marL="0" rtl="0" algn="l">
              <a:spcBef>
                <a:spcPts val="0"/>
              </a:spcBef>
              <a:spcAft>
                <a:spcPts val="0"/>
              </a:spcAft>
              <a:buNone/>
            </a:pPr>
            <a:r>
              <a:rPr lang="en-GB">
                <a:latin typeface="Courier New"/>
                <a:ea typeface="Courier New"/>
                <a:cs typeface="Courier New"/>
                <a:sym typeface="Courier New"/>
              </a:rPr>
              <a:t>		update item trait vector </a:t>
            </a:r>
            <a:r>
              <a:rPr b="1" lang="en-GB">
                <a:latin typeface="Courier New"/>
                <a:ea typeface="Courier New"/>
                <a:cs typeface="Courier New"/>
                <a:sym typeface="Courier New"/>
              </a:rPr>
              <a:t>v</a:t>
            </a:r>
            <a:endParaRPr b="1">
              <a:latin typeface="Courier New"/>
              <a:ea typeface="Courier New"/>
              <a:cs typeface="Courier New"/>
              <a:sym typeface="Courier New"/>
            </a:endParaRPr>
          </a:p>
        </p:txBody>
      </p:sp>
      <p:sp>
        <p:nvSpPr>
          <p:cNvPr id="1396" name="Google Shape;1396;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Bipartite graphs and distributed, parallel computations</a:t>
            </a:r>
            <a:endParaRPr>
              <a:latin typeface="Helvetica Neue"/>
              <a:ea typeface="Helvetica Neue"/>
              <a:cs typeface="Helvetica Neue"/>
              <a:sym typeface="Helvetica Neue"/>
            </a:endParaRPr>
          </a:p>
        </p:txBody>
      </p:sp>
      <p:sp>
        <p:nvSpPr>
          <p:cNvPr id="1402" name="Google Shape;1402;p96"/>
          <p:cNvSpPr txBox="1"/>
          <p:nvPr>
            <p:ph idx="1" type="body"/>
          </p:nvPr>
        </p:nvSpPr>
        <p:spPr>
          <a:xfrm>
            <a:off x="311700" y="1450200"/>
            <a:ext cx="8520600" cy="311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Iterative least squares</a:t>
            </a:r>
            <a:endParaRPr>
              <a:latin typeface="Helvetica Neue"/>
              <a:ea typeface="Helvetica Neue"/>
              <a:cs typeface="Helvetica Neue"/>
              <a:sym typeface="Helvetica Neue"/>
            </a:endParaRPr>
          </a:p>
          <a:p>
            <a:pPr indent="-342900" lvl="0" marL="457200" rtl="0" algn="l">
              <a:spcBef>
                <a:spcPts val="1600"/>
              </a:spcBef>
              <a:spcAft>
                <a:spcPts val="0"/>
              </a:spcAft>
              <a:buSzPts val="1800"/>
              <a:buFont typeface="Helvetica Neue"/>
              <a:buChar char="●"/>
            </a:pPr>
            <a:r>
              <a:rPr lang="en-GB">
                <a:latin typeface="Helvetica Neue"/>
                <a:ea typeface="Helvetica Neue"/>
                <a:cs typeface="Helvetica Neue"/>
                <a:sym typeface="Helvetica Neue"/>
              </a:rPr>
              <a:t>Embarrassingly parallel updates</a:t>
            </a:r>
            <a:endParaRPr>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GB">
                <a:latin typeface="Helvetica Neue"/>
                <a:ea typeface="Helvetica Neue"/>
                <a:cs typeface="Helvetica Neue"/>
                <a:sym typeface="Helvetica Neue"/>
              </a:rPr>
              <a:t>Distributed compute architectures (spread over many nodes in a data centre)</a:t>
            </a:r>
            <a:endParaRPr>
              <a:latin typeface="Helvetica Neue"/>
              <a:ea typeface="Helvetica Neue"/>
              <a:cs typeface="Helvetica Neue"/>
              <a:sym typeface="Helvetica Neue"/>
            </a:endParaRPr>
          </a:p>
          <a:p>
            <a:pPr indent="0" lvl="0" marL="0" rtl="0" algn="l">
              <a:spcBef>
                <a:spcPts val="1600"/>
              </a:spcBef>
              <a:spcAft>
                <a:spcPts val="1600"/>
              </a:spcAft>
              <a:buNone/>
            </a:pPr>
            <a:r>
              <a:rPr b="1" lang="en-GB">
                <a:solidFill>
                  <a:srgbClr val="0000FF"/>
                </a:solidFill>
                <a:latin typeface="Helvetica Neue"/>
                <a:ea typeface="Helvetica Neue"/>
                <a:cs typeface="Helvetica Neue"/>
                <a:sym typeface="Helvetica Neue"/>
              </a:rPr>
              <a:t>This gives us an idea of what physical architectures can support these </a:t>
            </a:r>
            <a:r>
              <a:rPr b="1" i="1" lang="en-GB">
                <a:solidFill>
                  <a:srgbClr val="0000FF"/>
                </a:solidFill>
                <a:latin typeface="Helvetica Neue"/>
                <a:ea typeface="Helvetica Neue"/>
                <a:cs typeface="Helvetica Neue"/>
                <a:sym typeface="Helvetica Neue"/>
              </a:rPr>
              <a:t>kinds</a:t>
            </a:r>
            <a:r>
              <a:rPr b="1" lang="en-GB">
                <a:solidFill>
                  <a:srgbClr val="0000FF"/>
                </a:solidFill>
                <a:latin typeface="Helvetica Neue"/>
                <a:ea typeface="Helvetica Neue"/>
                <a:cs typeface="Helvetica Neue"/>
                <a:sym typeface="Helvetica Neue"/>
              </a:rPr>
              <a:t> of algorithms</a:t>
            </a:r>
            <a:endParaRPr b="1">
              <a:solidFill>
                <a:srgbClr val="0000FF"/>
              </a:solidFill>
              <a:latin typeface="Helvetica Neue"/>
              <a:ea typeface="Helvetica Neue"/>
              <a:cs typeface="Helvetica Neue"/>
              <a:sym typeface="Helvetica Neue"/>
            </a:endParaRPr>
          </a:p>
        </p:txBody>
      </p:sp>
      <p:sp>
        <p:nvSpPr>
          <p:cNvPr id="1403" name="Google Shape;1403;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Class exercise</a:t>
            </a:r>
            <a:endParaRPr>
              <a:latin typeface="Helvetica Neue"/>
              <a:ea typeface="Helvetica Neue"/>
              <a:cs typeface="Helvetica Neue"/>
              <a:sym typeface="Helvetica Neue"/>
            </a:endParaRPr>
          </a:p>
        </p:txBody>
      </p:sp>
      <p:sp>
        <p:nvSpPr>
          <p:cNvPr id="1409" name="Google Shape;1409;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Helvetica Neue"/>
                <a:ea typeface="Helvetica Neue"/>
                <a:cs typeface="Helvetica Neue"/>
                <a:sym typeface="Helvetica Neue"/>
              </a:rPr>
              <a:t>What does the update of          </a:t>
            </a:r>
            <a:r>
              <a:rPr lang="en-GB"/>
              <a:t> </a:t>
            </a:r>
            <a:r>
              <a:rPr lang="en-GB">
                <a:latin typeface="Helvetica Neue"/>
                <a:ea typeface="Helvetica Neue"/>
                <a:cs typeface="Helvetica Neue"/>
                <a:sym typeface="Helvetica Neue"/>
              </a:rPr>
              <a:t>look like</a:t>
            </a:r>
            <a:r>
              <a:rPr lang="en-GB">
                <a:latin typeface="Helvetica Neue"/>
                <a:ea typeface="Helvetica Neue"/>
                <a:cs typeface="Helvetica Neue"/>
                <a:sym typeface="Helvetica Neue"/>
              </a:rPr>
              <a:t>? I.e. if we had:</a:t>
            </a:r>
            <a:endParaRPr>
              <a:latin typeface="Helvetica Neue"/>
              <a:ea typeface="Helvetica Neue"/>
              <a:cs typeface="Helvetica Neue"/>
              <a:sym typeface="Helvetica Neue"/>
            </a:endParaRPr>
          </a:p>
        </p:txBody>
      </p:sp>
      <p:pic>
        <p:nvPicPr>
          <p:cNvPr id="1410" name="Google Shape;1410;p97"/>
          <p:cNvPicPr preferRelativeResize="0"/>
          <p:nvPr/>
        </p:nvPicPr>
        <p:blipFill>
          <a:blip r:embed="rId3">
            <a:alphaModFix/>
          </a:blip>
          <a:stretch>
            <a:fillRect/>
          </a:stretch>
        </p:blipFill>
        <p:spPr>
          <a:xfrm>
            <a:off x="3086375" y="1187398"/>
            <a:ext cx="442075" cy="353625"/>
          </a:xfrm>
          <a:prstGeom prst="rect">
            <a:avLst/>
          </a:prstGeom>
          <a:noFill/>
          <a:ln>
            <a:noFill/>
          </a:ln>
        </p:spPr>
      </p:pic>
      <p:pic>
        <p:nvPicPr>
          <p:cNvPr id="1411" name="Google Shape;1411;p97"/>
          <p:cNvPicPr preferRelativeResize="0"/>
          <p:nvPr/>
        </p:nvPicPr>
        <p:blipFill>
          <a:blip r:embed="rId4">
            <a:alphaModFix/>
          </a:blip>
          <a:stretch>
            <a:fillRect/>
          </a:stretch>
        </p:blipFill>
        <p:spPr>
          <a:xfrm>
            <a:off x="533400" y="1865275"/>
            <a:ext cx="7716301" cy="798750"/>
          </a:xfrm>
          <a:prstGeom prst="rect">
            <a:avLst/>
          </a:prstGeom>
          <a:noFill/>
          <a:ln>
            <a:noFill/>
          </a:ln>
        </p:spPr>
      </p:pic>
      <p:sp>
        <p:nvSpPr>
          <p:cNvPr id="1412" name="Google Shape;1412;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413" name="Google Shape;1413;p97"/>
          <p:cNvSpPr txBox="1"/>
          <p:nvPr/>
        </p:nvSpPr>
        <p:spPr>
          <a:xfrm>
            <a:off x="6432825" y="2854400"/>
            <a:ext cx="128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2"/>
                </a:solidFill>
                <a:latin typeface="Helvetica Neue"/>
                <a:ea typeface="Helvetica Neue"/>
                <a:cs typeface="Helvetica Neue"/>
                <a:sym typeface="Helvetica Neue"/>
              </a:rPr>
              <a:t>sum over </a:t>
            </a:r>
            <a:r>
              <a:rPr i="1" lang="en-GB" sz="1200">
                <a:solidFill>
                  <a:schemeClr val="dk2"/>
                </a:solidFill>
                <a:latin typeface="Helvetica Neue"/>
                <a:ea typeface="Helvetica Neue"/>
                <a:cs typeface="Helvetica Neue"/>
                <a:sym typeface="Helvetica Neue"/>
              </a:rPr>
              <a:t>m</a:t>
            </a:r>
            <a:r>
              <a:rPr lang="en-GB" sz="1200">
                <a:solidFill>
                  <a:schemeClr val="dk2"/>
                </a:solidFill>
                <a:latin typeface="Helvetica Neue"/>
                <a:ea typeface="Helvetica Neue"/>
                <a:cs typeface="Helvetica Neue"/>
                <a:sym typeface="Helvetica Neue"/>
              </a:rPr>
              <a:t> here 😊 will fix</a:t>
            </a:r>
            <a:endParaRPr sz="1200">
              <a:solidFill>
                <a:schemeClr val="dk2"/>
              </a:solidFill>
              <a:latin typeface="Helvetica Neue"/>
              <a:ea typeface="Helvetica Neue"/>
              <a:cs typeface="Helvetica Neue"/>
              <a:sym typeface="Helvetica Neue"/>
            </a:endParaRPr>
          </a:p>
        </p:txBody>
      </p:sp>
      <p:cxnSp>
        <p:nvCxnSpPr>
          <p:cNvPr id="1414" name="Google Shape;1414;p97"/>
          <p:cNvCxnSpPr>
            <a:stCxn id="1413" idx="0"/>
          </p:cNvCxnSpPr>
          <p:nvPr/>
        </p:nvCxnSpPr>
        <p:spPr>
          <a:xfrm rot="10800000">
            <a:off x="6919725" y="2450300"/>
            <a:ext cx="156000" cy="404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Class exercise</a:t>
            </a:r>
            <a:endParaRPr>
              <a:latin typeface="Helvetica Neue"/>
              <a:ea typeface="Helvetica Neue"/>
              <a:cs typeface="Helvetica Neue"/>
              <a:sym typeface="Helvetica Neue"/>
            </a:endParaRPr>
          </a:p>
        </p:txBody>
      </p:sp>
      <p:sp>
        <p:nvSpPr>
          <p:cNvPr id="1420" name="Google Shape;1420;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Helvetica Neue"/>
                <a:ea typeface="Helvetica Neue"/>
                <a:cs typeface="Helvetica Neue"/>
                <a:sym typeface="Helvetica Neue"/>
              </a:rPr>
              <a:t>What does the update of          </a:t>
            </a:r>
            <a:r>
              <a:rPr lang="en-GB"/>
              <a:t> </a:t>
            </a:r>
            <a:r>
              <a:rPr lang="en-GB">
                <a:latin typeface="Helvetica Neue"/>
                <a:ea typeface="Helvetica Neue"/>
                <a:cs typeface="Helvetica Neue"/>
                <a:sym typeface="Helvetica Neue"/>
              </a:rPr>
              <a:t>look like? I.e. if we had:</a:t>
            </a:r>
            <a:endParaRPr>
              <a:latin typeface="Helvetica Neue"/>
              <a:ea typeface="Helvetica Neue"/>
              <a:cs typeface="Helvetica Neue"/>
              <a:sym typeface="Helvetica Neue"/>
            </a:endParaRPr>
          </a:p>
        </p:txBody>
      </p:sp>
      <p:pic>
        <p:nvPicPr>
          <p:cNvPr id="1421" name="Google Shape;1421;p98"/>
          <p:cNvPicPr preferRelativeResize="0"/>
          <p:nvPr/>
        </p:nvPicPr>
        <p:blipFill>
          <a:blip r:embed="rId3">
            <a:alphaModFix/>
          </a:blip>
          <a:stretch>
            <a:fillRect/>
          </a:stretch>
        </p:blipFill>
        <p:spPr>
          <a:xfrm>
            <a:off x="3086375" y="1187398"/>
            <a:ext cx="442075" cy="353625"/>
          </a:xfrm>
          <a:prstGeom prst="rect">
            <a:avLst/>
          </a:prstGeom>
          <a:noFill/>
          <a:ln>
            <a:noFill/>
          </a:ln>
        </p:spPr>
      </p:pic>
      <p:pic>
        <p:nvPicPr>
          <p:cNvPr id="1422" name="Google Shape;1422;p98"/>
          <p:cNvPicPr preferRelativeResize="0"/>
          <p:nvPr/>
        </p:nvPicPr>
        <p:blipFill>
          <a:blip r:embed="rId4">
            <a:alphaModFix/>
          </a:blip>
          <a:stretch>
            <a:fillRect/>
          </a:stretch>
        </p:blipFill>
        <p:spPr>
          <a:xfrm>
            <a:off x="533400" y="1865275"/>
            <a:ext cx="7716301" cy="798750"/>
          </a:xfrm>
          <a:prstGeom prst="rect">
            <a:avLst/>
          </a:prstGeom>
          <a:noFill/>
          <a:ln>
            <a:noFill/>
          </a:ln>
        </p:spPr>
      </p:pic>
      <p:pic>
        <p:nvPicPr>
          <p:cNvPr id="1423" name="Google Shape;1423;p98"/>
          <p:cNvPicPr preferRelativeResize="0"/>
          <p:nvPr/>
        </p:nvPicPr>
        <p:blipFill>
          <a:blip r:embed="rId5">
            <a:alphaModFix/>
          </a:blip>
          <a:stretch>
            <a:fillRect/>
          </a:stretch>
        </p:blipFill>
        <p:spPr>
          <a:xfrm>
            <a:off x="774850" y="3271000"/>
            <a:ext cx="7381324" cy="1353250"/>
          </a:xfrm>
          <a:prstGeom prst="rect">
            <a:avLst/>
          </a:prstGeom>
          <a:noFill/>
          <a:ln>
            <a:noFill/>
          </a:ln>
        </p:spPr>
      </p:pic>
      <p:sp>
        <p:nvSpPr>
          <p:cNvPr id="1424" name="Google Shape;1424;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425" name="Google Shape;1425;p98"/>
          <p:cNvSpPr txBox="1"/>
          <p:nvPr/>
        </p:nvSpPr>
        <p:spPr>
          <a:xfrm>
            <a:off x="6432825" y="2854400"/>
            <a:ext cx="128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B7B7B7"/>
                </a:solidFill>
                <a:latin typeface="Helvetica Neue"/>
                <a:ea typeface="Helvetica Neue"/>
                <a:cs typeface="Helvetica Neue"/>
                <a:sym typeface="Helvetica Neue"/>
              </a:rPr>
              <a:t>sum over </a:t>
            </a:r>
            <a:r>
              <a:rPr i="1" lang="en-GB" sz="1200">
                <a:solidFill>
                  <a:srgbClr val="B7B7B7"/>
                </a:solidFill>
                <a:latin typeface="Helvetica Neue"/>
                <a:ea typeface="Helvetica Neue"/>
                <a:cs typeface="Helvetica Neue"/>
                <a:sym typeface="Helvetica Neue"/>
              </a:rPr>
              <a:t>m</a:t>
            </a:r>
            <a:r>
              <a:rPr lang="en-GB" sz="1200">
                <a:solidFill>
                  <a:srgbClr val="B7B7B7"/>
                </a:solidFill>
                <a:latin typeface="Helvetica Neue"/>
                <a:ea typeface="Helvetica Neue"/>
                <a:cs typeface="Helvetica Neue"/>
                <a:sym typeface="Helvetica Neue"/>
              </a:rPr>
              <a:t> here 😊 will fix</a:t>
            </a:r>
            <a:endParaRPr sz="1200">
              <a:solidFill>
                <a:srgbClr val="B7B7B7"/>
              </a:solidFill>
              <a:latin typeface="Helvetica Neue"/>
              <a:ea typeface="Helvetica Neue"/>
              <a:cs typeface="Helvetica Neue"/>
              <a:sym typeface="Helvetica Neue"/>
            </a:endParaRPr>
          </a:p>
        </p:txBody>
      </p:sp>
      <p:cxnSp>
        <p:nvCxnSpPr>
          <p:cNvPr id="1426" name="Google Shape;1426;p98"/>
          <p:cNvCxnSpPr>
            <a:stCxn id="1425" idx="0"/>
          </p:cNvCxnSpPr>
          <p:nvPr/>
        </p:nvCxnSpPr>
        <p:spPr>
          <a:xfrm rot="10800000">
            <a:off x="6919725" y="2450300"/>
            <a:ext cx="156000" cy="404100"/>
          </a:xfrm>
          <a:prstGeom prst="straightConnector1">
            <a:avLst/>
          </a:prstGeom>
          <a:noFill/>
          <a:ln cap="flat" cmpd="sng" w="9525">
            <a:solidFill>
              <a:srgbClr val="999999"/>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The early days</a:t>
            </a:r>
            <a:endParaRPr>
              <a:latin typeface="Helvetica Neue"/>
              <a:ea typeface="Helvetica Neue"/>
              <a:cs typeface="Helvetica Neue"/>
              <a:sym typeface="Helvetica Neue"/>
            </a:endParaRPr>
          </a:p>
        </p:txBody>
      </p:sp>
      <p:sp>
        <p:nvSpPr>
          <p:cNvPr id="178" name="Google Shape;17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Class exercise</a:t>
            </a:r>
            <a:endParaRPr>
              <a:latin typeface="Helvetica Neue"/>
              <a:ea typeface="Helvetica Neue"/>
              <a:cs typeface="Helvetica Neue"/>
              <a:sym typeface="Helvetica Neue"/>
            </a:endParaRPr>
          </a:p>
        </p:txBody>
      </p:sp>
      <p:sp>
        <p:nvSpPr>
          <p:cNvPr id="1432" name="Google Shape;1432;p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Helvetica Neue"/>
                <a:ea typeface="Helvetica Neue"/>
                <a:cs typeface="Helvetica Neue"/>
                <a:sym typeface="Helvetica Neue"/>
              </a:rPr>
              <a:t>What does the update of           look like with biases? I.e. if we had:</a:t>
            </a:r>
            <a:endParaRPr>
              <a:latin typeface="Helvetica Neue"/>
              <a:ea typeface="Helvetica Neue"/>
              <a:cs typeface="Helvetica Neue"/>
              <a:sym typeface="Helvetica Neue"/>
            </a:endParaRPr>
          </a:p>
        </p:txBody>
      </p:sp>
      <p:pic>
        <p:nvPicPr>
          <p:cNvPr id="1433" name="Google Shape;1433;p99"/>
          <p:cNvPicPr preferRelativeResize="0"/>
          <p:nvPr/>
        </p:nvPicPr>
        <p:blipFill>
          <a:blip r:embed="rId3">
            <a:alphaModFix/>
          </a:blip>
          <a:stretch>
            <a:fillRect/>
          </a:stretch>
        </p:blipFill>
        <p:spPr>
          <a:xfrm>
            <a:off x="604400" y="1868775"/>
            <a:ext cx="7935199" cy="836600"/>
          </a:xfrm>
          <a:prstGeom prst="rect">
            <a:avLst/>
          </a:prstGeom>
          <a:noFill/>
          <a:ln>
            <a:noFill/>
          </a:ln>
        </p:spPr>
      </p:pic>
      <p:pic>
        <p:nvPicPr>
          <p:cNvPr id="1434" name="Google Shape;1434;p99"/>
          <p:cNvPicPr preferRelativeResize="0"/>
          <p:nvPr/>
        </p:nvPicPr>
        <p:blipFill>
          <a:blip r:embed="rId4">
            <a:alphaModFix/>
          </a:blip>
          <a:stretch>
            <a:fillRect/>
          </a:stretch>
        </p:blipFill>
        <p:spPr>
          <a:xfrm>
            <a:off x="3049303" y="1263072"/>
            <a:ext cx="523722" cy="242463"/>
          </a:xfrm>
          <a:prstGeom prst="rect">
            <a:avLst/>
          </a:prstGeom>
          <a:noFill/>
          <a:ln>
            <a:noFill/>
          </a:ln>
        </p:spPr>
      </p:pic>
      <p:sp>
        <p:nvSpPr>
          <p:cNvPr id="1435" name="Google Shape;1435;p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Class exercise</a:t>
            </a:r>
            <a:endParaRPr>
              <a:latin typeface="Helvetica Neue"/>
              <a:ea typeface="Helvetica Neue"/>
              <a:cs typeface="Helvetica Neue"/>
              <a:sym typeface="Helvetica Neue"/>
            </a:endParaRPr>
          </a:p>
        </p:txBody>
      </p:sp>
      <p:sp>
        <p:nvSpPr>
          <p:cNvPr id="1441" name="Google Shape;1441;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Helvetica Neue"/>
                <a:ea typeface="Helvetica Neue"/>
                <a:cs typeface="Helvetica Neue"/>
                <a:sym typeface="Helvetica Neue"/>
              </a:rPr>
              <a:t>What does the update of           look like with biases? I.e. if we had:</a:t>
            </a:r>
            <a:endParaRPr>
              <a:latin typeface="Helvetica Neue"/>
              <a:ea typeface="Helvetica Neue"/>
              <a:cs typeface="Helvetica Neue"/>
              <a:sym typeface="Helvetica Neue"/>
            </a:endParaRPr>
          </a:p>
        </p:txBody>
      </p:sp>
      <p:pic>
        <p:nvPicPr>
          <p:cNvPr id="1442" name="Google Shape;1442;p100"/>
          <p:cNvPicPr preferRelativeResize="0"/>
          <p:nvPr/>
        </p:nvPicPr>
        <p:blipFill>
          <a:blip r:embed="rId3">
            <a:alphaModFix/>
          </a:blip>
          <a:stretch>
            <a:fillRect/>
          </a:stretch>
        </p:blipFill>
        <p:spPr>
          <a:xfrm>
            <a:off x="604400" y="1868775"/>
            <a:ext cx="7935199" cy="836600"/>
          </a:xfrm>
          <a:prstGeom prst="rect">
            <a:avLst/>
          </a:prstGeom>
          <a:noFill/>
          <a:ln>
            <a:noFill/>
          </a:ln>
        </p:spPr>
      </p:pic>
      <p:pic>
        <p:nvPicPr>
          <p:cNvPr id="1443" name="Google Shape;1443;p100"/>
          <p:cNvPicPr preferRelativeResize="0"/>
          <p:nvPr/>
        </p:nvPicPr>
        <p:blipFill>
          <a:blip r:embed="rId4">
            <a:alphaModFix/>
          </a:blip>
          <a:stretch>
            <a:fillRect/>
          </a:stretch>
        </p:blipFill>
        <p:spPr>
          <a:xfrm>
            <a:off x="3049303" y="1263072"/>
            <a:ext cx="523722" cy="242463"/>
          </a:xfrm>
          <a:prstGeom prst="rect">
            <a:avLst/>
          </a:prstGeom>
          <a:noFill/>
          <a:ln>
            <a:noFill/>
          </a:ln>
        </p:spPr>
      </p:pic>
      <p:pic>
        <p:nvPicPr>
          <p:cNvPr id="1444" name="Google Shape;1444;p100"/>
          <p:cNvPicPr preferRelativeResize="0"/>
          <p:nvPr/>
        </p:nvPicPr>
        <p:blipFill>
          <a:blip r:embed="rId5">
            <a:alphaModFix/>
          </a:blip>
          <a:stretch>
            <a:fillRect/>
          </a:stretch>
        </p:blipFill>
        <p:spPr>
          <a:xfrm>
            <a:off x="264300" y="3184950"/>
            <a:ext cx="8337174" cy="1202075"/>
          </a:xfrm>
          <a:prstGeom prst="rect">
            <a:avLst/>
          </a:prstGeom>
          <a:noFill/>
          <a:ln>
            <a:noFill/>
          </a:ln>
        </p:spPr>
      </p:pic>
      <p:sp>
        <p:nvSpPr>
          <p:cNvPr id="1445" name="Google Shape;1445;p100"/>
          <p:cNvSpPr/>
          <p:nvPr/>
        </p:nvSpPr>
        <p:spPr>
          <a:xfrm>
            <a:off x="6127675" y="3184950"/>
            <a:ext cx="2378700" cy="12594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00"/>
          <p:cNvSpPr txBox="1"/>
          <p:nvPr/>
        </p:nvSpPr>
        <p:spPr>
          <a:xfrm>
            <a:off x="6127675" y="4568875"/>
            <a:ext cx="291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00FF"/>
                </a:solidFill>
                <a:latin typeface="Helvetica Neue"/>
                <a:ea typeface="Helvetica Neue"/>
                <a:cs typeface="Helvetica Neue"/>
                <a:sym typeface="Helvetica Neue"/>
              </a:rPr>
              <a:t>what’s the idea here?</a:t>
            </a:r>
            <a:endParaRPr>
              <a:solidFill>
                <a:srgbClr val="0000FF"/>
              </a:solidFill>
              <a:latin typeface="Helvetica Neue"/>
              <a:ea typeface="Helvetica Neue"/>
              <a:cs typeface="Helvetica Neue"/>
              <a:sym typeface="Helvetica Neue"/>
            </a:endParaRPr>
          </a:p>
        </p:txBody>
      </p:sp>
      <p:sp>
        <p:nvSpPr>
          <p:cNvPr id="1447" name="Google Shape;1447;p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pic>
        <p:nvPicPr>
          <p:cNvPr id="1452" name="Google Shape;1452;p101"/>
          <p:cNvPicPr preferRelativeResize="0"/>
          <p:nvPr/>
        </p:nvPicPr>
        <p:blipFill>
          <a:blip r:embed="rId3">
            <a:alphaModFix/>
          </a:blip>
          <a:stretch>
            <a:fillRect/>
          </a:stretch>
        </p:blipFill>
        <p:spPr>
          <a:xfrm>
            <a:off x="4607700" y="1181900"/>
            <a:ext cx="3380801" cy="2971000"/>
          </a:xfrm>
          <a:prstGeom prst="rect">
            <a:avLst/>
          </a:prstGeom>
          <a:noFill/>
          <a:ln>
            <a:noFill/>
          </a:ln>
        </p:spPr>
      </p:pic>
      <p:sp>
        <p:nvSpPr>
          <p:cNvPr id="1453" name="Google Shape;1453;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Embeddings</a:t>
            </a:r>
            <a:endParaRPr>
              <a:latin typeface="Helvetica Neue"/>
              <a:ea typeface="Helvetica Neue"/>
              <a:cs typeface="Helvetica Neue"/>
              <a:sym typeface="Helvetica Neue"/>
            </a:endParaRPr>
          </a:p>
        </p:txBody>
      </p:sp>
      <p:pic>
        <p:nvPicPr>
          <p:cNvPr id="1454" name="Google Shape;1454;p101"/>
          <p:cNvPicPr preferRelativeResize="0"/>
          <p:nvPr/>
        </p:nvPicPr>
        <p:blipFill>
          <a:blip r:embed="rId4">
            <a:alphaModFix/>
          </a:blip>
          <a:stretch>
            <a:fillRect/>
          </a:stretch>
        </p:blipFill>
        <p:spPr>
          <a:xfrm>
            <a:off x="76200" y="1263050"/>
            <a:ext cx="3914924" cy="3499451"/>
          </a:xfrm>
          <a:prstGeom prst="rect">
            <a:avLst/>
          </a:prstGeom>
          <a:noFill/>
          <a:ln>
            <a:noFill/>
          </a:ln>
        </p:spPr>
      </p:pic>
      <p:sp>
        <p:nvSpPr>
          <p:cNvPr id="1455" name="Google Shape;1455;p101"/>
          <p:cNvSpPr txBox="1"/>
          <p:nvPr/>
        </p:nvSpPr>
        <p:spPr>
          <a:xfrm>
            <a:off x="76200" y="4721900"/>
            <a:ext cx="39981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000">
                <a:solidFill>
                  <a:srgbClr val="666666"/>
                </a:solidFill>
              </a:rPr>
              <a:t>The Xbox Recommender System, Koenigstein et al, RecSys 2012</a:t>
            </a:r>
            <a:endParaRPr i="1" sz="1000">
              <a:solidFill>
                <a:srgbClr val="666666"/>
              </a:solidFill>
            </a:endParaRPr>
          </a:p>
        </p:txBody>
      </p:sp>
      <p:sp>
        <p:nvSpPr>
          <p:cNvPr id="1456" name="Google Shape;1456;p101"/>
          <p:cNvSpPr txBox="1"/>
          <p:nvPr/>
        </p:nvSpPr>
        <p:spPr>
          <a:xfrm>
            <a:off x="4572000" y="4493300"/>
            <a:ext cx="39981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000">
                <a:solidFill>
                  <a:srgbClr val="666666"/>
                </a:solidFill>
              </a:rPr>
              <a:t>Matchbox: Large Scale Bayesian Recommendations, Stern et al, WWW 2009</a:t>
            </a:r>
            <a:endParaRPr i="1" sz="1000">
              <a:solidFill>
                <a:srgbClr val="666666"/>
              </a:solidFill>
            </a:endParaRPr>
          </a:p>
        </p:txBody>
      </p:sp>
      <p:sp>
        <p:nvSpPr>
          <p:cNvPr id="1457" name="Google Shape;1457;p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pic>
        <p:nvPicPr>
          <p:cNvPr id="1463" name="Google Shape;1463;p102"/>
          <p:cNvPicPr preferRelativeResize="0"/>
          <p:nvPr/>
        </p:nvPicPr>
        <p:blipFill rotWithShape="1">
          <a:blip r:embed="rId3">
            <a:alphaModFix/>
          </a:blip>
          <a:srcRect b="0" l="0" r="0" t="0"/>
          <a:stretch/>
        </p:blipFill>
        <p:spPr>
          <a:xfrm>
            <a:off x="1925706" y="87475"/>
            <a:ext cx="5627729" cy="5202718"/>
          </a:xfrm>
          <a:prstGeom prst="rect">
            <a:avLst/>
          </a:prstGeom>
          <a:noFill/>
          <a:ln>
            <a:noFill/>
          </a:ln>
        </p:spPr>
      </p:pic>
      <p:sp>
        <p:nvSpPr>
          <p:cNvPr id="1464" name="Google Shape;1464;p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68" name="Shape 1468"/>
        <p:cNvGrpSpPr/>
        <p:nvPr/>
      </p:nvGrpSpPr>
      <p:grpSpPr>
        <a:xfrm>
          <a:off x="0" y="0"/>
          <a:ext cx="0" cy="0"/>
          <a:chOff x="0" y="0"/>
          <a:chExt cx="0" cy="0"/>
        </a:xfrm>
      </p:grpSpPr>
      <p:sp>
        <p:nvSpPr>
          <p:cNvPr id="1469" name="Google Shape;1469;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latin typeface="Helvetica Neue"/>
                <a:ea typeface="Helvetica Neue"/>
                <a:cs typeface="Helvetica Neue"/>
                <a:sym typeface="Helvetica Neue"/>
              </a:rPr>
              <a:t>Initializing U and V </a:t>
            </a:r>
            <a:endParaRPr>
              <a:solidFill>
                <a:schemeClr val="dk1"/>
              </a:solidFill>
              <a:latin typeface="Helvetica Neue"/>
              <a:ea typeface="Helvetica Neue"/>
              <a:cs typeface="Helvetica Neue"/>
              <a:sym typeface="Helvetica Neue"/>
            </a:endParaRPr>
          </a:p>
        </p:txBody>
      </p:sp>
      <p:sp>
        <p:nvSpPr>
          <p:cNvPr id="1470" name="Google Shape;1470;p103"/>
          <p:cNvSpPr txBox="1"/>
          <p:nvPr>
            <p:ph idx="1" type="body"/>
          </p:nvPr>
        </p:nvSpPr>
        <p:spPr>
          <a:xfrm>
            <a:off x="311700" y="368925"/>
            <a:ext cx="8520600" cy="420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rgbClr val="A2C4C9"/>
                </a:solidFill>
              </a:rPr>
              <a:t>Rotational invariance of the embeddings</a:t>
            </a:r>
            <a:endParaRPr>
              <a:solidFill>
                <a:srgbClr val="A2C4C9"/>
              </a:solidFill>
            </a:endParaRPr>
          </a:p>
        </p:txBody>
      </p:sp>
      <p:sp>
        <p:nvSpPr>
          <p:cNvPr id="1471" name="Google Shape;1471;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Some good properties</a:t>
            </a:r>
            <a:endParaRPr>
              <a:latin typeface="Helvetica Neue"/>
              <a:ea typeface="Helvetica Neue"/>
              <a:cs typeface="Helvetica Neue"/>
              <a:sym typeface="Helvetica Neue"/>
            </a:endParaRPr>
          </a:p>
        </p:txBody>
      </p:sp>
      <p:sp>
        <p:nvSpPr>
          <p:cNvPr id="1477" name="Google Shape;1477;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a:buChar char="●"/>
            </a:pPr>
            <a:r>
              <a:rPr lang="en-GB">
                <a:latin typeface="Helvetica Neue"/>
                <a:ea typeface="Helvetica Neue"/>
                <a:cs typeface="Helvetica Neue"/>
                <a:sym typeface="Helvetica Neue"/>
              </a:rPr>
              <a:t>In the </a:t>
            </a:r>
            <a:r>
              <a:rPr i="1" lang="en-GB">
                <a:latin typeface="Helvetica Neue"/>
                <a:ea typeface="Helvetica Neue"/>
                <a:cs typeface="Helvetica Neue"/>
                <a:sym typeface="Helvetica Neue"/>
              </a:rPr>
              <a:t>simplest</a:t>
            </a:r>
            <a:r>
              <a:rPr lang="en-GB">
                <a:latin typeface="Helvetica Neue"/>
                <a:ea typeface="Helvetica Neue"/>
                <a:cs typeface="Helvetica Neue"/>
                <a:sym typeface="Helvetica Neue"/>
              </a:rPr>
              <a:t> version, we only need to</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GB">
                <a:latin typeface="Helvetica Neue"/>
                <a:ea typeface="Helvetica Neue"/>
                <a:cs typeface="Helvetica Neue"/>
                <a:sym typeface="Helvetica Neue"/>
              </a:rPr>
              <a:t>store one vector for each user</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GB">
                <a:latin typeface="Helvetica Neue"/>
                <a:ea typeface="Helvetica Neue"/>
                <a:cs typeface="Helvetica Neue"/>
                <a:sym typeface="Helvetica Neue"/>
              </a:rPr>
              <a:t>s</a:t>
            </a:r>
            <a:r>
              <a:rPr lang="en-GB">
                <a:latin typeface="Helvetica Neue"/>
                <a:ea typeface="Helvetica Neue"/>
                <a:cs typeface="Helvetica Neue"/>
                <a:sym typeface="Helvetica Neue"/>
              </a:rPr>
              <a:t>tore one vector for each item</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GB">
                <a:latin typeface="Helvetica Neue"/>
                <a:ea typeface="Helvetica Neue"/>
                <a:cs typeface="Helvetica Neue"/>
                <a:sym typeface="Helvetica Neue"/>
              </a:rPr>
              <a:t>l</a:t>
            </a:r>
            <a:r>
              <a:rPr lang="en-GB">
                <a:latin typeface="Helvetica Neue"/>
                <a:ea typeface="Helvetica Neue"/>
                <a:cs typeface="Helvetica Neue"/>
                <a:sym typeface="Helvetica Neue"/>
              </a:rPr>
              <a:t>oad a user’s vector at runtime</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GB">
                <a:latin typeface="Helvetica Neue"/>
                <a:ea typeface="Helvetica Neue"/>
                <a:cs typeface="Helvetica Neue"/>
                <a:sym typeface="Helvetica Neue"/>
              </a:rPr>
              <a:t>c</a:t>
            </a:r>
            <a:r>
              <a:rPr lang="en-GB">
                <a:latin typeface="Helvetica Neue"/>
                <a:ea typeface="Helvetica Neue"/>
                <a:cs typeface="Helvetica Neue"/>
                <a:sym typeface="Helvetica Neue"/>
              </a:rPr>
              <a:t>ompute predictions over all items</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GB">
                <a:latin typeface="Helvetica Neue"/>
                <a:ea typeface="Helvetica Neue"/>
                <a:cs typeface="Helvetica Neue"/>
                <a:sym typeface="Helvetica Neue"/>
              </a:rPr>
              <a:t>...and return something (like the top)</a:t>
            </a:r>
            <a:endParaRPr>
              <a:latin typeface="Helvetica Neue"/>
              <a:ea typeface="Helvetica Neue"/>
              <a:cs typeface="Helvetica Neue"/>
              <a:sym typeface="Helvetica Neue"/>
            </a:endParaRPr>
          </a:p>
        </p:txBody>
      </p:sp>
      <p:pic>
        <p:nvPicPr>
          <p:cNvPr id="1478" name="Google Shape;1478;p104"/>
          <p:cNvPicPr preferRelativeResize="0"/>
          <p:nvPr/>
        </p:nvPicPr>
        <p:blipFill>
          <a:blip r:embed="rId3">
            <a:alphaModFix/>
          </a:blip>
          <a:stretch>
            <a:fillRect/>
          </a:stretch>
        </p:blipFill>
        <p:spPr>
          <a:xfrm>
            <a:off x="6023402" y="2612650"/>
            <a:ext cx="2634576" cy="2302251"/>
          </a:xfrm>
          <a:prstGeom prst="rect">
            <a:avLst/>
          </a:prstGeom>
          <a:noFill/>
          <a:ln>
            <a:noFill/>
          </a:ln>
        </p:spPr>
      </p:pic>
      <p:sp>
        <p:nvSpPr>
          <p:cNvPr id="1479" name="Google Shape;1479;p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05"/>
          <p:cNvSpPr/>
          <p:nvPr/>
        </p:nvSpPr>
        <p:spPr>
          <a:xfrm>
            <a:off x="6705175" y="42699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5" name="Google Shape;1485;p105"/>
          <p:cNvPicPr preferRelativeResize="0"/>
          <p:nvPr/>
        </p:nvPicPr>
        <p:blipFill>
          <a:blip r:embed="rId3">
            <a:alphaModFix/>
          </a:blip>
          <a:stretch>
            <a:fillRect/>
          </a:stretch>
        </p:blipFill>
        <p:spPr>
          <a:xfrm>
            <a:off x="5297937" y="4080275"/>
            <a:ext cx="659850" cy="896575"/>
          </a:xfrm>
          <a:prstGeom prst="rect">
            <a:avLst/>
          </a:prstGeom>
          <a:noFill/>
          <a:ln>
            <a:noFill/>
          </a:ln>
        </p:spPr>
      </p:pic>
      <p:pic>
        <p:nvPicPr>
          <p:cNvPr id="1486" name="Google Shape;1486;p105"/>
          <p:cNvPicPr preferRelativeResize="0"/>
          <p:nvPr/>
        </p:nvPicPr>
        <p:blipFill>
          <a:blip r:embed="rId4">
            <a:alphaModFix/>
          </a:blip>
          <a:stretch>
            <a:fillRect/>
          </a:stretch>
        </p:blipFill>
        <p:spPr>
          <a:xfrm>
            <a:off x="3166184" y="3718400"/>
            <a:ext cx="754025" cy="851025"/>
          </a:xfrm>
          <a:prstGeom prst="rect">
            <a:avLst/>
          </a:prstGeom>
          <a:noFill/>
          <a:ln>
            <a:noFill/>
          </a:ln>
        </p:spPr>
      </p:pic>
      <p:cxnSp>
        <p:nvCxnSpPr>
          <p:cNvPr id="1487" name="Google Shape;1487;p105"/>
          <p:cNvCxnSpPr>
            <a:stCxn id="1485" idx="1"/>
            <a:endCxn id="1486" idx="3"/>
          </p:cNvCxnSpPr>
          <p:nvPr/>
        </p:nvCxnSpPr>
        <p:spPr>
          <a:xfrm rot="10800000">
            <a:off x="3920337" y="4143963"/>
            <a:ext cx="1377600" cy="384600"/>
          </a:xfrm>
          <a:prstGeom prst="straightConnector1">
            <a:avLst/>
          </a:prstGeom>
          <a:noFill/>
          <a:ln cap="flat" cmpd="sng" w="19050">
            <a:solidFill>
              <a:srgbClr val="6AA84F"/>
            </a:solidFill>
            <a:prstDash val="solid"/>
            <a:round/>
            <a:headEnd len="med" w="med" type="none"/>
            <a:tailEnd len="med" w="med" type="none"/>
          </a:ln>
        </p:spPr>
      </p:cxnSp>
      <p:pic>
        <p:nvPicPr>
          <p:cNvPr id="1488" name="Google Shape;1488;p105"/>
          <p:cNvPicPr preferRelativeResize="0"/>
          <p:nvPr/>
        </p:nvPicPr>
        <p:blipFill>
          <a:blip r:embed="rId5">
            <a:alphaModFix/>
          </a:blip>
          <a:stretch>
            <a:fillRect/>
          </a:stretch>
        </p:blipFill>
        <p:spPr>
          <a:xfrm>
            <a:off x="6770263" y="4389838"/>
            <a:ext cx="410150" cy="277450"/>
          </a:xfrm>
          <a:prstGeom prst="rect">
            <a:avLst/>
          </a:prstGeom>
          <a:noFill/>
          <a:ln>
            <a:noFill/>
          </a:ln>
        </p:spPr>
      </p:pic>
      <p:sp>
        <p:nvSpPr>
          <p:cNvPr id="1489" name="Google Shape;1489;p105"/>
          <p:cNvSpPr/>
          <p:nvPr/>
        </p:nvSpPr>
        <p:spPr>
          <a:xfrm>
            <a:off x="4209840" y="4144550"/>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05"/>
          <p:cNvSpPr/>
          <p:nvPr/>
        </p:nvSpPr>
        <p:spPr>
          <a:xfrm>
            <a:off x="2004950" y="39651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1" name="Google Shape;1491;p105"/>
          <p:cNvPicPr preferRelativeResize="0"/>
          <p:nvPr/>
        </p:nvPicPr>
        <p:blipFill>
          <a:blip r:embed="rId6">
            <a:alphaModFix/>
          </a:blip>
          <a:stretch>
            <a:fillRect/>
          </a:stretch>
        </p:blipFill>
        <p:spPr>
          <a:xfrm>
            <a:off x="2126950" y="4079950"/>
            <a:ext cx="368575" cy="242200"/>
          </a:xfrm>
          <a:prstGeom prst="rect">
            <a:avLst/>
          </a:prstGeom>
          <a:noFill/>
          <a:ln>
            <a:noFill/>
          </a:ln>
        </p:spPr>
      </p:pic>
      <p:pic>
        <p:nvPicPr>
          <p:cNvPr id="1492" name="Google Shape;1492;p105"/>
          <p:cNvPicPr preferRelativeResize="0"/>
          <p:nvPr/>
        </p:nvPicPr>
        <p:blipFill>
          <a:blip r:embed="rId7">
            <a:alphaModFix/>
          </a:blip>
          <a:stretch>
            <a:fillRect/>
          </a:stretch>
        </p:blipFill>
        <p:spPr>
          <a:xfrm>
            <a:off x="2790075" y="4667300"/>
            <a:ext cx="2116075" cy="382200"/>
          </a:xfrm>
          <a:prstGeom prst="rect">
            <a:avLst/>
          </a:prstGeom>
          <a:noFill/>
          <a:ln>
            <a:noFill/>
          </a:ln>
        </p:spPr>
      </p:pic>
      <p:pic>
        <p:nvPicPr>
          <p:cNvPr id="1493" name="Google Shape;1493;p105"/>
          <p:cNvPicPr preferRelativeResize="0"/>
          <p:nvPr/>
        </p:nvPicPr>
        <p:blipFill>
          <a:blip r:embed="rId8">
            <a:alphaModFix/>
          </a:blip>
          <a:stretch>
            <a:fillRect/>
          </a:stretch>
        </p:blipFill>
        <p:spPr>
          <a:xfrm>
            <a:off x="4232875" y="4199537"/>
            <a:ext cx="410250" cy="219425"/>
          </a:xfrm>
          <a:prstGeom prst="rect">
            <a:avLst/>
          </a:prstGeom>
          <a:noFill/>
          <a:ln>
            <a:noFill/>
          </a:ln>
        </p:spPr>
      </p:pic>
      <p:sp>
        <p:nvSpPr>
          <p:cNvPr id="1494" name="Google Shape;1494;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Making predictions</a:t>
            </a:r>
            <a:endParaRPr/>
          </a:p>
        </p:txBody>
      </p:sp>
      <p:sp>
        <p:nvSpPr>
          <p:cNvPr id="1495" name="Google Shape;1495;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Store vectors for each user and item</a:t>
            </a:r>
            <a:endParaRPr/>
          </a:p>
          <a:p>
            <a:pPr indent="-342900" lvl="0" marL="457200" rtl="0" algn="l">
              <a:spcBef>
                <a:spcPts val="0"/>
              </a:spcBef>
              <a:spcAft>
                <a:spcPts val="0"/>
              </a:spcAft>
              <a:buSzPts val="1800"/>
              <a:buChar char="●"/>
            </a:pPr>
            <a:r>
              <a:rPr lang="en-GB"/>
              <a:t>At runtime, compute inner products and rank largest to smallest</a:t>
            </a:r>
            <a:endParaRPr/>
          </a:p>
        </p:txBody>
      </p:sp>
      <p:pic>
        <p:nvPicPr>
          <p:cNvPr id="1496" name="Google Shape;1496;p105"/>
          <p:cNvPicPr preferRelativeResize="0"/>
          <p:nvPr/>
        </p:nvPicPr>
        <p:blipFill>
          <a:blip r:embed="rId9">
            <a:alphaModFix/>
          </a:blip>
          <a:stretch>
            <a:fillRect/>
          </a:stretch>
        </p:blipFill>
        <p:spPr>
          <a:xfrm>
            <a:off x="6023402" y="1469650"/>
            <a:ext cx="2634576" cy="2302251"/>
          </a:xfrm>
          <a:prstGeom prst="rect">
            <a:avLst/>
          </a:prstGeom>
          <a:noFill/>
          <a:ln>
            <a:noFill/>
          </a:ln>
        </p:spPr>
      </p:pic>
      <p:sp>
        <p:nvSpPr>
          <p:cNvPr id="1497" name="Google Shape;1497;p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06"/>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Evaluation: train, validation and test sets</a:t>
            </a:r>
            <a:endParaRPr/>
          </a:p>
        </p:txBody>
      </p:sp>
      <p:sp>
        <p:nvSpPr>
          <p:cNvPr id="1503" name="Google Shape;1503;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107"/>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GB"/>
              <a:t>Train, Validation and Test Datasets</a:t>
            </a:r>
            <a:endParaRPr/>
          </a:p>
        </p:txBody>
      </p:sp>
      <p:sp>
        <p:nvSpPr>
          <p:cNvPr id="1509" name="Google Shape;1509;p107"/>
          <p:cNvSpPr txBox="1"/>
          <p:nvPr>
            <p:ph idx="1" type="body"/>
          </p:nvPr>
        </p:nvSpPr>
        <p:spPr>
          <a:xfrm>
            <a:off x="628650" y="1132600"/>
            <a:ext cx="7886700" cy="3543300"/>
          </a:xfrm>
          <a:prstGeom prst="rect">
            <a:avLst/>
          </a:prstGeom>
          <a:noFill/>
          <a:ln>
            <a:noFill/>
          </a:ln>
        </p:spPr>
        <p:txBody>
          <a:bodyPr anchorCtr="0" anchor="t" bIns="34275" lIns="68575" spcFirstLastPara="1" rIns="68575" wrap="square" tIns="34275">
            <a:noAutofit/>
          </a:bodyPr>
          <a:lstStyle/>
          <a:p>
            <a:pPr indent="-178593" lvl="0" marL="177800" rtl="0" algn="l">
              <a:lnSpc>
                <a:spcPct val="100000"/>
              </a:lnSpc>
              <a:spcBef>
                <a:spcPts val="0"/>
              </a:spcBef>
              <a:spcAft>
                <a:spcPts val="0"/>
              </a:spcAft>
              <a:buClr>
                <a:schemeClr val="dk1"/>
              </a:buClr>
              <a:buSzPts val="1413"/>
              <a:buChar char="●"/>
            </a:pPr>
            <a:r>
              <a:rPr lang="en-GB" sz="1412" u="sng">
                <a:latin typeface="Helvetica Neue Light"/>
                <a:ea typeface="Helvetica Neue Light"/>
                <a:cs typeface="Helvetica Neue Light"/>
                <a:sym typeface="Helvetica Neue Light"/>
              </a:rPr>
              <a:t>Train Dataset</a:t>
            </a:r>
            <a:r>
              <a:rPr lang="en-GB" sz="1412">
                <a:latin typeface="Helvetica Neue Light"/>
                <a:ea typeface="Helvetica Neue Light"/>
                <a:cs typeface="Helvetica Neue Light"/>
                <a:sym typeface="Helvetica Neue Light"/>
              </a:rPr>
              <a:t> – The sample of data used to fit the model. This is the actual data we use to train the model and learn parameters</a:t>
            </a:r>
            <a:endParaRPr sz="1412">
              <a:latin typeface="Helvetica Neue Light"/>
              <a:ea typeface="Helvetica Neue Light"/>
              <a:cs typeface="Helvetica Neue Light"/>
              <a:sym typeface="Helvetica Neue Light"/>
            </a:endParaRPr>
          </a:p>
          <a:p>
            <a:pPr indent="-178593" lvl="0" marL="177800" rtl="0" algn="l">
              <a:lnSpc>
                <a:spcPct val="100000"/>
              </a:lnSpc>
              <a:spcBef>
                <a:spcPts val="800"/>
              </a:spcBef>
              <a:spcAft>
                <a:spcPts val="0"/>
              </a:spcAft>
              <a:buClr>
                <a:schemeClr val="dk1"/>
              </a:buClr>
              <a:buSzPts val="1413"/>
              <a:buChar char="●"/>
            </a:pPr>
            <a:r>
              <a:rPr lang="en-GB" sz="1412" u="sng">
                <a:latin typeface="Helvetica Neue Light"/>
                <a:ea typeface="Helvetica Neue Light"/>
                <a:cs typeface="Helvetica Neue Light"/>
                <a:sym typeface="Helvetica Neue Light"/>
              </a:rPr>
              <a:t>Validation Dataset</a:t>
            </a:r>
            <a:r>
              <a:rPr lang="en-GB" sz="1412">
                <a:latin typeface="Helvetica Neue Light"/>
                <a:ea typeface="Helvetica Neue Light"/>
                <a:cs typeface="Helvetica Neue Light"/>
                <a:sym typeface="Helvetica Neue Light"/>
              </a:rPr>
              <a:t> – The sample of data used to provide an unbiased evaluation of a model fit on the training dataset while tuning model hyperparameters. </a:t>
            </a:r>
            <a:br>
              <a:rPr lang="en-GB" sz="1412">
                <a:latin typeface="Helvetica Neue Light"/>
                <a:ea typeface="Helvetica Neue Light"/>
                <a:cs typeface="Helvetica Neue Light"/>
                <a:sym typeface="Helvetica Neue Light"/>
              </a:rPr>
            </a:br>
            <a:br>
              <a:rPr lang="en-GB" sz="1412">
                <a:latin typeface="Helvetica Neue Light"/>
                <a:ea typeface="Helvetica Neue Light"/>
                <a:cs typeface="Helvetica Neue Light"/>
                <a:sym typeface="Helvetica Neue Light"/>
              </a:rPr>
            </a:br>
            <a:r>
              <a:rPr lang="en-GB" sz="1412">
                <a:latin typeface="Helvetica Neue Light"/>
                <a:ea typeface="Helvetica Neue Light"/>
                <a:cs typeface="Helvetica Neue Light"/>
                <a:sym typeface="Helvetica Neue Light"/>
              </a:rPr>
              <a:t>Models often have many hyperparameters (e.g., dimensionality, number of layers, architecture choices, optimization choices, etc.). The validation set is used only </a:t>
            </a:r>
            <a:r>
              <a:rPr lang="en-GB" sz="1412" u="sng">
                <a:latin typeface="Helvetica Neue Light"/>
                <a:ea typeface="Helvetica Neue Light"/>
                <a:cs typeface="Helvetica Neue Light"/>
                <a:sym typeface="Helvetica Neue Light"/>
              </a:rPr>
              <a:t>after</a:t>
            </a:r>
            <a:r>
              <a:rPr lang="en-GB" sz="1412">
                <a:latin typeface="Helvetica Neue Light"/>
                <a:ea typeface="Helvetica Neue Light"/>
                <a:cs typeface="Helvetica Neue Light"/>
                <a:sym typeface="Helvetica Neue Light"/>
              </a:rPr>
              <a:t> the model is trained on the training dataset. It is used to evaluate the quality of the model under different hyper-parameter choices. Often the test dataset is used for tuning hyperparameters. However, as the model becomes biased towards this dataset, it is impossible to determine the actual quality of the model without a separate set. </a:t>
            </a:r>
            <a:endParaRPr sz="1412">
              <a:latin typeface="Helvetica Neue Light"/>
              <a:ea typeface="Helvetica Neue Light"/>
              <a:cs typeface="Helvetica Neue Light"/>
              <a:sym typeface="Helvetica Neue Light"/>
            </a:endParaRPr>
          </a:p>
          <a:p>
            <a:pPr indent="-178593" lvl="0" marL="177800" rtl="0" algn="l">
              <a:lnSpc>
                <a:spcPct val="100000"/>
              </a:lnSpc>
              <a:spcBef>
                <a:spcPts val="800"/>
              </a:spcBef>
              <a:spcAft>
                <a:spcPts val="1600"/>
              </a:spcAft>
              <a:buClr>
                <a:schemeClr val="dk1"/>
              </a:buClr>
              <a:buSzPts val="1413"/>
              <a:buChar char="●"/>
            </a:pPr>
            <a:r>
              <a:rPr lang="en-GB" sz="1412" u="sng">
                <a:latin typeface="Helvetica Neue Light"/>
                <a:ea typeface="Helvetica Neue Light"/>
                <a:cs typeface="Helvetica Neue Light"/>
                <a:sym typeface="Helvetica Neue Light"/>
              </a:rPr>
              <a:t>Test Datasets</a:t>
            </a:r>
            <a:r>
              <a:rPr lang="en-GB" sz="1412">
                <a:latin typeface="Helvetica Neue Light"/>
                <a:ea typeface="Helvetica Neue Light"/>
                <a:cs typeface="Helvetica Neue Light"/>
                <a:sym typeface="Helvetica Neue Light"/>
              </a:rPr>
              <a:t> – The sample of data used to provide an unbiased evaluation of a final model fit on the training dataset.</a:t>
            </a:r>
            <a:br>
              <a:rPr lang="en-GB" sz="1412">
                <a:latin typeface="Helvetica Neue Light"/>
                <a:ea typeface="Helvetica Neue Light"/>
                <a:cs typeface="Helvetica Neue Light"/>
                <a:sym typeface="Helvetica Neue Light"/>
              </a:rPr>
            </a:br>
            <a:br>
              <a:rPr lang="en-GB" sz="1412">
                <a:latin typeface="Helvetica Neue Light"/>
                <a:ea typeface="Helvetica Neue Light"/>
                <a:cs typeface="Helvetica Neue Light"/>
                <a:sym typeface="Helvetica Neue Light"/>
              </a:rPr>
            </a:br>
            <a:r>
              <a:rPr lang="en-GB" sz="1412">
                <a:latin typeface="Helvetica Neue Light"/>
                <a:ea typeface="Helvetica Neue Light"/>
                <a:cs typeface="Helvetica Neue Light"/>
                <a:sym typeface="Helvetica Neue Light"/>
              </a:rPr>
              <a:t>The test set is used once at the very end to evaluate the actual performance of a recommender systems.</a:t>
            </a:r>
            <a:endParaRPr sz="1412">
              <a:latin typeface="Helvetica Neue Light"/>
              <a:ea typeface="Helvetica Neue Light"/>
              <a:cs typeface="Helvetica Neue Light"/>
              <a:sym typeface="Helvetica Neue Light"/>
            </a:endParaRPr>
          </a:p>
        </p:txBody>
      </p:sp>
      <p:sp>
        <p:nvSpPr>
          <p:cNvPr id="1510" name="Google Shape;1510;p107"/>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108"/>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lang="en-GB"/>
              <a:t>Train, Validation and Datasets Test Cont. </a:t>
            </a:r>
            <a:endParaRPr/>
          </a:p>
        </p:txBody>
      </p:sp>
      <p:sp>
        <p:nvSpPr>
          <p:cNvPr id="1516" name="Google Shape;1516;p108"/>
          <p:cNvSpPr txBox="1"/>
          <p:nvPr>
            <p:ph idx="1" type="body"/>
          </p:nvPr>
        </p:nvSpPr>
        <p:spPr>
          <a:xfrm>
            <a:off x="674678" y="1127434"/>
            <a:ext cx="7886700" cy="28887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None/>
            </a:pPr>
            <a:r>
              <a:rPr lang="en-GB"/>
              <a:t>Most machine learning datasets are created by randomly splitting the data into train, validation and test.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GB"/>
              <a:t>Cross validation can be achieved by repeating the this split multiple times.</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GB"/>
              <a:t>Recommendations datasets are time-dependent</a:t>
            </a:r>
            <a:endParaRPr/>
          </a:p>
          <a:p>
            <a:pPr indent="-177800" lvl="1" marL="520700" rtl="0" algn="l">
              <a:lnSpc>
                <a:spcPct val="90000"/>
              </a:lnSpc>
              <a:spcBef>
                <a:spcPts val="400"/>
              </a:spcBef>
              <a:spcAft>
                <a:spcPts val="0"/>
              </a:spcAft>
              <a:buClr>
                <a:schemeClr val="dk1"/>
              </a:buClr>
              <a:buSzPts val="1800"/>
              <a:buChar char="○"/>
            </a:pPr>
            <a:r>
              <a:rPr lang="en-GB"/>
              <a:t>The split usually follows the actual timeline of events</a:t>
            </a:r>
            <a:endParaRPr/>
          </a:p>
          <a:p>
            <a:pPr indent="-177800" lvl="1" marL="520700" rtl="0" algn="l">
              <a:lnSpc>
                <a:spcPct val="90000"/>
              </a:lnSpc>
              <a:spcBef>
                <a:spcPts val="400"/>
              </a:spcBef>
              <a:spcAft>
                <a:spcPts val="1600"/>
              </a:spcAft>
              <a:buClr>
                <a:schemeClr val="dk1"/>
              </a:buClr>
              <a:buSzPts val="1800"/>
              <a:buChar char="○"/>
            </a:pPr>
            <a:r>
              <a:rPr lang="en-GB"/>
              <a:t>Random split usually yield an “easier” datasets that are not “realistic”</a:t>
            </a:r>
            <a:endParaRPr/>
          </a:p>
        </p:txBody>
      </p:sp>
      <p:pic>
        <p:nvPicPr>
          <p:cNvPr id="1517" name="Google Shape;1517;p108"/>
          <p:cNvPicPr preferRelativeResize="0"/>
          <p:nvPr/>
        </p:nvPicPr>
        <p:blipFill rotWithShape="1">
          <a:blip r:embed="rId3">
            <a:alphaModFix/>
          </a:blip>
          <a:srcRect b="0" l="0" r="0" t="0"/>
          <a:stretch/>
        </p:blipFill>
        <p:spPr>
          <a:xfrm>
            <a:off x="959189" y="3643301"/>
            <a:ext cx="6636595" cy="1500199"/>
          </a:xfrm>
          <a:prstGeom prst="rect">
            <a:avLst/>
          </a:prstGeom>
          <a:noFill/>
          <a:ln>
            <a:noFill/>
          </a:ln>
        </p:spPr>
      </p:pic>
      <p:sp>
        <p:nvSpPr>
          <p:cNvPr id="1518" name="Google Shape;1518;p108"/>
          <p:cNvSpPr/>
          <p:nvPr/>
        </p:nvSpPr>
        <p:spPr>
          <a:xfrm>
            <a:off x="736288" y="4493462"/>
            <a:ext cx="1539900" cy="534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519" name="Google Shape;1519;p108"/>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GB">
                <a:latin typeface="Helvetica Neue"/>
                <a:ea typeface="Helvetica Neue"/>
                <a:cs typeface="Helvetica Neue"/>
                <a:sym typeface="Helvetica Neue"/>
              </a:rPr>
              <a:t>The story of Greg Linden and Amazon recommendations </a:t>
            </a:r>
            <a:endParaRPr>
              <a:latin typeface="Helvetica Neue"/>
              <a:ea typeface="Helvetica Neue"/>
              <a:cs typeface="Helvetica Neue"/>
              <a:sym typeface="Helvetica Neue"/>
            </a:endParaRPr>
          </a:p>
        </p:txBody>
      </p:sp>
      <p:pic>
        <p:nvPicPr>
          <p:cNvPr descr="Image result for greg linden amazon recommendations" id="185" name="Google Shape;185;p37"/>
          <p:cNvPicPr preferRelativeResize="0"/>
          <p:nvPr/>
        </p:nvPicPr>
        <p:blipFill rotWithShape="1">
          <a:blip r:embed="rId3">
            <a:alphaModFix/>
          </a:blip>
          <a:srcRect b="0" l="0" r="0" t="0"/>
          <a:stretch/>
        </p:blipFill>
        <p:spPr>
          <a:xfrm>
            <a:off x="1371601" y="1428750"/>
            <a:ext cx="5096765" cy="3143250"/>
          </a:xfrm>
          <a:prstGeom prst="rect">
            <a:avLst/>
          </a:prstGeom>
          <a:noFill/>
          <a:ln>
            <a:noFill/>
          </a:ln>
        </p:spPr>
      </p:pic>
      <p:pic>
        <p:nvPicPr>
          <p:cNvPr descr="Image result for greg linden amazon recommendations" id="186" name="Google Shape;186;p37"/>
          <p:cNvPicPr preferRelativeResize="0"/>
          <p:nvPr/>
        </p:nvPicPr>
        <p:blipFill rotWithShape="1">
          <a:blip r:embed="rId4">
            <a:alphaModFix/>
          </a:blip>
          <a:srcRect b="0" l="0" r="0" t="0"/>
          <a:stretch/>
        </p:blipFill>
        <p:spPr>
          <a:xfrm>
            <a:off x="6767301" y="1428760"/>
            <a:ext cx="1037036" cy="1134175"/>
          </a:xfrm>
          <a:prstGeom prst="rect">
            <a:avLst/>
          </a:prstGeom>
          <a:noFill/>
          <a:ln>
            <a:noFill/>
          </a:ln>
        </p:spPr>
      </p:pic>
      <p:sp>
        <p:nvSpPr>
          <p:cNvPr id="187" name="Google Shape;187;p37"/>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109"/>
          <p:cNvSpPr txBox="1"/>
          <p:nvPr>
            <p:ph type="title"/>
          </p:nvPr>
        </p:nvSpPr>
        <p:spPr>
          <a:xfrm>
            <a:off x="544502" y="205149"/>
            <a:ext cx="7886700" cy="6333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lang="en-GB"/>
              <a:t>Dataset Partition - Coping with Long Tail Distributions</a:t>
            </a:r>
            <a:endParaRPr/>
          </a:p>
        </p:txBody>
      </p:sp>
      <p:sp>
        <p:nvSpPr>
          <p:cNvPr id="1525" name="Google Shape;1525;p109"/>
          <p:cNvSpPr txBox="1"/>
          <p:nvPr>
            <p:ph idx="1" type="body"/>
          </p:nvPr>
        </p:nvSpPr>
        <p:spPr>
          <a:xfrm>
            <a:off x="386629" y="1002437"/>
            <a:ext cx="8620800" cy="28062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0"/>
              </a:spcAft>
              <a:buNone/>
            </a:pPr>
            <a:r>
              <a:rPr lang="en-GB"/>
              <a:t>Recommendation datasets often exhibit a power-law distribution of ratings per items and per users.</a:t>
            </a:r>
            <a:br>
              <a:rPr lang="en-GB"/>
            </a:br>
            <a:endParaRPr/>
          </a:p>
          <a:p>
            <a:pPr indent="0" lvl="0" marL="0" rtl="0" algn="l">
              <a:lnSpc>
                <a:spcPct val="90000"/>
              </a:lnSpc>
              <a:spcBef>
                <a:spcPts val="800"/>
              </a:spcBef>
              <a:spcAft>
                <a:spcPts val="0"/>
              </a:spcAft>
              <a:buNone/>
            </a:pPr>
            <a:r>
              <a:rPr lang="en-GB"/>
              <a:t>We do not want the recommender system to be biased towards “heavy” users.  Instead, we want the recommender system to “care” about all the users the same.</a:t>
            </a:r>
            <a:br>
              <a:rPr lang="en-GB"/>
            </a:br>
            <a:endParaRPr/>
          </a:p>
          <a:p>
            <a:pPr indent="0" lvl="0" marL="0" rtl="0" algn="l">
              <a:lnSpc>
                <a:spcPct val="90000"/>
              </a:lnSpc>
              <a:spcBef>
                <a:spcPts val="800"/>
              </a:spcBef>
              <a:spcAft>
                <a:spcPts val="0"/>
              </a:spcAft>
              <a:buNone/>
            </a:pPr>
            <a:r>
              <a:rPr lang="en-GB"/>
              <a:t>Removing ratings from heavy users or items is equivalent to deleting potentially useful data and changing user-item relations.   </a:t>
            </a:r>
            <a:br>
              <a:rPr lang="en-GB"/>
            </a:br>
            <a:endParaRPr/>
          </a:p>
          <a:p>
            <a:pPr indent="0" lvl="0" marL="0" rtl="0" algn="l">
              <a:lnSpc>
                <a:spcPct val="90000"/>
              </a:lnSpc>
              <a:spcBef>
                <a:spcPts val="800"/>
              </a:spcBef>
              <a:spcAft>
                <a:spcPts val="1600"/>
              </a:spcAft>
              <a:buNone/>
            </a:pPr>
            <a:r>
              <a:rPr lang="en-GB"/>
              <a:t>In many cases (e.g., Netflix, KDD Cup 2011), the last </a:t>
            </a:r>
            <a:r>
              <a:rPr i="1" lang="en-GB"/>
              <a:t>m</a:t>
            </a:r>
            <a:r>
              <a:rPr lang="en-GB"/>
              <a:t> ratings of each users are left for the validation set and the last </a:t>
            </a:r>
            <a:r>
              <a:rPr i="1" lang="en-GB"/>
              <a:t>n</a:t>
            </a:r>
            <a:r>
              <a:rPr lang="en-GB"/>
              <a:t> ratings are left for the test set.</a:t>
            </a:r>
            <a:endParaRPr/>
          </a:p>
        </p:txBody>
      </p:sp>
      <p:grpSp>
        <p:nvGrpSpPr>
          <p:cNvPr id="1526" name="Google Shape;1526;p109"/>
          <p:cNvGrpSpPr/>
          <p:nvPr/>
        </p:nvGrpSpPr>
        <p:grpSpPr>
          <a:xfrm>
            <a:off x="386629" y="3853943"/>
            <a:ext cx="8584715" cy="1339043"/>
            <a:chOff x="403538" y="5055073"/>
            <a:chExt cx="11446287" cy="1785390"/>
          </a:xfrm>
        </p:grpSpPr>
        <p:grpSp>
          <p:nvGrpSpPr>
            <p:cNvPr id="1527" name="Google Shape;1527;p109"/>
            <p:cNvGrpSpPr/>
            <p:nvPr/>
          </p:nvGrpSpPr>
          <p:grpSpPr>
            <a:xfrm>
              <a:off x="403538" y="5055073"/>
              <a:ext cx="11446287" cy="1330760"/>
              <a:chOff x="403538" y="5055073"/>
              <a:chExt cx="11446287" cy="1330760"/>
            </a:xfrm>
          </p:grpSpPr>
          <p:grpSp>
            <p:nvGrpSpPr>
              <p:cNvPr id="1528" name="Google Shape;1528;p109"/>
              <p:cNvGrpSpPr/>
              <p:nvPr/>
            </p:nvGrpSpPr>
            <p:grpSpPr>
              <a:xfrm>
                <a:off x="409147" y="5055073"/>
                <a:ext cx="11440632" cy="947814"/>
                <a:chOff x="194631" y="5366093"/>
                <a:chExt cx="11440632" cy="947814"/>
              </a:xfrm>
            </p:grpSpPr>
            <p:sp>
              <p:nvSpPr>
                <p:cNvPr id="1529" name="Google Shape;1529;p109"/>
                <p:cNvSpPr/>
                <p:nvPr/>
              </p:nvSpPr>
              <p:spPr>
                <a:xfrm>
                  <a:off x="194631" y="5367391"/>
                  <a:ext cx="1155600" cy="925500"/>
                </a:xfrm>
                <a:prstGeom prst="rect">
                  <a:avLst/>
                </a:prstGeom>
                <a:gradFill>
                  <a:gsLst>
                    <a:gs pos="0">
                      <a:srgbClr val="B4D4A5"/>
                    </a:gs>
                    <a:gs pos="50000">
                      <a:srgbClr val="A8CD97"/>
                    </a:gs>
                    <a:gs pos="100000">
                      <a:srgbClr val="9BC985"/>
                    </a:gs>
                  </a:gsLst>
                  <a:lin ang="5400012" scaled="0"/>
                </a:gra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Item 1</a:t>
                  </a:r>
                  <a:endParaRPr sz="1100"/>
                </a:p>
              </p:txBody>
            </p:sp>
            <p:sp>
              <p:nvSpPr>
                <p:cNvPr id="1530" name="Google Shape;1530;p109"/>
                <p:cNvSpPr/>
                <p:nvPr/>
              </p:nvSpPr>
              <p:spPr>
                <a:xfrm>
                  <a:off x="1497044" y="5368326"/>
                  <a:ext cx="1155600" cy="925500"/>
                </a:xfrm>
                <a:prstGeom prst="rect">
                  <a:avLst/>
                </a:prstGeom>
                <a:gradFill>
                  <a:gsLst>
                    <a:gs pos="0">
                      <a:srgbClr val="B4D4A5"/>
                    </a:gs>
                    <a:gs pos="50000">
                      <a:srgbClr val="A8CD97"/>
                    </a:gs>
                    <a:gs pos="100000">
                      <a:srgbClr val="9BC985"/>
                    </a:gs>
                  </a:gsLst>
                  <a:lin ang="5400012" scaled="0"/>
                </a:gra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Item 2</a:t>
                  </a:r>
                  <a:endParaRPr sz="1100"/>
                </a:p>
              </p:txBody>
            </p:sp>
            <p:sp>
              <p:nvSpPr>
                <p:cNvPr id="1531" name="Google Shape;1531;p109"/>
                <p:cNvSpPr/>
                <p:nvPr/>
              </p:nvSpPr>
              <p:spPr>
                <a:xfrm>
                  <a:off x="2799457" y="5366456"/>
                  <a:ext cx="1155600" cy="925500"/>
                </a:xfrm>
                <a:prstGeom prst="rect">
                  <a:avLst/>
                </a:prstGeom>
                <a:gradFill>
                  <a:gsLst>
                    <a:gs pos="0">
                      <a:srgbClr val="B4D4A5"/>
                    </a:gs>
                    <a:gs pos="50000">
                      <a:srgbClr val="A8CD97"/>
                    </a:gs>
                    <a:gs pos="100000">
                      <a:srgbClr val="9BC985"/>
                    </a:gs>
                  </a:gsLst>
                  <a:lin ang="5400012" scaled="0"/>
                </a:gra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Item 3</a:t>
                  </a:r>
                  <a:endParaRPr sz="1100"/>
                </a:p>
              </p:txBody>
            </p:sp>
            <p:sp>
              <p:nvSpPr>
                <p:cNvPr id="1532" name="Google Shape;1532;p109"/>
                <p:cNvSpPr/>
                <p:nvPr/>
              </p:nvSpPr>
              <p:spPr>
                <a:xfrm>
                  <a:off x="4498729" y="5388407"/>
                  <a:ext cx="1155600" cy="925500"/>
                </a:xfrm>
                <a:prstGeom prst="rect">
                  <a:avLst/>
                </a:prstGeom>
                <a:gradFill>
                  <a:gsLst>
                    <a:gs pos="0">
                      <a:srgbClr val="B4D4A5"/>
                    </a:gs>
                    <a:gs pos="50000">
                      <a:srgbClr val="A8CD97"/>
                    </a:gs>
                    <a:gs pos="100000">
                      <a:srgbClr val="9BC985"/>
                    </a:gs>
                  </a:gsLst>
                  <a:lin ang="5400012" scaled="0"/>
                </a:gra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Item n</a:t>
                  </a:r>
                  <a:endParaRPr sz="1100"/>
                </a:p>
              </p:txBody>
            </p:sp>
            <p:sp>
              <p:nvSpPr>
                <p:cNvPr id="1533" name="Google Shape;1533;p109"/>
                <p:cNvSpPr txBox="1"/>
                <p:nvPr/>
              </p:nvSpPr>
              <p:spPr>
                <a:xfrm>
                  <a:off x="4101870" y="5690766"/>
                  <a:ext cx="250200" cy="276900"/>
                </a:xfrm>
                <a:prstGeom prst="rect">
                  <a:avLst/>
                </a:prstGeom>
                <a:blipFill rotWithShape="1">
                  <a:blip r:embed="rId3">
                    <a:alphaModFix/>
                  </a:blip>
                  <a:stretch>
                    <a:fillRect b="0" l="-7319" r="-7309"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sp>
              <p:nvSpPr>
                <p:cNvPr id="1534" name="Google Shape;1534;p109"/>
                <p:cNvSpPr/>
                <p:nvPr/>
              </p:nvSpPr>
              <p:spPr>
                <a:xfrm>
                  <a:off x="7489196" y="5366455"/>
                  <a:ext cx="1155600" cy="925500"/>
                </a:xfrm>
                <a:prstGeom prst="rect">
                  <a:avLst/>
                </a:prstGeom>
                <a:gradFill>
                  <a:gsLst>
                    <a:gs pos="0">
                      <a:srgbClr val="FFF2CC"/>
                    </a:gs>
                    <a:gs pos="50000">
                      <a:srgbClr val="FFD966"/>
                    </a:gs>
                    <a:gs pos="100000">
                      <a:srgbClr val="FFD966"/>
                    </a:gs>
                  </a:gsLst>
                  <a:lin ang="5400012" scaled="0"/>
                </a:gra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Item k</a:t>
                  </a:r>
                  <a:endParaRPr sz="1100"/>
                </a:p>
              </p:txBody>
            </p:sp>
            <p:sp>
              <p:nvSpPr>
                <p:cNvPr id="1535" name="Google Shape;1535;p109"/>
                <p:cNvSpPr txBox="1"/>
                <p:nvPr/>
              </p:nvSpPr>
              <p:spPr>
                <a:xfrm>
                  <a:off x="7097946" y="5690766"/>
                  <a:ext cx="250200" cy="276900"/>
                </a:xfrm>
                <a:prstGeom prst="rect">
                  <a:avLst/>
                </a:prstGeom>
                <a:blipFill rotWithShape="1">
                  <a:blip r:embed="rId4">
                    <a:alphaModFix/>
                  </a:blip>
                  <a:stretch>
                    <a:fillRect b="0" l="-7319" r="-7309"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sp>
              <p:nvSpPr>
                <p:cNvPr id="1536" name="Google Shape;1536;p109"/>
                <p:cNvSpPr/>
                <p:nvPr/>
              </p:nvSpPr>
              <p:spPr>
                <a:xfrm>
                  <a:off x="5801142" y="5388407"/>
                  <a:ext cx="1155600" cy="925500"/>
                </a:xfrm>
                <a:prstGeom prst="rect">
                  <a:avLst/>
                </a:prstGeom>
                <a:gradFill>
                  <a:gsLst>
                    <a:gs pos="0">
                      <a:srgbClr val="FFF2CC"/>
                    </a:gs>
                    <a:gs pos="50000">
                      <a:srgbClr val="FFD966"/>
                    </a:gs>
                    <a:gs pos="100000">
                      <a:srgbClr val="FFD966"/>
                    </a:gs>
                  </a:gsLst>
                  <a:lin ang="5400012" scaled="0"/>
                </a:gra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Item 1</a:t>
                  </a:r>
                  <a:endParaRPr sz="1100"/>
                </a:p>
              </p:txBody>
            </p:sp>
            <p:sp>
              <p:nvSpPr>
                <p:cNvPr id="1537" name="Google Shape;1537;p109"/>
                <p:cNvSpPr/>
                <p:nvPr/>
              </p:nvSpPr>
              <p:spPr>
                <a:xfrm>
                  <a:off x="8786000" y="5366455"/>
                  <a:ext cx="1155600" cy="925500"/>
                </a:xfrm>
                <a:prstGeom prst="rect">
                  <a:avLst/>
                </a:prstGeom>
                <a:gradFill>
                  <a:gsLst>
                    <a:gs pos="0">
                      <a:srgbClr val="FBE4D4"/>
                    </a:gs>
                    <a:gs pos="50000">
                      <a:srgbClr val="F4B081"/>
                    </a:gs>
                    <a:gs pos="100000">
                      <a:srgbClr val="833C0B"/>
                    </a:gs>
                  </a:gsLst>
                  <a:lin ang="5400012" scaled="0"/>
                </a:gra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Item 1</a:t>
                  </a:r>
                  <a:endParaRPr sz="1100"/>
                </a:p>
              </p:txBody>
            </p:sp>
            <p:sp>
              <p:nvSpPr>
                <p:cNvPr id="1538" name="Google Shape;1538;p109"/>
                <p:cNvSpPr/>
                <p:nvPr/>
              </p:nvSpPr>
              <p:spPr>
                <a:xfrm>
                  <a:off x="10479663" y="5366093"/>
                  <a:ext cx="1155600" cy="925500"/>
                </a:xfrm>
                <a:prstGeom prst="rect">
                  <a:avLst/>
                </a:prstGeom>
                <a:gradFill>
                  <a:gsLst>
                    <a:gs pos="0">
                      <a:srgbClr val="FBE4D4"/>
                    </a:gs>
                    <a:gs pos="50000">
                      <a:srgbClr val="F4B081"/>
                    </a:gs>
                    <a:gs pos="100000">
                      <a:srgbClr val="833C0B"/>
                    </a:gs>
                  </a:gsLst>
                  <a:lin ang="5400012" scaled="0"/>
                </a:gra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Item m</a:t>
                  </a:r>
                  <a:endParaRPr sz="1100"/>
                </a:p>
              </p:txBody>
            </p:sp>
            <p:sp>
              <p:nvSpPr>
                <p:cNvPr id="1539" name="Google Shape;1539;p109"/>
                <p:cNvSpPr txBox="1"/>
                <p:nvPr/>
              </p:nvSpPr>
              <p:spPr>
                <a:xfrm>
                  <a:off x="10094022" y="5690765"/>
                  <a:ext cx="250200" cy="276900"/>
                </a:xfrm>
                <a:prstGeom prst="rect">
                  <a:avLst/>
                </a:prstGeom>
                <a:blipFill rotWithShape="1">
                  <a:blip r:embed="rId5">
                    <a:alphaModFix/>
                  </a:blip>
                  <a:stretch>
                    <a:fillRect b="0" l="-7319" r="-7309"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Calibri"/>
                      <a:ea typeface="Calibri"/>
                      <a:cs typeface="Calibri"/>
                      <a:sym typeface="Calibri"/>
                    </a:rPr>
                    <a:t> </a:t>
                  </a:r>
                  <a:endParaRPr sz="1100"/>
                </a:p>
              </p:txBody>
            </p:sp>
          </p:grpSp>
          <p:sp>
            <p:nvSpPr>
              <p:cNvPr id="1540" name="Google Shape;1540;p109"/>
              <p:cNvSpPr/>
              <p:nvPr/>
            </p:nvSpPr>
            <p:spPr>
              <a:xfrm rot="-5400000">
                <a:off x="2969438" y="3492033"/>
                <a:ext cx="327900" cy="5459700"/>
              </a:xfrm>
              <a:prstGeom prst="lef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541" name="Google Shape;1541;p109"/>
              <p:cNvSpPr/>
              <p:nvPr/>
            </p:nvSpPr>
            <p:spPr>
              <a:xfrm rot="-5400000">
                <a:off x="7267949" y="4800032"/>
                <a:ext cx="327900" cy="2843700"/>
              </a:xfrm>
              <a:prstGeom prst="lef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542" name="Google Shape;1542;p109"/>
              <p:cNvSpPr/>
              <p:nvPr/>
            </p:nvSpPr>
            <p:spPr>
              <a:xfrm rot="-5400000">
                <a:off x="10264025" y="4800032"/>
                <a:ext cx="327900" cy="2843700"/>
              </a:xfrm>
              <a:prstGeom prst="lef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543" name="Google Shape;1543;p109"/>
            <p:cNvSpPr txBox="1"/>
            <p:nvPr/>
          </p:nvSpPr>
          <p:spPr>
            <a:xfrm>
              <a:off x="2267801" y="6446093"/>
              <a:ext cx="1731300" cy="379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Train</a:t>
              </a:r>
              <a:endParaRPr sz="1100"/>
            </a:p>
          </p:txBody>
        </p:sp>
        <p:sp>
          <p:nvSpPr>
            <p:cNvPr id="1544" name="Google Shape;1544;p109"/>
            <p:cNvSpPr txBox="1"/>
            <p:nvPr/>
          </p:nvSpPr>
          <p:spPr>
            <a:xfrm>
              <a:off x="6550328" y="6460963"/>
              <a:ext cx="1731300" cy="379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Validation</a:t>
              </a:r>
              <a:endParaRPr sz="1100"/>
            </a:p>
          </p:txBody>
        </p:sp>
        <p:sp>
          <p:nvSpPr>
            <p:cNvPr id="1545" name="Google Shape;1545;p109"/>
            <p:cNvSpPr txBox="1"/>
            <p:nvPr/>
          </p:nvSpPr>
          <p:spPr>
            <a:xfrm>
              <a:off x="9578327" y="6446093"/>
              <a:ext cx="1731300" cy="379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Test</a:t>
              </a:r>
              <a:endParaRPr sz="1100"/>
            </a:p>
          </p:txBody>
        </p:sp>
      </p:grpSp>
      <p:sp>
        <p:nvSpPr>
          <p:cNvPr id="1546" name="Google Shape;1546;p109"/>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1550" name="Shape 1550"/>
        <p:cNvGrpSpPr/>
        <p:nvPr/>
      </p:nvGrpSpPr>
      <p:grpSpPr>
        <a:xfrm>
          <a:off x="0" y="0"/>
          <a:ext cx="0" cy="0"/>
          <a:chOff x="0" y="0"/>
          <a:chExt cx="0" cy="0"/>
        </a:xfrm>
      </p:grpSpPr>
      <p:pic>
        <p:nvPicPr>
          <p:cNvPr id="1551" name="Google Shape;1551;p110"/>
          <p:cNvPicPr preferRelativeResize="0"/>
          <p:nvPr/>
        </p:nvPicPr>
        <p:blipFill>
          <a:blip r:embed="rId3">
            <a:alphaModFix amt="52999"/>
          </a:blip>
          <a:stretch>
            <a:fillRect/>
          </a:stretch>
        </p:blipFill>
        <p:spPr>
          <a:xfrm>
            <a:off x="-545750" y="-1014075"/>
            <a:ext cx="10230400" cy="6988425"/>
          </a:xfrm>
          <a:prstGeom prst="rect">
            <a:avLst/>
          </a:prstGeom>
          <a:noFill/>
          <a:ln>
            <a:noFill/>
          </a:ln>
        </p:spPr>
      </p:pic>
      <p:sp>
        <p:nvSpPr>
          <p:cNvPr id="1552" name="Google Shape;1552;p11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200">
                <a:solidFill>
                  <a:schemeClr val="lt1"/>
                </a:solidFill>
              </a:rPr>
              <a:t>Practical 2</a:t>
            </a:r>
            <a:endParaRPr sz="4200">
              <a:solidFill>
                <a:schemeClr val="lt1"/>
              </a:solidFill>
            </a:endParaRPr>
          </a:p>
          <a:p>
            <a:pPr indent="0" lvl="0" marL="0" rtl="0" algn="ctr">
              <a:spcBef>
                <a:spcPts val="0"/>
              </a:spcBef>
              <a:spcAft>
                <a:spcPts val="0"/>
              </a:spcAft>
              <a:buNone/>
            </a:pPr>
            <a:r>
              <a:t/>
            </a:r>
            <a:endParaRPr sz="4200">
              <a:solidFill>
                <a:schemeClr val="lt1"/>
              </a:solidFill>
            </a:endParaRPr>
          </a:p>
          <a:p>
            <a:pPr indent="0" lvl="0" marL="0" rtl="0" algn="ctr">
              <a:spcBef>
                <a:spcPts val="0"/>
              </a:spcBef>
              <a:spcAft>
                <a:spcPts val="0"/>
              </a:spcAft>
              <a:buNone/>
            </a:pPr>
            <a:r>
              <a:rPr lang="en-GB" sz="3000">
                <a:solidFill>
                  <a:schemeClr val="lt1"/>
                </a:solidFill>
              </a:rPr>
              <a:t>A model with biases only</a:t>
            </a:r>
            <a:endParaRPr sz="3000">
              <a:solidFill>
                <a:schemeClr val="lt1"/>
              </a:solidFill>
            </a:endParaRPr>
          </a:p>
        </p:txBody>
      </p:sp>
      <p:sp>
        <p:nvSpPr>
          <p:cNvPr id="1553" name="Google Shape;1553;p1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Practical 2</a:t>
            </a:r>
            <a:endParaRPr/>
          </a:p>
        </p:txBody>
      </p:sp>
      <p:sp>
        <p:nvSpPr>
          <p:cNvPr id="1559" name="Google Shape;1559;p1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 Download a </a:t>
            </a:r>
            <a:r>
              <a:rPr b="1" lang="en-GB">
                <a:latin typeface="Helvetica Neue"/>
                <a:ea typeface="Helvetica Neue"/>
                <a:cs typeface="Helvetica Neue"/>
                <a:sym typeface="Helvetica Neue"/>
              </a:rPr>
              <a:t>smaller</a:t>
            </a:r>
            <a:r>
              <a:rPr lang="en-GB"/>
              <a:t> MovieLens dataset to develop and debug with, and again index it</a:t>
            </a:r>
            <a:endParaRPr/>
          </a:p>
          <a:p>
            <a:pPr indent="0" lvl="0" marL="0" rtl="0" algn="l">
              <a:spcBef>
                <a:spcPts val="1200"/>
              </a:spcBef>
              <a:spcAft>
                <a:spcPts val="0"/>
              </a:spcAft>
              <a:buClr>
                <a:schemeClr val="dk1"/>
              </a:buClr>
              <a:buSzPts val="1100"/>
              <a:buFont typeface="Arial"/>
              <a:buNone/>
            </a:pPr>
            <a:r>
              <a:rPr lang="en-GB"/>
              <a:t>✅ </a:t>
            </a:r>
            <a:r>
              <a:rPr lang="en-GB"/>
              <a:t>Split the small data set into a training and a test set.</a:t>
            </a:r>
            <a:endParaRPr/>
          </a:p>
          <a:p>
            <a:pPr indent="0" lvl="0" marL="0" rtl="0" algn="l">
              <a:spcBef>
                <a:spcPts val="1200"/>
              </a:spcBef>
              <a:spcAft>
                <a:spcPts val="0"/>
              </a:spcAft>
              <a:buClr>
                <a:schemeClr val="dk1"/>
              </a:buClr>
              <a:buSzPts val="1100"/>
              <a:buFont typeface="Arial"/>
              <a:buNone/>
            </a:pPr>
            <a:r>
              <a:rPr lang="en-GB"/>
              <a:t>You would need two sparse matrices with the same number of rows and columns:</a:t>
            </a:r>
            <a:endParaRPr/>
          </a:p>
          <a:p>
            <a:pPr indent="-342900" lvl="0" marL="457200" rtl="0" algn="l">
              <a:spcBef>
                <a:spcPts val="1200"/>
              </a:spcBef>
              <a:spcAft>
                <a:spcPts val="0"/>
              </a:spcAft>
              <a:buSzPts val="1800"/>
              <a:buChar char="●"/>
            </a:pPr>
            <a:r>
              <a:rPr lang="en-GB">
                <a:latin typeface="Courier New"/>
                <a:ea typeface="Courier New"/>
                <a:cs typeface="Courier New"/>
                <a:sym typeface="Courier New"/>
              </a:rPr>
              <a:t>data_by_user_train</a:t>
            </a:r>
            <a:r>
              <a:rPr lang="en-GB"/>
              <a:t> and </a:t>
            </a:r>
            <a:r>
              <a:rPr lang="en-GB">
                <a:latin typeface="Courier New"/>
                <a:ea typeface="Courier New"/>
                <a:cs typeface="Courier New"/>
                <a:sym typeface="Courier New"/>
              </a:rPr>
              <a:t>data_by_user_test</a:t>
            </a:r>
            <a:endParaRPr>
              <a:latin typeface="Courier New"/>
              <a:ea typeface="Courier New"/>
              <a:cs typeface="Courier New"/>
              <a:sym typeface="Courier New"/>
            </a:endParaRPr>
          </a:p>
          <a:p>
            <a:pPr indent="-342900" lvl="0" marL="457200" rtl="0" algn="l">
              <a:spcBef>
                <a:spcPts val="0"/>
              </a:spcBef>
              <a:spcAft>
                <a:spcPts val="0"/>
              </a:spcAft>
              <a:buSzPts val="1800"/>
              <a:buChar char="●"/>
            </a:pPr>
            <a:r>
              <a:rPr lang="en-GB">
                <a:latin typeface="Courier New"/>
                <a:ea typeface="Courier New"/>
                <a:cs typeface="Courier New"/>
                <a:sym typeface="Courier New"/>
              </a:rPr>
              <a:t>data_by_movie_train</a:t>
            </a:r>
            <a:r>
              <a:rPr lang="en-GB"/>
              <a:t> and </a:t>
            </a:r>
            <a:r>
              <a:rPr lang="en-GB">
                <a:latin typeface="Courier New"/>
                <a:ea typeface="Courier New"/>
                <a:cs typeface="Courier New"/>
                <a:sym typeface="Courier New"/>
              </a:rPr>
              <a:t>data_by_movie_test</a:t>
            </a:r>
            <a:endParaRPr>
              <a:latin typeface="Courier New"/>
              <a:ea typeface="Courier New"/>
              <a:cs typeface="Courier New"/>
              <a:sym typeface="Courier New"/>
            </a:endParaRPr>
          </a:p>
        </p:txBody>
      </p:sp>
      <p:sp>
        <p:nvSpPr>
          <p:cNvPr id="1560" name="Google Shape;1560;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Practical 2</a:t>
            </a:r>
            <a:endParaRPr/>
          </a:p>
        </p:txBody>
      </p:sp>
      <p:sp>
        <p:nvSpPr>
          <p:cNvPr id="1566" name="Google Shape;1566;p1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GB"/>
              <a:t>✅ Build a model that finds maximum likelihood estimate for user + item biases with </a:t>
            </a:r>
            <a:r>
              <a:rPr b="1" lang="en-GB">
                <a:latin typeface="Helvetica Neue"/>
                <a:ea typeface="Helvetica Neue"/>
                <a:cs typeface="Helvetica Neue"/>
                <a:sym typeface="Helvetica Neue"/>
              </a:rPr>
              <a:t>alternating least squares</a:t>
            </a:r>
            <a:endParaRPr b="1">
              <a:latin typeface="Helvetica Neue"/>
              <a:ea typeface="Helvetica Neue"/>
              <a:cs typeface="Helvetica Neue"/>
              <a:sym typeface="Helvetica Neue"/>
            </a:endParaRPr>
          </a:p>
          <a:p>
            <a:pPr indent="0" lvl="0" marL="0" rtl="0" algn="l">
              <a:spcBef>
                <a:spcPts val="1200"/>
              </a:spcBef>
              <a:spcAft>
                <a:spcPts val="0"/>
              </a:spcAft>
              <a:buClr>
                <a:schemeClr val="dk1"/>
              </a:buClr>
              <a:buSzPts val="1100"/>
              <a:buFont typeface="Arial"/>
              <a:buNone/>
            </a:pPr>
            <a:r>
              <a:rPr lang="en-GB"/>
              <a:t>✅ Plot the loss function (negative log likelihood) over training iterations, using </a:t>
            </a:r>
            <a:r>
              <a:rPr lang="en-GB">
                <a:latin typeface="Courier New"/>
                <a:ea typeface="Courier New"/>
                <a:cs typeface="Courier New"/>
                <a:sym typeface="Courier New"/>
              </a:rPr>
              <a:t>data_by_user_train</a:t>
            </a:r>
            <a:r>
              <a:rPr lang="en-GB"/>
              <a:t>. It should go down monotonically!</a:t>
            </a:r>
            <a:endParaRPr/>
          </a:p>
          <a:p>
            <a:pPr indent="0" lvl="0" marL="0" rtl="0" algn="l">
              <a:spcBef>
                <a:spcPts val="1200"/>
              </a:spcBef>
              <a:spcAft>
                <a:spcPts val="0"/>
              </a:spcAft>
              <a:buClr>
                <a:schemeClr val="dk1"/>
              </a:buClr>
              <a:buSzPts val="1100"/>
              <a:buFont typeface="Arial"/>
              <a:buNone/>
            </a:pPr>
            <a:r>
              <a:rPr lang="en-GB" sz="1200"/>
              <a:t>Note that if you plotted the loss function using </a:t>
            </a:r>
            <a:r>
              <a:rPr lang="en-GB" sz="1200">
                <a:latin typeface="Courier New"/>
                <a:ea typeface="Courier New"/>
                <a:cs typeface="Courier New"/>
                <a:sym typeface="Courier New"/>
              </a:rPr>
              <a:t>data_by_movie_train</a:t>
            </a:r>
            <a:r>
              <a:rPr lang="en-GB" sz="1200"/>
              <a:t>, the answers would be the same</a:t>
            </a:r>
            <a:endParaRPr sz="1200"/>
          </a:p>
          <a:p>
            <a:pPr indent="0" lvl="0" marL="0" rtl="0" algn="l">
              <a:spcBef>
                <a:spcPts val="1200"/>
              </a:spcBef>
              <a:spcAft>
                <a:spcPts val="0"/>
              </a:spcAft>
              <a:buClr>
                <a:schemeClr val="dk1"/>
              </a:buClr>
              <a:buSzPts val="1100"/>
              <a:buFont typeface="Arial"/>
              <a:buNone/>
            </a:pPr>
            <a:r>
              <a:rPr lang="en-GB"/>
              <a:t>✅ Plot the root mean squared error over training iterations, </a:t>
            </a:r>
            <a:r>
              <a:rPr lang="en-GB"/>
              <a:t>using </a:t>
            </a:r>
            <a:r>
              <a:rPr lang="en-GB">
                <a:latin typeface="Courier New"/>
                <a:ea typeface="Courier New"/>
                <a:cs typeface="Courier New"/>
                <a:sym typeface="Courier New"/>
              </a:rPr>
              <a:t>data_by_user_train</a:t>
            </a:r>
            <a:r>
              <a:rPr lang="en-GB"/>
              <a:t>. What does it converge to?</a:t>
            </a:r>
            <a:endParaRPr/>
          </a:p>
          <a:p>
            <a:pPr indent="0" lvl="0" marL="0" rtl="0" algn="l">
              <a:spcBef>
                <a:spcPts val="1200"/>
              </a:spcBef>
              <a:spcAft>
                <a:spcPts val="1200"/>
              </a:spcAft>
              <a:buClr>
                <a:schemeClr val="dk1"/>
              </a:buClr>
              <a:buSzPts val="1100"/>
              <a:buFont typeface="Arial"/>
              <a:buNone/>
            </a:pPr>
            <a:r>
              <a:rPr lang="en-GB"/>
              <a:t>✅ Plot the root mean squared error for </a:t>
            </a:r>
            <a:r>
              <a:rPr lang="en-GB">
                <a:latin typeface="Courier New"/>
                <a:ea typeface="Courier New"/>
                <a:cs typeface="Courier New"/>
                <a:sym typeface="Courier New"/>
              </a:rPr>
              <a:t>data_by_user_test</a:t>
            </a:r>
            <a:r>
              <a:rPr lang="en-GB"/>
              <a:t> after each training iteration. What does it converge to? Does it follow the training error?</a:t>
            </a:r>
            <a:endParaRPr/>
          </a:p>
        </p:txBody>
      </p:sp>
      <p:sp>
        <p:nvSpPr>
          <p:cNvPr id="1567" name="Google Shape;1567;p1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45818E"/>
                </a:solidFill>
                <a:latin typeface="Helvetica Neue Light"/>
                <a:ea typeface="Helvetica Neue Light"/>
                <a:cs typeface="Helvetica Neue Light"/>
                <a:sym typeface="Helvetica Neue Light"/>
              </a:rPr>
              <a:t>Practical 2: biases only</a:t>
            </a:r>
            <a:endParaRPr sz="2500">
              <a:solidFill>
                <a:srgbClr val="45818E"/>
              </a:solidFill>
              <a:latin typeface="Helvetica Neue Light"/>
              <a:ea typeface="Helvetica Neue Light"/>
              <a:cs typeface="Helvetica Neue Light"/>
              <a:sym typeface="Helvetica Neue Light"/>
            </a:endParaRPr>
          </a:p>
        </p:txBody>
      </p:sp>
      <p:sp>
        <p:nvSpPr>
          <p:cNvPr id="1573" name="Google Shape;1573;p1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ourier New"/>
                <a:ea typeface="Courier New"/>
                <a:cs typeface="Courier New"/>
                <a:sym typeface="Courier New"/>
              </a:rPr>
              <a:t>user_biases = np.zeros((M))</a:t>
            </a:r>
            <a:endParaRPr>
              <a:latin typeface="Courier New"/>
              <a:ea typeface="Courier New"/>
              <a:cs typeface="Courier New"/>
              <a:sym typeface="Courier New"/>
            </a:endParaRPr>
          </a:p>
          <a:p>
            <a:pPr indent="0" lvl="0" marL="0" rtl="0" algn="l">
              <a:spcBef>
                <a:spcPts val="0"/>
              </a:spcBef>
              <a:spcAft>
                <a:spcPts val="0"/>
              </a:spcAft>
              <a:buNone/>
            </a:pPr>
            <a:r>
              <a:rPr lang="en-GB">
                <a:latin typeface="Courier New"/>
                <a:ea typeface="Courier New"/>
                <a:cs typeface="Courier New"/>
                <a:sym typeface="Courier New"/>
              </a:rPr>
              <a:t>item_biases = np.zeros((N))</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n-GB">
                <a:latin typeface="Courier New"/>
                <a:ea typeface="Courier New"/>
                <a:cs typeface="Courier New"/>
                <a:sym typeface="Courier New"/>
              </a:rPr>
              <a:t>repeat:</a:t>
            </a:r>
            <a:endParaRPr>
              <a:latin typeface="Courier New"/>
              <a:ea typeface="Courier New"/>
              <a:cs typeface="Courier New"/>
              <a:sym typeface="Courier New"/>
            </a:endParaRPr>
          </a:p>
          <a:p>
            <a:pPr indent="457200" lvl="0" marL="0" rtl="0" algn="l">
              <a:spcBef>
                <a:spcPts val="0"/>
              </a:spcBef>
              <a:spcAft>
                <a:spcPts val="0"/>
              </a:spcAft>
              <a:buNone/>
            </a:pPr>
            <a:r>
              <a:rPr lang="en-GB">
                <a:latin typeface="Courier New"/>
                <a:ea typeface="Courier New"/>
                <a:cs typeface="Courier New"/>
                <a:sym typeface="Courier New"/>
              </a:rPr>
              <a:t>loop over users </a:t>
            </a:r>
            <a:r>
              <a:rPr lang="en-GB" strike="sngStrike">
                <a:latin typeface="Courier New"/>
                <a:ea typeface="Courier New"/>
                <a:cs typeface="Courier New"/>
                <a:sym typeface="Courier New"/>
              </a:rPr>
              <a:t>in parallel</a:t>
            </a:r>
            <a:r>
              <a:rPr lang="en-GB">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None/>
            </a:pPr>
            <a:r>
              <a:rPr lang="en-GB">
                <a:latin typeface="Courier New"/>
                <a:ea typeface="Courier New"/>
                <a:cs typeface="Courier New"/>
                <a:sym typeface="Courier New"/>
              </a:rPr>
              <a:t>		update user bias</a:t>
            </a:r>
            <a:endParaRPr b="1">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457200" lvl="0" marL="0" rtl="0" algn="l">
              <a:spcBef>
                <a:spcPts val="0"/>
              </a:spcBef>
              <a:spcAft>
                <a:spcPts val="0"/>
              </a:spcAft>
              <a:buNone/>
            </a:pPr>
            <a:r>
              <a:rPr lang="en-GB">
                <a:latin typeface="Courier New"/>
                <a:ea typeface="Courier New"/>
                <a:cs typeface="Courier New"/>
                <a:sym typeface="Courier New"/>
              </a:rPr>
              <a:t>loop over items </a:t>
            </a:r>
            <a:r>
              <a:rPr lang="en-GB" strike="sngStrike">
                <a:latin typeface="Courier New"/>
                <a:ea typeface="Courier New"/>
                <a:cs typeface="Courier New"/>
                <a:sym typeface="Courier New"/>
              </a:rPr>
              <a:t>in parallel</a:t>
            </a:r>
            <a:r>
              <a:rPr lang="en-GB">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None/>
            </a:pPr>
            <a:r>
              <a:rPr lang="en-GB">
                <a:latin typeface="Courier New"/>
                <a:ea typeface="Courier New"/>
                <a:cs typeface="Courier New"/>
                <a:sym typeface="Courier New"/>
              </a:rPr>
              <a:t>		update item bias</a:t>
            </a:r>
            <a:endParaRPr b="1">
              <a:latin typeface="Courier New"/>
              <a:ea typeface="Courier New"/>
              <a:cs typeface="Courier New"/>
              <a:sym typeface="Courier New"/>
            </a:endParaRPr>
          </a:p>
        </p:txBody>
      </p:sp>
      <p:sp>
        <p:nvSpPr>
          <p:cNvPr id="1574" name="Google Shape;1574;p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Practical 2: </a:t>
            </a:r>
            <a:r>
              <a:rPr lang="en-GB"/>
              <a:t>biases only</a:t>
            </a:r>
            <a:endParaRPr/>
          </a:p>
        </p:txBody>
      </p:sp>
      <p:sp>
        <p:nvSpPr>
          <p:cNvPr id="1580" name="Google Shape;1580;p114"/>
          <p:cNvSpPr txBox="1"/>
          <p:nvPr>
            <p:ph idx="1" type="body"/>
          </p:nvPr>
        </p:nvSpPr>
        <p:spPr>
          <a:xfrm>
            <a:off x="311700" y="1152475"/>
            <a:ext cx="8520600" cy="3990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61111"/>
              <a:buFont typeface="Arial"/>
              <a:buNone/>
            </a:pPr>
            <a:r>
              <a:rPr lang="en-GB"/>
              <a:t>✅ Your user + item biases code with </a:t>
            </a:r>
            <a:r>
              <a:rPr b="1" lang="en-GB">
                <a:latin typeface="Helvetica Neue"/>
                <a:ea typeface="Helvetica Neue"/>
                <a:cs typeface="Helvetica Neue"/>
                <a:sym typeface="Helvetica Neue"/>
              </a:rPr>
              <a:t>alternating least squares</a:t>
            </a:r>
            <a:r>
              <a:rPr lang="en-GB"/>
              <a:t> will look like this:</a:t>
            </a:r>
            <a:endParaRPr/>
          </a:p>
          <a:p>
            <a:pPr indent="0" lvl="0" marL="0" rtl="0" algn="l">
              <a:spcBef>
                <a:spcPts val="1200"/>
              </a:spcBef>
              <a:spcAft>
                <a:spcPts val="0"/>
              </a:spcAft>
              <a:buClr>
                <a:schemeClr val="dk1"/>
              </a:buClr>
              <a:buSzPct val="61111"/>
              <a:buFont typeface="Arial"/>
              <a:buNone/>
            </a:pPr>
            <a:r>
              <a:rPr lang="en-GB">
                <a:latin typeface="Courier New"/>
                <a:ea typeface="Courier New"/>
                <a:cs typeface="Courier New"/>
                <a:sym typeface="Courier New"/>
              </a:rPr>
              <a:t>user_biases = np.zeros((M))</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item_biases = np.zeros((N))</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repeat:</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a:t>
            </a:r>
            <a:r>
              <a:rPr lang="en-GB">
                <a:highlight>
                  <a:schemeClr val="accent6"/>
                </a:highlight>
                <a:latin typeface="Courier New"/>
                <a:ea typeface="Courier New"/>
                <a:cs typeface="Courier New"/>
                <a:sym typeface="Courier New"/>
              </a:rPr>
              <a:t>for m in 0 .. M-1:</a:t>
            </a:r>
            <a:endParaRPr>
              <a:highlight>
                <a:schemeClr val="accent6"/>
              </a:highlight>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bias = 0</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item_counter = 0</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for </a:t>
            </a:r>
            <a:r>
              <a:rPr b="1" lang="en-GB">
                <a:latin typeface="Courier New"/>
                <a:ea typeface="Courier New"/>
                <a:cs typeface="Courier New"/>
                <a:sym typeface="Courier New"/>
              </a:rPr>
              <a:t>(n, r)</a:t>
            </a:r>
            <a:r>
              <a:rPr lang="en-GB">
                <a:latin typeface="Courier New"/>
                <a:ea typeface="Courier New"/>
                <a:cs typeface="Courier New"/>
                <a:sym typeface="Courier New"/>
              </a:rPr>
              <a:t> in get_items_and_ratings_for_user(m):</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bias += lambda * (r - item_bias[n])</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item_counter += 1</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bias = bias / (lambda * item_counter + gamma) </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user_bias[m] = bias</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 now do the same for the items</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a:t>
            </a:r>
            <a:r>
              <a:rPr lang="en-GB">
                <a:highlight>
                  <a:schemeClr val="accent6"/>
                </a:highlight>
                <a:latin typeface="Courier New"/>
                <a:ea typeface="Courier New"/>
                <a:cs typeface="Courier New"/>
                <a:sym typeface="Courier New"/>
              </a:rPr>
              <a:t>for n in 0 .. N-1:</a:t>
            </a:r>
            <a:endParaRPr>
              <a:highlight>
                <a:schemeClr val="accent6"/>
              </a:highlight>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a:t>
            </a:r>
            <a:r>
              <a:rPr lang="en-GB">
                <a:latin typeface="Courier New"/>
                <a:ea typeface="Courier New"/>
                <a:cs typeface="Courier New"/>
                <a:sym typeface="Courier New"/>
              </a:rPr>
              <a:t>...</a:t>
            </a:r>
            <a:endParaRPr>
              <a:latin typeface="Courier New"/>
              <a:ea typeface="Courier New"/>
              <a:cs typeface="Courier New"/>
              <a:sym typeface="Courier New"/>
            </a:endParaRPr>
          </a:p>
        </p:txBody>
      </p:sp>
      <p:sp>
        <p:nvSpPr>
          <p:cNvPr id="1581" name="Google Shape;1581;p1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582" name="Google Shape;1582;p114"/>
          <p:cNvSpPr/>
          <p:nvPr/>
        </p:nvSpPr>
        <p:spPr>
          <a:xfrm>
            <a:off x="6777050" y="2127925"/>
            <a:ext cx="2289900" cy="13935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Light"/>
                <a:ea typeface="Helvetica Neue Light"/>
                <a:cs typeface="Helvetica Neue Light"/>
                <a:sym typeface="Helvetica Neue Light"/>
              </a:rPr>
              <a:t>After one (or a few) set(s) of updates, compute the current </a:t>
            </a:r>
            <a:r>
              <a:rPr b="1" lang="en-GB">
                <a:latin typeface="Helvetica Neue"/>
                <a:ea typeface="Helvetica Neue"/>
                <a:cs typeface="Helvetica Neue"/>
                <a:sym typeface="Helvetica Neue"/>
              </a:rPr>
              <a:t>loss</a:t>
            </a:r>
            <a:r>
              <a:rPr lang="en-GB">
                <a:latin typeface="Helvetica Neue Light"/>
                <a:ea typeface="Helvetica Neue Light"/>
                <a:cs typeface="Helvetica Neue Light"/>
                <a:sym typeface="Helvetica Neue Light"/>
              </a:rPr>
              <a:t> here on the </a:t>
            </a:r>
            <a:r>
              <a:rPr b="1" lang="en-GB">
                <a:latin typeface="Helvetica Neue"/>
                <a:ea typeface="Helvetica Neue"/>
                <a:cs typeface="Helvetica Neue"/>
                <a:sym typeface="Helvetica Neue"/>
              </a:rPr>
              <a:t>training</a:t>
            </a:r>
            <a:r>
              <a:rPr lang="en-GB">
                <a:latin typeface="Helvetica Neue Light"/>
                <a:ea typeface="Helvetica Neue Light"/>
                <a:cs typeface="Helvetica Neue Light"/>
                <a:sym typeface="Helvetica Neue Light"/>
              </a:rPr>
              <a:t> and </a:t>
            </a:r>
            <a:r>
              <a:rPr b="1" lang="en-GB">
                <a:latin typeface="Helvetica Neue"/>
                <a:ea typeface="Helvetica Neue"/>
                <a:cs typeface="Helvetica Neue"/>
                <a:sym typeface="Helvetica Neue"/>
              </a:rPr>
              <a:t>test</a:t>
            </a:r>
            <a:r>
              <a:rPr lang="en-GB">
                <a:latin typeface="Helvetica Neue Light"/>
                <a:ea typeface="Helvetica Neue Light"/>
                <a:cs typeface="Helvetica Neue Light"/>
                <a:sym typeface="Helvetica Neue Light"/>
              </a:rPr>
              <a:t> (or validation) set</a:t>
            </a:r>
            <a:endParaRPr>
              <a:latin typeface="Helvetica Neue Light"/>
              <a:ea typeface="Helvetica Neue Light"/>
              <a:cs typeface="Helvetica Neue Light"/>
              <a:sym typeface="Helvetica Neue Light"/>
            </a:endParaRPr>
          </a:p>
        </p:txBody>
      </p:sp>
      <p:cxnSp>
        <p:nvCxnSpPr>
          <p:cNvPr id="1583" name="Google Shape;1583;p114"/>
          <p:cNvCxnSpPr>
            <a:stCxn id="1582" idx="1"/>
          </p:cNvCxnSpPr>
          <p:nvPr/>
        </p:nvCxnSpPr>
        <p:spPr>
          <a:xfrm flipH="1">
            <a:off x="2119250" y="2824675"/>
            <a:ext cx="4657800" cy="2021100"/>
          </a:xfrm>
          <a:prstGeom prst="curvedConnector3">
            <a:avLst>
              <a:gd fmla="val 22533" name="adj1"/>
            </a:avLst>
          </a:prstGeom>
          <a:noFill/>
          <a:ln cap="flat" cmpd="sng" w="38100">
            <a:solidFill>
              <a:srgbClr val="FF0000"/>
            </a:solidFill>
            <a:prstDash val="solid"/>
            <a:round/>
            <a:headEnd len="med" w="med" type="none"/>
            <a:tailEnd len="med" w="med" type="triangle"/>
          </a:ln>
        </p:spPr>
      </p:cxnSp>
      <p:sp>
        <p:nvSpPr>
          <p:cNvPr id="1584" name="Google Shape;1584;p114"/>
          <p:cNvSpPr/>
          <p:nvPr/>
        </p:nvSpPr>
        <p:spPr>
          <a:xfrm>
            <a:off x="6846425" y="3735475"/>
            <a:ext cx="2220600" cy="12837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Helvetica Neue Light"/>
                <a:ea typeface="Helvetica Neue Light"/>
                <a:cs typeface="Helvetica Neue Light"/>
                <a:sym typeface="Helvetica Neue Light"/>
              </a:rPr>
              <a:t>…compute the current </a:t>
            </a:r>
            <a:r>
              <a:rPr b="1" lang="en-GB">
                <a:latin typeface="Helvetica Neue"/>
                <a:ea typeface="Helvetica Neue"/>
                <a:cs typeface="Helvetica Neue"/>
                <a:sym typeface="Helvetica Neue"/>
              </a:rPr>
              <a:t>RMSE</a:t>
            </a:r>
            <a:r>
              <a:rPr lang="en-GB">
                <a:latin typeface="Helvetica Neue Light"/>
                <a:ea typeface="Helvetica Neue Light"/>
                <a:cs typeface="Helvetica Neue Light"/>
                <a:sym typeface="Helvetica Neue Light"/>
              </a:rPr>
              <a:t> here on the </a:t>
            </a:r>
            <a:r>
              <a:rPr b="1" lang="en-GB">
                <a:latin typeface="Helvetica Neue"/>
                <a:ea typeface="Helvetica Neue"/>
                <a:cs typeface="Helvetica Neue"/>
                <a:sym typeface="Helvetica Neue"/>
              </a:rPr>
              <a:t>training</a:t>
            </a:r>
            <a:r>
              <a:rPr lang="en-GB">
                <a:latin typeface="Helvetica Neue Light"/>
                <a:ea typeface="Helvetica Neue Light"/>
                <a:cs typeface="Helvetica Neue Light"/>
                <a:sym typeface="Helvetica Neue Light"/>
              </a:rPr>
              <a:t> and </a:t>
            </a:r>
            <a:r>
              <a:rPr b="1" lang="en-GB">
                <a:latin typeface="Helvetica Neue"/>
                <a:ea typeface="Helvetica Neue"/>
                <a:cs typeface="Helvetica Neue"/>
                <a:sym typeface="Helvetica Neue"/>
              </a:rPr>
              <a:t>test</a:t>
            </a:r>
            <a:r>
              <a:rPr lang="en-GB">
                <a:latin typeface="Helvetica Neue Light"/>
                <a:ea typeface="Helvetica Neue Light"/>
                <a:cs typeface="Helvetica Neue Light"/>
                <a:sym typeface="Helvetica Neue Light"/>
              </a:rPr>
              <a:t> (or validation) set</a:t>
            </a:r>
            <a:endParaRPr>
              <a:latin typeface="Helvetica Neue Light"/>
              <a:ea typeface="Helvetica Neue Light"/>
              <a:cs typeface="Helvetica Neue Light"/>
              <a:sym typeface="Helvetica Neue Light"/>
            </a:endParaRPr>
          </a:p>
        </p:txBody>
      </p:sp>
      <p:sp>
        <p:nvSpPr>
          <p:cNvPr id="1585" name="Google Shape;1585;p11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cxnSp>
        <p:nvCxnSpPr>
          <p:cNvPr id="1586" name="Google Shape;1586;p114"/>
          <p:cNvCxnSpPr>
            <a:stCxn id="1584" idx="1"/>
          </p:cNvCxnSpPr>
          <p:nvPr/>
        </p:nvCxnSpPr>
        <p:spPr>
          <a:xfrm flipH="1">
            <a:off x="2131925" y="4377325"/>
            <a:ext cx="4714500" cy="647100"/>
          </a:xfrm>
          <a:prstGeom prst="curvedConnector3">
            <a:avLst>
              <a:gd fmla="val 50000" name="adj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90" name="Shape 1590"/>
        <p:cNvGrpSpPr/>
        <p:nvPr/>
      </p:nvGrpSpPr>
      <p:grpSpPr>
        <a:xfrm>
          <a:off x="0" y="0"/>
          <a:ext cx="0" cy="0"/>
          <a:chOff x="0" y="0"/>
          <a:chExt cx="0" cy="0"/>
        </a:xfrm>
      </p:grpSpPr>
      <p:sp>
        <p:nvSpPr>
          <p:cNvPr id="1591" name="Google Shape;1591;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latin typeface="Helvetica Neue"/>
                <a:ea typeface="Helvetica Neue"/>
                <a:cs typeface="Helvetica Neue"/>
                <a:sym typeface="Helvetica Neue"/>
              </a:rPr>
              <a:t>Initializing U and V </a:t>
            </a:r>
            <a:endParaRPr>
              <a:solidFill>
                <a:schemeClr val="dk1"/>
              </a:solidFill>
              <a:latin typeface="Helvetica Neue"/>
              <a:ea typeface="Helvetica Neue"/>
              <a:cs typeface="Helvetica Neue"/>
              <a:sym typeface="Helvetica Neue"/>
            </a:endParaRPr>
          </a:p>
        </p:txBody>
      </p:sp>
      <p:sp>
        <p:nvSpPr>
          <p:cNvPr id="1592" name="Google Shape;1592;p115"/>
          <p:cNvSpPr txBox="1"/>
          <p:nvPr>
            <p:ph idx="1" type="body"/>
          </p:nvPr>
        </p:nvSpPr>
        <p:spPr>
          <a:xfrm>
            <a:off x="311700" y="368925"/>
            <a:ext cx="8520600" cy="420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rgbClr val="A2C4C9"/>
                </a:solidFill>
              </a:rPr>
              <a:t>Initializing U and V</a:t>
            </a:r>
            <a:endParaRPr>
              <a:solidFill>
                <a:srgbClr val="A2C4C9"/>
              </a:solidFill>
            </a:endParaRPr>
          </a:p>
        </p:txBody>
      </p:sp>
      <p:sp>
        <p:nvSpPr>
          <p:cNvPr id="1593" name="Google Shape;1593;p1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1597" name="Shape 1597"/>
        <p:cNvGrpSpPr/>
        <p:nvPr/>
      </p:nvGrpSpPr>
      <p:grpSpPr>
        <a:xfrm>
          <a:off x="0" y="0"/>
          <a:ext cx="0" cy="0"/>
          <a:chOff x="0" y="0"/>
          <a:chExt cx="0" cy="0"/>
        </a:xfrm>
      </p:grpSpPr>
      <p:pic>
        <p:nvPicPr>
          <p:cNvPr id="1598" name="Google Shape;1598;p116"/>
          <p:cNvPicPr preferRelativeResize="0"/>
          <p:nvPr/>
        </p:nvPicPr>
        <p:blipFill>
          <a:blip r:embed="rId3">
            <a:alphaModFix amt="52999"/>
          </a:blip>
          <a:stretch>
            <a:fillRect/>
          </a:stretch>
        </p:blipFill>
        <p:spPr>
          <a:xfrm>
            <a:off x="-545750" y="-1014075"/>
            <a:ext cx="10230400" cy="6988425"/>
          </a:xfrm>
          <a:prstGeom prst="rect">
            <a:avLst/>
          </a:prstGeom>
          <a:noFill/>
          <a:ln>
            <a:noFill/>
          </a:ln>
        </p:spPr>
      </p:pic>
      <p:sp>
        <p:nvSpPr>
          <p:cNvPr id="1599" name="Google Shape;1599;p1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200">
                <a:solidFill>
                  <a:schemeClr val="lt1"/>
                </a:solidFill>
              </a:rPr>
              <a:t>Practical 3</a:t>
            </a:r>
            <a:endParaRPr sz="4200">
              <a:solidFill>
                <a:schemeClr val="lt1"/>
              </a:solidFill>
            </a:endParaRPr>
          </a:p>
          <a:p>
            <a:pPr indent="0" lvl="0" marL="0" rtl="0" algn="ctr">
              <a:spcBef>
                <a:spcPts val="0"/>
              </a:spcBef>
              <a:spcAft>
                <a:spcPts val="0"/>
              </a:spcAft>
              <a:buNone/>
            </a:pPr>
            <a:r>
              <a:t/>
            </a:r>
            <a:endParaRPr sz="4200">
              <a:solidFill>
                <a:schemeClr val="lt1"/>
              </a:solidFill>
            </a:endParaRPr>
          </a:p>
          <a:p>
            <a:pPr indent="0" lvl="0" marL="0" rtl="0" algn="ctr">
              <a:spcBef>
                <a:spcPts val="0"/>
              </a:spcBef>
              <a:spcAft>
                <a:spcPts val="0"/>
              </a:spcAft>
              <a:buNone/>
            </a:pPr>
            <a:r>
              <a:rPr lang="en-GB" sz="3000">
                <a:solidFill>
                  <a:schemeClr val="lt1"/>
                </a:solidFill>
              </a:rPr>
              <a:t>A model with embeddings</a:t>
            </a:r>
            <a:endParaRPr sz="3000">
              <a:solidFill>
                <a:schemeClr val="lt1"/>
              </a:solidFill>
            </a:endParaRPr>
          </a:p>
        </p:txBody>
      </p:sp>
      <p:sp>
        <p:nvSpPr>
          <p:cNvPr id="1600" name="Google Shape;1600;p1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Practical 3</a:t>
            </a:r>
            <a:endParaRPr/>
          </a:p>
        </p:txBody>
      </p:sp>
      <p:sp>
        <p:nvSpPr>
          <p:cNvPr id="1606" name="Google Shape;1606;p1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GB"/>
              <a:t>✅ Add user and item factors (latent trait vectors or matrices </a:t>
            </a:r>
            <a:r>
              <a:rPr b="1" lang="en-GB">
                <a:latin typeface="Helvetica Neue"/>
                <a:ea typeface="Helvetica Neue"/>
                <a:cs typeface="Helvetica Neue"/>
                <a:sym typeface="Helvetica Neue"/>
              </a:rPr>
              <a:t>U</a:t>
            </a:r>
            <a:r>
              <a:rPr lang="en-GB"/>
              <a:t> and </a:t>
            </a:r>
            <a:r>
              <a:rPr b="1" lang="en-GB">
                <a:latin typeface="Helvetica Neue"/>
                <a:ea typeface="Helvetica Neue"/>
                <a:cs typeface="Helvetica Neue"/>
                <a:sym typeface="Helvetica Neue"/>
              </a:rPr>
              <a:t>V</a:t>
            </a:r>
            <a:r>
              <a:rPr lang="en-GB"/>
              <a:t>)</a:t>
            </a:r>
            <a:endParaRPr/>
          </a:p>
          <a:p>
            <a:pPr indent="0" lvl="0" marL="0" rtl="0" algn="l">
              <a:spcBef>
                <a:spcPts val="1200"/>
              </a:spcBef>
              <a:spcAft>
                <a:spcPts val="0"/>
              </a:spcAft>
              <a:buClr>
                <a:schemeClr val="dk1"/>
              </a:buClr>
              <a:buSzPts val="1100"/>
              <a:buFont typeface="Arial"/>
              <a:buNone/>
            </a:pPr>
            <a:r>
              <a:rPr lang="en-GB"/>
              <a:t>✅ </a:t>
            </a:r>
            <a:r>
              <a:rPr lang="en-GB"/>
              <a:t>Add a sensible regularizer to your loss function</a:t>
            </a:r>
            <a:endParaRPr/>
          </a:p>
          <a:p>
            <a:pPr indent="0" lvl="0" marL="0" rtl="0" algn="l">
              <a:spcBef>
                <a:spcPts val="1200"/>
              </a:spcBef>
              <a:spcAft>
                <a:spcPts val="0"/>
              </a:spcAft>
              <a:buClr>
                <a:schemeClr val="dk1"/>
              </a:buClr>
              <a:buSzPts val="1100"/>
              <a:buFont typeface="Arial"/>
              <a:buNone/>
            </a:pPr>
            <a:r>
              <a:rPr lang="en-GB"/>
              <a:t>✅ Build a model that finds maximum likelihood estimate for user + item biases + latent trait vectors / factors with </a:t>
            </a:r>
            <a:r>
              <a:rPr b="1" lang="en-GB">
                <a:latin typeface="Helvetica Neue"/>
                <a:ea typeface="Helvetica Neue"/>
                <a:cs typeface="Helvetica Neue"/>
                <a:sym typeface="Helvetica Neue"/>
              </a:rPr>
              <a:t>alternating least squares</a:t>
            </a:r>
            <a:r>
              <a:rPr lang="en-GB"/>
              <a:t> using </a:t>
            </a:r>
            <a:r>
              <a:rPr lang="en-GB">
                <a:latin typeface="Courier New"/>
                <a:ea typeface="Courier New"/>
                <a:cs typeface="Courier New"/>
                <a:sym typeface="Courier New"/>
              </a:rPr>
              <a:t>data_by_user_train</a:t>
            </a:r>
            <a:r>
              <a:rPr lang="en-GB"/>
              <a:t> and </a:t>
            </a:r>
            <a:r>
              <a:rPr lang="en-GB">
                <a:latin typeface="Courier New"/>
                <a:ea typeface="Courier New"/>
                <a:cs typeface="Courier New"/>
                <a:sym typeface="Courier New"/>
              </a:rPr>
              <a:t>data_by_movie_train</a:t>
            </a:r>
            <a:endParaRPr/>
          </a:p>
          <a:p>
            <a:pPr indent="0" lvl="0" marL="0" rtl="0" algn="l">
              <a:spcBef>
                <a:spcPts val="1200"/>
              </a:spcBef>
              <a:spcAft>
                <a:spcPts val="0"/>
              </a:spcAft>
              <a:buClr>
                <a:schemeClr val="dk1"/>
              </a:buClr>
              <a:buSzPts val="1100"/>
              <a:buFont typeface="Arial"/>
              <a:buNone/>
            </a:pPr>
            <a:r>
              <a:rPr lang="en-GB"/>
              <a:t>✅ Plot the loss function (negative log likelihood) over training iterations using </a:t>
            </a:r>
            <a:r>
              <a:rPr lang="en-GB">
                <a:latin typeface="Courier New"/>
                <a:ea typeface="Courier New"/>
                <a:cs typeface="Courier New"/>
                <a:sym typeface="Courier New"/>
              </a:rPr>
              <a:t>data_by_user_train</a:t>
            </a:r>
            <a:r>
              <a:rPr lang="en-GB"/>
              <a:t>. It should go down monotonically!</a:t>
            </a:r>
            <a:endParaRPr/>
          </a:p>
          <a:p>
            <a:pPr indent="0" lvl="0" marL="0" rtl="0" algn="l">
              <a:spcBef>
                <a:spcPts val="1200"/>
              </a:spcBef>
              <a:spcAft>
                <a:spcPts val="1200"/>
              </a:spcAft>
              <a:buClr>
                <a:schemeClr val="dk1"/>
              </a:buClr>
              <a:buSzPts val="1100"/>
              <a:buFont typeface="Arial"/>
              <a:buNone/>
            </a:pPr>
            <a:r>
              <a:rPr lang="en-GB"/>
              <a:t>✅ Plot the root mean squared error over training iterations using </a:t>
            </a:r>
            <a:r>
              <a:rPr lang="en-GB">
                <a:latin typeface="Courier New"/>
                <a:ea typeface="Courier New"/>
                <a:cs typeface="Courier New"/>
                <a:sym typeface="Courier New"/>
              </a:rPr>
              <a:t>data_by_user_train</a:t>
            </a:r>
            <a:r>
              <a:rPr lang="en-GB"/>
              <a:t> and </a:t>
            </a:r>
            <a:r>
              <a:rPr lang="en-GB">
                <a:latin typeface="Courier New"/>
                <a:ea typeface="Courier New"/>
                <a:cs typeface="Courier New"/>
                <a:sym typeface="Courier New"/>
              </a:rPr>
              <a:t>data_by_user_test</a:t>
            </a:r>
            <a:r>
              <a:rPr lang="en-GB"/>
              <a:t> . What does it converge to?</a:t>
            </a:r>
            <a:endParaRPr/>
          </a:p>
        </p:txBody>
      </p:sp>
      <p:sp>
        <p:nvSpPr>
          <p:cNvPr id="1607" name="Google Shape;1607;p1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Practical 3: with user and item vectors</a:t>
            </a:r>
            <a:endParaRPr/>
          </a:p>
        </p:txBody>
      </p:sp>
      <p:sp>
        <p:nvSpPr>
          <p:cNvPr id="1613" name="Google Shape;1613;p118"/>
          <p:cNvSpPr txBox="1"/>
          <p:nvPr>
            <p:ph idx="1" type="body"/>
          </p:nvPr>
        </p:nvSpPr>
        <p:spPr>
          <a:xfrm>
            <a:off x="311700" y="1152475"/>
            <a:ext cx="8520600" cy="3990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lang="en-GB"/>
              <a:t>✅ Your code with </a:t>
            </a:r>
            <a:r>
              <a:rPr b="1" lang="en-GB">
                <a:latin typeface="Helvetica Neue"/>
                <a:ea typeface="Helvetica Neue"/>
                <a:cs typeface="Helvetica Neue"/>
                <a:sym typeface="Helvetica Neue"/>
              </a:rPr>
              <a:t>alternating least squares</a:t>
            </a:r>
            <a:r>
              <a:rPr lang="en-GB"/>
              <a:t> will look something like this:</a:t>
            </a:r>
            <a:endParaRPr/>
          </a:p>
          <a:p>
            <a:pPr indent="0" lvl="0" marL="0" rtl="0" algn="l">
              <a:spcBef>
                <a:spcPts val="1200"/>
              </a:spcBef>
              <a:spcAft>
                <a:spcPts val="0"/>
              </a:spcAft>
              <a:buClr>
                <a:schemeClr val="dk1"/>
              </a:buClr>
              <a:buSzPct val="61111"/>
              <a:buFont typeface="Arial"/>
              <a:buNone/>
            </a:pPr>
            <a:r>
              <a:rPr lang="en-GB">
                <a:latin typeface="Courier New"/>
                <a:ea typeface="Courier New"/>
                <a:cs typeface="Courier New"/>
                <a:sym typeface="Courier New"/>
              </a:rPr>
              <a:t>repeat:</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a:t>
            </a:r>
            <a:r>
              <a:rPr lang="en-GB">
                <a:highlight>
                  <a:schemeClr val="accent6"/>
                </a:highlight>
                <a:latin typeface="Courier New"/>
                <a:ea typeface="Courier New"/>
                <a:cs typeface="Courier New"/>
                <a:sym typeface="Courier New"/>
              </a:rPr>
              <a:t>for m in 0 .. M-1:</a:t>
            </a:r>
            <a:endParaRPr>
              <a:highlight>
                <a:schemeClr val="accent6"/>
              </a:highlight>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highlight>
                  <a:schemeClr val="accent6"/>
                </a:highlight>
                <a:latin typeface="Courier New"/>
                <a:ea typeface="Courier New"/>
                <a:cs typeface="Courier New"/>
                <a:sym typeface="Courier New"/>
              </a:rPr>
              <a:t>	</a:t>
            </a:r>
            <a:r>
              <a:rPr lang="en-GB">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for </a:t>
            </a:r>
            <a:r>
              <a:rPr b="1" lang="en-GB">
                <a:latin typeface="Courier New"/>
                <a:ea typeface="Courier New"/>
                <a:cs typeface="Courier New"/>
                <a:sym typeface="Courier New"/>
              </a:rPr>
              <a:t>(n, r)</a:t>
            </a:r>
            <a:r>
              <a:rPr lang="en-GB">
                <a:latin typeface="Courier New"/>
                <a:ea typeface="Courier New"/>
                <a:cs typeface="Courier New"/>
                <a:sym typeface="Courier New"/>
              </a:rPr>
              <a:t> in get_items_and_ratings_for_user(m):</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sum things to update bias</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user_bias[m] = </a:t>
            </a:r>
            <a:r>
              <a:rPr lang="en-GB">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for </a:t>
            </a:r>
            <a:r>
              <a:rPr b="1" lang="en-GB">
                <a:latin typeface="Courier New"/>
                <a:ea typeface="Courier New"/>
                <a:cs typeface="Courier New"/>
                <a:sym typeface="Courier New"/>
              </a:rPr>
              <a:t>(n, r)</a:t>
            </a:r>
            <a:r>
              <a:rPr lang="en-GB">
                <a:latin typeface="Courier New"/>
                <a:ea typeface="Courier New"/>
                <a:cs typeface="Courier New"/>
                <a:sym typeface="Courier New"/>
              </a:rPr>
              <a:t> in get_items_and_ratings_for_user(m):</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sum things to trait vector</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user_vector[m,:] = </a:t>
            </a:r>
            <a:r>
              <a:rPr lang="en-GB">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 now do the same for the items</a:t>
            </a:r>
            <a:endParaRPr>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a:t>
            </a:r>
            <a:r>
              <a:rPr lang="en-GB">
                <a:highlight>
                  <a:schemeClr val="accent6"/>
                </a:highlight>
                <a:latin typeface="Courier New"/>
                <a:ea typeface="Courier New"/>
                <a:cs typeface="Courier New"/>
                <a:sym typeface="Courier New"/>
              </a:rPr>
              <a:t>for n in 0 .. N-1:</a:t>
            </a:r>
            <a:endParaRPr>
              <a:highlight>
                <a:schemeClr val="accent6"/>
              </a:highlight>
              <a:latin typeface="Courier New"/>
              <a:ea typeface="Courier New"/>
              <a:cs typeface="Courier New"/>
              <a:sym typeface="Courier New"/>
            </a:endParaRPr>
          </a:p>
          <a:p>
            <a:pPr indent="0" lvl="0" marL="0" rtl="0" algn="l">
              <a:spcBef>
                <a:spcPts val="0"/>
              </a:spcBef>
              <a:spcAft>
                <a:spcPts val="0"/>
              </a:spcAft>
              <a:buClr>
                <a:schemeClr val="dk1"/>
              </a:buClr>
              <a:buSzPct val="61111"/>
              <a:buFont typeface="Arial"/>
              <a:buNone/>
            </a:pPr>
            <a:r>
              <a:rPr lang="en-GB">
                <a:latin typeface="Courier New"/>
                <a:ea typeface="Courier New"/>
                <a:cs typeface="Courier New"/>
                <a:sym typeface="Courier New"/>
              </a:rPr>
              <a:t>    ...</a:t>
            </a:r>
            <a:endParaRPr>
              <a:latin typeface="Courier New"/>
              <a:ea typeface="Courier New"/>
              <a:cs typeface="Courier New"/>
              <a:sym typeface="Courier New"/>
            </a:endParaRPr>
          </a:p>
        </p:txBody>
      </p:sp>
      <p:sp>
        <p:nvSpPr>
          <p:cNvPr id="1614" name="Google Shape;1614;p1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615" name="Google Shape;1615;p11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sp>
        <p:nvSpPr>
          <p:cNvPr id="1616" name="Google Shape;1616;p118"/>
          <p:cNvSpPr/>
          <p:nvPr/>
        </p:nvSpPr>
        <p:spPr>
          <a:xfrm>
            <a:off x="7094250" y="2200225"/>
            <a:ext cx="548700" cy="1951500"/>
          </a:xfrm>
          <a:prstGeom prst="rightBrace">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7" name="Google Shape;1617;p118"/>
          <p:cNvSpPr txBox="1"/>
          <p:nvPr/>
        </p:nvSpPr>
        <p:spPr>
          <a:xfrm>
            <a:off x="7722475" y="2061450"/>
            <a:ext cx="1384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First update the user bias </a:t>
            </a:r>
            <a:r>
              <a:rPr b="1" lang="en-GB">
                <a:latin typeface="Helvetica Neue"/>
                <a:ea typeface="Helvetica Neue"/>
                <a:cs typeface="Helvetica Neue"/>
                <a:sym typeface="Helvetica Neue"/>
              </a:rPr>
              <a:t>and then</a:t>
            </a:r>
            <a:r>
              <a:rPr lang="en-GB">
                <a:latin typeface="Helvetica Neue Light"/>
                <a:ea typeface="Helvetica Neue Light"/>
                <a:cs typeface="Helvetica Neue Light"/>
                <a:sym typeface="Helvetica Neue Light"/>
              </a:rPr>
              <a:t> update the user vector.</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GB">
                <a:latin typeface="Helvetica Neue Light"/>
                <a:ea typeface="Helvetica Neue Light"/>
                <a:cs typeface="Helvetica Neue Light"/>
                <a:sym typeface="Helvetica Neue Light"/>
              </a:rPr>
              <a:t>A common coding bug is where everything is put in one loop!</a:t>
            </a:r>
            <a:endParaRPr>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GB"/>
              <a:t>Netflix - Predicting Ratings</a:t>
            </a:r>
            <a:endParaRPr/>
          </a:p>
        </p:txBody>
      </p:sp>
      <p:pic>
        <p:nvPicPr>
          <p:cNvPr descr="http://blog.guillaume-pitel.fr/wp-content/uploads/2014/04/netflix-recommendations.jpg" id="194" name="Google Shape;194;p38"/>
          <p:cNvPicPr preferRelativeResize="0"/>
          <p:nvPr/>
        </p:nvPicPr>
        <p:blipFill rotWithShape="1">
          <a:blip r:embed="rId3">
            <a:alphaModFix/>
          </a:blip>
          <a:srcRect b="0" l="0" r="0" t="0"/>
          <a:stretch/>
        </p:blipFill>
        <p:spPr>
          <a:xfrm>
            <a:off x="1872661" y="1194620"/>
            <a:ext cx="4834318" cy="3389710"/>
          </a:xfrm>
          <a:prstGeom prst="rect">
            <a:avLst/>
          </a:prstGeom>
          <a:noFill/>
          <a:ln>
            <a:noFill/>
          </a:ln>
        </p:spPr>
      </p:pic>
      <p:sp>
        <p:nvSpPr>
          <p:cNvPr id="195" name="Google Shape;195;p38"/>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1621" name="Shape 1621"/>
        <p:cNvGrpSpPr/>
        <p:nvPr/>
      </p:nvGrpSpPr>
      <p:grpSpPr>
        <a:xfrm>
          <a:off x="0" y="0"/>
          <a:ext cx="0" cy="0"/>
          <a:chOff x="0" y="0"/>
          <a:chExt cx="0" cy="0"/>
        </a:xfrm>
      </p:grpSpPr>
      <p:pic>
        <p:nvPicPr>
          <p:cNvPr id="1622" name="Google Shape;1622;p119"/>
          <p:cNvPicPr preferRelativeResize="0"/>
          <p:nvPr/>
        </p:nvPicPr>
        <p:blipFill>
          <a:blip r:embed="rId3">
            <a:alphaModFix amt="52999"/>
          </a:blip>
          <a:stretch>
            <a:fillRect/>
          </a:stretch>
        </p:blipFill>
        <p:spPr>
          <a:xfrm>
            <a:off x="-545750" y="-1014075"/>
            <a:ext cx="10230400" cy="6988425"/>
          </a:xfrm>
          <a:prstGeom prst="rect">
            <a:avLst/>
          </a:prstGeom>
          <a:noFill/>
          <a:ln>
            <a:noFill/>
          </a:ln>
        </p:spPr>
      </p:pic>
      <p:sp>
        <p:nvSpPr>
          <p:cNvPr id="1623" name="Google Shape;1623;p1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200">
                <a:solidFill>
                  <a:schemeClr val="lt1"/>
                </a:solidFill>
              </a:rPr>
              <a:t>Practical 4</a:t>
            </a:r>
            <a:endParaRPr sz="4200">
              <a:solidFill>
                <a:schemeClr val="lt1"/>
              </a:solidFill>
            </a:endParaRPr>
          </a:p>
          <a:p>
            <a:pPr indent="0" lvl="0" marL="0" rtl="0" algn="ctr">
              <a:spcBef>
                <a:spcPts val="0"/>
              </a:spcBef>
              <a:spcAft>
                <a:spcPts val="0"/>
              </a:spcAft>
              <a:buNone/>
            </a:pPr>
            <a:r>
              <a:t/>
            </a:r>
            <a:endParaRPr sz="4200">
              <a:solidFill>
                <a:schemeClr val="lt1"/>
              </a:solidFill>
            </a:endParaRPr>
          </a:p>
          <a:p>
            <a:pPr indent="0" lvl="0" marL="0" rtl="0" algn="ctr">
              <a:spcBef>
                <a:spcPts val="0"/>
              </a:spcBef>
              <a:spcAft>
                <a:spcPts val="0"/>
              </a:spcAft>
              <a:buNone/>
            </a:pPr>
            <a:r>
              <a:rPr lang="en-GB" sz="3000">
                <a:solidFill>
                  <a:schemeClr val="lt1"/>
                </a:solidFill>
              </a:rPr>
              <a:t>Going big, training and testing</a:t>
            </a:r>
            <a:endParaRPr sz="3000">
              <a:solidFill>
                <a:schemeClr val="lt1"/>
              </a:solidFill>
            </a:endParaRPr>
          </a:p>
        </p:txBody>
      </p:sp>
      <p:sp>
        <p:nvSpPr>
          <p:cNvPr id="1624" name="Google Shape;1624;p1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Practical 4</a:t>
            </a:r>
            <a:endParaRPr/>
          </a:p>
        </p:txBody>
      </p:sp>
      <p:sp>
        <p:nvSpPr>
          <p:cNvPr id="1630" name="Google Shape;1630;p1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Split the </a:t>
            </a:r>
            <a:r>
              <a:rPr b="1" lang="en-GB">
                <a:latin typeface="Helvetica Neue"/>
                <a:ea typeface="Helvetica Neue"/>
                <a:cs typeface="Helvetica Neue"/>
                <a:sym typeface="Helvetica Neue"/>
              </a:rPr>
              <a:t>MovieLens </a:t>
            </a:r>
            <a:r>
              <a:rPr b="1" lang="en-GB">
                <a:latin typeface="Helvetica Neue"/>
                <a:ea typeface="Helvetica Neue"/>
                <a:cs typeface="Helvetica Neue"/>
                <a:sym typeface="Helvetica Neue"/>
              </a:rPr>
              <a:t>25M (or 32M) dataset into a training and a test set</a:t>
            </a:r>
            <a:r>
              <a:rPr lang="en-GB"/>
              <a:t>.</a:t>
            </a:r>
            <a:endParaRPr/>
          </a:p>
          <a:p>
            <a:pPr indent="0" lvl="0" marL="0" rtl="0" algn="l">
              <a:spcBef>
                <a:spcPts val="1200"/>
              </a:spcBef>
              <a:spcAft>
                <a:spcPts val="0"/>
              </a:spcAft>
              <a:buNone/>
            </a:pPr>
            <a:r>
              <a:rPr lang="en-GB" sz="1300"/>
              <a:t>We won’t do cross-validation in this practical, but we will check whether we are overfitting on a test set! How will you create a sensible split?</a:t>
            </a:r>
            <a:endParaRPr sz="1300"/>
          </a:p>
          <a:p>
            <a:pPr indent="0" lvl="0" marL="0" rtl="0" algn="l">
              <a:spcBef>
                <a:spcPts val="1200"/>
              </a:spcBef>
              <a:spcAft>
                <a:spcPts val="0"/>
              </a:spcAft>
              <a:buNone/>
            </a:pPr>
            <a:r>
              <a:rPr lang="en-GB"/>
              <a:t>✅ Adapt your code so that you </a:t>
            </a:r>
            <a:r>
              <a:rPr lang="en-GB"/>
              <a:t>only</a:t>
            </a:r>
            <a:r>
              <a:rPr lang="en-GB"/>
              <a:t> use the training set for optimizing parameters</a:t>
            </a:r>
            <a:r>
              <a:rPr lang="en-GB"/>
              <a:t>. Measure the RMSE on the training set </a:t>
            </a:r>
            <a:r>
              <a:rPr lang="en-GB"/>
              <a:t>and</a:t>
            </a:r>
            <a:r>
              <a:rPr lang="en-GB"/>
              <a:t> test set!</a:t>
            </a:r>
            <a:endParaRPr/>
          </a:p>
          <a:p>
            <a:pPr indent="0" lvl="0" marL="0" rtl="0" algn="l">
              <a:spcBef>
                <a:spcPts val="1200"/>
              </a:spcBef>
              <a:spcAft>
                <a:spcPts val="0"/>
              </a:spcAft>
              <a:buNone/>
            </a:pPr>
            <a:r>
              <a:rPr lang="en-GB" sz="1300"/>
              <a:t>Plots the train and test RMSE on the same axis as you progress. Can you show where overfitting happens?</a:t>
            </a:r>
            <a:endParaRPr sz="1300"/>
          </a:p>
          <a:p>
            <a:pPr indent="0" lvl="0" marL="0" rtl="0" algn="l">
              <a:spcBef>
                <a:spcPts val="1200"/>
              </a:spcBef>
              <a:spcAft>
                <a:spcPts val="0"/>
              </a:spcAft>
              <a:buNone/>
            </a:pPr>
            <a:r>
              <a:rPr lang="en-GB" sz="1300"/>
              <a:t>Is there more overfitting with K=20 latent dimensions than K=10? Or not? For which users? Is there underfitting anywhere? Do changes of λ and τ affect this?</a:t>
            </a:r>
            <a:endParaRPr sz="1300"/>
          </a:p>
          <a:p>
            <a:pPr indent="0" lvl="0" marL="0" rtl="0" algn="l">
              <a:spcBef>
                <a:spcPts val="1200"/>
              </a:spcBef>
              <a:spcAft>
                <a:spcPts val="1200"/>
              </a:spcAft>
              <a:buNone/>
            </a:pPr>
            <a:r>
              <a:rPr lang="en-GB"/>
              <a:t>✅ If you have settings of K, λ and τ that you like, train on the full dataset (next)</a:t>
            </a:r>
            <a:endParaRPr b="1" sz="1400">
              <a:highlight>
                <a:schemeClr val="accent6"/>
              </a:highlight>
              <a:latin typeface="Helvetica Neue"/>
              <a:ea typeface="Helvetica Neue"/>
              <a:cs typeface="Helvetica Neue"/>
              <a:sym typeface="Helvetica Neue"/>
            </a:endParaRPr>
          </a:p>
        </p:txBody>
      </p:sp>
      <p:sp>
        <p:nvSpPr>
          <p:cNvPr id="1631" name="Google Shape;1631;p1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Practical 4</a:t>
            </a:r>
            <a:endParaRPr/>
          </a:p>
        </p:txBody>
      </p:sp>
      <p:sp>
        <p:nvSpPr>
          <p:cNvPr id="1637" name="Google Shape;1637;p1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r>
              <a:rPr b="1" lang="en-GB">
                <a:latin typeface="Helvetica Neue"/>
                <a:ea typeface="Helvetica Neue"/>
                <a:cs typeface="Helvetica Neue"/>
                <a:sym typeface="Helvetica Neue"/>
              </a:rPr>
              <a:t>Train on all 25M (or 32M) ratings.</a:t>
            </a:r>
            <a:r>
              <a:rPr lang="en-GB"/>
              <a:t> You may have to make your algorithm parallel to get this to train faster :)</a:t>
            </a:r>
            <a:endParaRPr/>
          </a:p>
          <a:p>
            <a:pPr indent="0" lvl="0" marL="0" rtl="0" algn="l">
              <a:spcBef>
                <a:spcPts val="1200"/>
              </a:spcBef>
              <a:spcAft>
                <a:spcPts val="0"/>
              </a:spcAft>
              <a:buNone/>
            </a:pPr>
            <a:r>
              <a:rPr lang="en-GB"/>
              <a:t>✅ </a:t>
            </a:r>
            <a:r>
              <a:rPr lang="en-GB"/>
              <a:t>Show that if a user liked movie X (your choice) the recommendations Y make sense.</a:t>
            </a:r>
            <a:endParaRPr/>
          </a:p>
          <a:p>
            <a:pPr indent="0" lvl="0" marL="0" rtl="0" algn="l">
              <a:spcBef>
                <a:spcPts val="1200"/>
              </a:spcBef>
              <a:spcAft>
                <a:spcPts val="0"/>
              </a:spcAft>
              <a:buNone/>
            </a:pPr>
            <a:r>
              <a:rPr lang="en-GB" sz="1300"/>
              <a:t>That is, create a “dummy user” that gave some movie like a “Lord of the Rings” five stars. Are the top recommendations other “Lord of the Rings” movies? You’ll need the 25M dataset for this to start looking really nice.</a:t>
            </a:r>
            <a:endParaRPr sz="1300"/>
          </a:p>
          <a:p>
            <a:pPr indent="0" lvl="0" marL="0" rtl="0" algn="l">
              <a:spcBef>
                <a:spcPts val="1200"/>
              </a:spcBef>
              <a:spcAft>
                <a:spcPts val="0"/>
              </a:spcAft>
              <a:buNone/>
            </a:pPr>
            <a:r>
              <a:rPr lang="en-GB"/>
              <a:t>✅ </a:t>
            </a:r>
            <a:r>
              <a:rPr lang="en-GB"/>
              <a:t>Can you find and show </a:t>
            </a:r>
            <a:r>
              <a:rPr lang="en-GB"/>
              <a:t>which</a:t>
            </a:r>
            <a:r>
              <a:rPr lang="en-GB"/>
              <a:t> movies as </a:t>
            </a:r>
            <a:r>
              <a:rPr lang="en-GB"/>
              <a:t>polarizing</a:t>
            </a:r>
            <a:r>
              <a:rPr lang="en-GB"/>
              <a:t>?</a:t>
            </a:r>
            <a:endParaRPr/>
          </a:p>
          <a:p>
            <a:pPr indent="0" lvl="0" marL="0" rtl="0" algn="l">
              <a:spcBef>
                <a:spcPts val="1200"/>
              </a:spcBef>
              <a:spcAft>
                <a:spcPts val="1200"/>
              </a:spcAft>
              <a:buNone/>
            </a:pPr>
            <a:r>
              <a:rPr lang="en-GB" sz="1400"/>
              <a:t>Some polarizing that quickly narrows down a user’s taste once you know whether they like / dislike it. Typically movies with </a:t>
            </a:r>
            <a:r>
              <a:rPr lang="en-GB" sz="1400">
                <a:highlight>
                  <a:schemeClr val="accent6"/>
                </a:highlight>
              </a:rPr>
              <a:t>unusually long trait vectors </a:t>
            </a:r>
            <a:r>
              <a:rPr b="1" lang="en-GB" sz="1400">
                <a:highlight>
                  <a:schemeClr val="accent6"/>
                </a:highlight>
                <a:latin typeface="Helvetica Neue"/>
                <a:ea typeface="Helvetica Neue"/>
                <a:cs typeface="Helvetica Neue"/>
                <a:sym typeface="Helvetica Neue"/>
              </a:rPr>
              <a:t>v</a:t>
            </a:r>
            <a:endParaRPr b="1" sz="1400">
              <a:highlight>
                <a:schemeClr val="accent6"/>
              </a:highlight>
              <a:latin typeface="Helvetica Neue"/>
              <a:ea typeface="Helvetica Neue"/>
              <a:cs typeface="Helvetica Neue"/>
              <a:sym typeface="Helvetica Neue"/>
            </a:endParaRPr>
          </a:p>
        </p:txBody>
      </p:sp>
      <p:sp>
        <p:nvSpPr>
          <p:cNvPr id="1638" name="Google Shape;1638;p1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Practical 4</a:t>
            </a:r>
            <a:endParaRPr/>
          </a:p>
        </p:txBody>
      </p:sp>
      <p:sp>
        <p:nvSpPr>
          <p:cNvPr id="1644" name="Google Shape;1644;p122"/>
          <p:cNvSpPr txBox="1"/>
          <p:nvPr>
            <p:ph idx="1" type="body"/>
          </p:nvPr>
        </p:nvSpPr>
        <p:spPr>
          <a:xfrm>
            <a:off x="311700" y="1152475"/>
            <a:ext cx="8520600" cy="3732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Tricks of the trade:</a:t>
            </a:r>
            <a:endParaRPr/>
          </a:p>
          <a:p>
            <a:pPr indent="0" lvl="0" marL="0" rtl="0" algn="l">
              <a:spcBef>
                <a:spcPts val="1200"/>
              </a:spcBef>
              <a:spcAft>
                <a:spcPts val="0"/>
              </a:spcAft>
              <a:buNone/>
            </a:pPr>
            <a:r>
              <a:rPr lang="en-GB" sz="1300"/>
              <a:t>C</a:t>
            </a:r>
            <a:r>
              <a:rPr lang="en-GB" sz="1300"/>
              <a:t>reate a “dummy user” that gave some movie like a “Lord of the Rings” five stars. Are the top recommendations other “Lord of the Rings” movies? You’ll need the 25M dataset for this to start looking really nice. You used something like:</a:t>
            </a:r>
            <a:endParaRPr sz="1300"/>
          </a:p>
          <a:p>
            <a:pPr indent="0" lvl="0" marL="0" rtl="0" algn="l">
              <a:spcBef>
                <a:spcPts val="1200"/>
              </a:spcBef>
              <a:spcAft>
                <a:spcPts val="0"/>
              </a:spcAft>
              <a:buNone/>
            </a:pPr>
            <a:r>
              <a:rPr lang="en-GB" sz="1300">
                <a:latin typeface="Courier New"/>
                <a:ea typeface="Courier New"/>
                <a:cs typeface="Courier New"/>
                <a:sym typeface="Courier New"/>
              </a:rPr>
              <a:t>score_for_item[n] = user_trait_vector[m].inner(item_trait_vector[n]) + item_bias[n]</a:t>
            </a:r>
            <a:endParaRPr sz="1300">
              <a:latin typeface="Courier New"/>
              <a:ea typeface="Courier New"/>
              <a:cs typeface="Courier New"/>
              <a:sym typeface="Courier New"/>
            </a:endParaRPr>
          </a:p>
          <a:p>
            <a:pPr indent="0" lvl="0" marL="0" rtl="0" algn="l">
              <a:spcBef>
                <a:spcPts val="1200"/>
              </a:spcBef>
              <a:spcAft>
                <a:spcPts val="0"/>
              </a:spcAft>
              <a:buNone/>
            </a:pPr>
            <a:r>
              <a:rPr lang="en-GB" sz="1300"/>
              <a:t>for all movies n. (Your recommendation score for a user is independent of the user bias, hence you didn’t add that.) </a:t>
            </a:r>
            <a:r>
              <a:rPr b="1" lang="en-GB" sz="1300">
                <a:latin typeface="Helvetica Neue"/>
                <a:ea typeface="Helvetica Neue"/>
                <a:cs typeface="Helvetica Neue"/>
                <a:sym typeface="Helvetica Neue"/>
              </a:rPr>
              <a:t>This will not look nice because some “high bias” or popular movies will invariably always sit at the top</a:t>
            </a:r>
            <a:r>
              <a:rPr lang="en-GB" sz="1300"/>
              <a:t>. To increase the personalization component, try ranking with</a:t>
            </a:r>
            <a:endParaRPr sz="1300"/>
          </a:p>
          <a:p>
            <a:pPr indent="0" lvl="0" marL="0" rtl="0" algn="l">
              <a:spcBef>
                <a:spcPts val="1200"/>
              </a:spcBef>
              <a:spcAft>
                <a:spcPts val="0"/>
              </a:spcAft>
              <a:buNone/>
            </a:pPr>
            <a:r>
              <a:rPr lang="en-GB" sz="1300">
                <a:latin typeface="Courier New"/>
                <a:ea typeface="Courier New"/>
                <a:cs typeface="Courier New"/>
                <a:sym typeface="Courier New"/>
              </a:rPr>
              <a:t>score_for_item[n] = user_trait_vector[m].inner(item_trait_vector[n]) + 0.05 * item_bias[n]</a:t>
            </a:r>
            <a:r>
              <a:rPr lang="en-GB" sz="1300"/>
              <a:t> </a:t>
            </a:r>
            <a:endParaRPr sz="1300"/>
          </a:p>
          <a:p>
            <a:pPr indent="0" lvl="0" marL="0" rtl="0" algn="l">
              <a:spcBef>
                <a:spcPts val="1200"/>
              </a:spcBef>
              <a:spcAft>
                <a:spcPts val="0"/>
              </a:spcAft>
              <a:buNone/>
            </a:pPr>
            <a:r>
              <a:rPr lang="en-GB" sz="1300"/>
              <a:t>where the contribution of the item bias is downplayed.</a:t>
            </a:r>
            <a:endParaRPr sz="1300"/>
          </a:p>
          <a:p>
            <a:pPr indent="0" lvl="0" marL="0" rtl="0" algn="l">
              <a:spcBef>
                <a:spcPts val="1200"/>
              </a:spcBef>
              <a:spcAft>
                <a:spcPts val="1200"/>
              </a:spcAft>
              <a:buClr>
                <a:schemeClr val="dk1"/>
              </a:buClr>
              <a:buSzPts val="1100"/>
              <a:buFont typeface="Arial"/>
              <a:buNone/>
            </a:pPr>
            <a:r>
              <a:rPr lang="en-GB"/>
              <a:t>✅</a:t>
            </a:r>
            <a:r>
              <a:rPr lang="en-GB" sz="1750"/>
              <a:t> Experiment! What works?</a:t>
            </a:r>
            <a:endParaRPr sz="1750"/>
          </a:p>
        </p:txBody>
      </p:sp>
      <p:sp>
        <p:nvSpPr>
          <p:cNvPr id="1645" name="Google Shape;1645;p1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Practical 4</a:t>
            </a:r>
            <a:endParaRPr/>
          </a:p>
        </p:txBody>
      </p:sp>
      <p:sp>
        <p:nvSpPr>
          <p:cNvPr id="1651" name="Google Shape;1651;p123"/>
          <p:cNvSpPr txBox="1"/>
          <p:nvPr>
            <p:ph idx="1" type="body"/>
          </p:nvPr>
        </p:nvSpPr>
        <p:spPr>
          <a:xfrm>
            <a:off x="311700" y="1152475"/>
            <a:ext cx="8520600" cy="373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Tricks of the trade:</a:t>
            </a:r>
            <a:endParaRPr/>
          </a:p>
          <a:p>
            <a:pPr indent="0" lvl="0" marL="0" rtl="0" algn="l">
              <a:spcBef>
                <a:spcPts val="1200"/>
              </a:spcBef>
              <a:spcAft>
                <a:spcPts val="0"/>
              </a:spcAft>
              <a:buNone/>
            </a:pPr>
            <a:r>
              <a:rPr lang="en-GB" sz="1600"/>
              <a:t>After ranking on:</a:t>
            </a:r>
            <a:endParaRPr sz="1600"/>
          </a:p>
          <a:p>
            <a:pPr indent="0" lvl="0" marL="0" rtl="0" algn="l">
              <a:spcBef>
                <a:spcPts val="1200"/>
              </a:spcBef>
              <a:spcAft>
                <a:spcPts val="0"/>
              </a:spcAft>
              <a:buNone/>
            </a:pPr>
            <a:r>
              <a:rPr lang="en-GB" sz="1600">
                <a:latin typeface="Courier New"/>
                <a:ea typeface="Courier New"/>
                <a:cs typeface="Courier New"/>
                <a:sym typeface="Courier New"/>
              </a:rPr>
              <a:t>score_for_item[n] = user_trait_vector[m].inner(item_trait_vector[n]) + 0.05 * item_bias[n]</a:t>
            </a:r>
            <a:r>
              <a:rPr lang="en-GB" sz="1600"/>
              <a:t> </a:t>
            </a:r>
            <a:endParaRPr sz="1600"/>
          </a:p>
          <a:p>
            <a:pPr indent="0" lvl="0" marL="0" rtl="0" algn="l">
              <a:spcBef>
                <a:spcPts val="1200"/>
              </a:spcBef>
              <a:spcAft>
                <a:spcPts val="0"/>
              </a:spcAft>
              <a:buNone/>
            </a:pPr>
            <a:r>
              <a:rPr lang="en-GB" sz="1600"/>
              <a:t>y</a:t>
            </a:r>
            <a:r>
              <a:rPr lang="en-GB" sz="1600"/>
              <a:t>ou may still see some strange movies at the top of the list. They would be movies with, say, </a:t>
            </a:r>
            <a:r>
              <a:rPr i="1" lang="en-GB" sz="1600"/>
              <a:t>less than</a:t>
            </a:r>
            <a:r>
              <a:rPr lang="en-GB" sz="1600"/>
              <a:t> 100 ratings in your training data set. </a:t>
            </a:r>
            <a:r>
              <a:rPr lang="en-GB" sz="1600">
                <a:highlight>
                  <a:schemeClr val="accent6"/>
                </a:highlight>
              </a:rPr>
              <a:t>Filter them out to get cleaner results</a:t>
            </a:r>
            <a:r>
              <a:rPr lang="en-GB" sz="1600"/>
              <a:t>.</a:t>
            </a:r>
            <a:endParaRPr sz="1600"/>
          </a:p>
          <a:p>
            <a:pPr indent="0" lvl="0" marL="0" rtl="0" algn="l">
              <a:spcBef>
                <a:spcPts val="1200"/>
              </a:spcBef>
              <a:spcAft>
                <a:spcPts val="1200"/>
              </a:spcAft>
              <a:buClr>
                <a:schemeClr val="dk1"/>
              </a:buClr>
              <a:buSzPts val="1100"/>
              <a:buFont typeface="Arial"/>
              <a:buNone/>
            </a:pPr>
            <a:r>
              <a:rPr lang="en-GB"/>
              <a:t>✅</a:t>
            </a:r>
            <a:r>
              <a:rPr lang="en-GB" sz="1750"/>
              <a:t> Experiment! Does it make a difference? Let’s explore why on the next slides…</a:t>
            </a:r>
            <a:endParaRPr sz="1750"/>
          </a:p>
        </p:txBody>
      </p:sp>
      <p:sp>
        <p:nvSpPr>
          <p:cNvPr id="1652" name="Google Shape;1652;p1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sp>
        <p:nvSpPr>
          <p:cNvPr id="1657" name="Google Shape;1657;p124"/>
          <p:cNvSpPr/>
          <p:nvPr/>
        </p:nvSpPr>
        <p:spPr>
          <a:xfrm>
            <a:off x="6705175" y="42699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8" name="Google Shape;1658;p124"/>
          <p:cNvPicPr preferRelativeResize="0"/>
          <p:nvPr/>
        </p:nvPicPr>
        <p:blipFill>
          <a:blip r:embed="rId3">
            <a:alphaModFix/>
          </a:blip>
          <a:stretch>
            <a:fillRect/>
          </a:stretch>
        </p:blipFill>
        <p:spPr>
          <a:xfrm>
            <a:off x="5297937" y="4080275"/>
            <a:ext cx="659850" cy="896575"/>
          </a:xfrm>
          <a:prstGeom prst="rect">
            <a:avLst/>
          </a:prstGeom>
          <a:noFill/>
          <a:ln>
            <a:noFill/>
          </a:ln>
        </p:spPr>
      </p:pic>
      <p:pic>
        <p:nvPicPr>
          <p:cNvPr id="1659" name="Google Shape;1659;p124"/>
          <p:cNvPicPr preferRelativeResize="0"/>
          <p:nvPr/>
        </p:nvPicPr>
        <p:blipFill>
          <a:blip r:embed="rId4">
            <a:alphaModFix/>
          </a:blip>
          <a:stretch>
            <a:fillRect/>
          </a:stretch>
        </p:blipFill>
        <p:spPr>
          <a:xfrm>
            <a:off x="3166184" y="3718400"/>
            <a:ext cx="754025" cy="851025"/>
          </a:xfrm>
          <a:prstGeom prst="rect">
            <a:avLst/>
          </a:prstGeom>
          <a:noFill/>
          <a:ln>
            <a:noFill/>
          </a:ln>
        </p:spPr>
      </p:pic>
      <p:cxnSp>
        <p:nvCxnSpPr>
          <p:cNvPr id="1660" name="Google Shape;1660;p124"/>
          <p:cNvCxnSpPr>
            <a:stCxn id="1658" idx="1"/>
            <a:endCxn id="1659" idx="3"/>
          </p:cNvCxnSpPr>
          <p:nvPr/>
        </p:nvCxnSpPr>
        <p:spPr>
          <a:xfrm rot="10800000">
            <a:off x="3920337" y="4143963"/>
            <a:ext cx="1377600" cy="384600"/>
          </a:xfrm>
          <a:prstGeom prst="straightConnector1">
            <a:avLst/>
          </a:prstGeom>
          <a:noFill/>
          <a:ln cap="flat" cmpd="sng" w="19050">
            <a:solidFill>
              <a:srgbClr val="6AA84F"/>
            </a:solidFill>
            <a:prstDash val="solid"/>
            <a:round/>
            <a:headEnd len="med" w="med" type="none"/>
            <a:tailEnd len="med" w="med" type="none"/>
          </a:ln>
        </p:spPr>
      </p:cxnSp>
      <p:pic>
        <p:nvPicPr>
          <p:cNvPr id="1661" name="Google Shape;1661;p124"/>
          <p:cNvPicPr preferRelativeResize="0"/>
          <p:nvPr/>
        </p:nvPicPr>
        <p:blipFill>
          <a:blip r:embed="rId5">
            <a:alphaModFix/>
          </a:blip>
          <a:stretch>
            <a:fillRect/>
          </a:stretch>
        </p:blipFill>
        <p:spPr>
          <a:xfrm>
            <a:off x="6770263" y="4389838"/>
            <a:ext cx="410150" cy="277450"/>
          </a:xfrm>
          <a:prstGeom prst="rect">
            <a:avLst/>
          </a:prstGeom>
          <a:noFill/>
          <a:ln>
            <a:noFill/>
          </a:ln>
        </p:spPr>
      </p:pic>
      <p:sp>
        <p:nvSpPr>
          <p:cNvPr id="1662" name="Google Shape;1662;p124"/>
          <p:cNvSpPr/>
          <p:nvPr/>
        </p:nvSpPr>
        <p:spPr>
          <a:xfrm>
            <a:off x="4209840" y="4144550"/>
            <a:ext cx="456300" cy="329400"/>
          </a:xfrm>
          <a:prstGeom prst="roundRect">
            <a:avLst>
              <a:gd fmla="val 16667" name="adj"/>
            </a:avLst>
          </a:prstGeom>
          <a:solidFill>
            <a:srgbClr val="FFFFFF"/>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24"/>
          <p:cNvSpPr/>
          <p:nvPr/>
        </p:nvSpPr>
        <p:spPr>
          <a:xfrm>
            <a:off x="2004950" y="3965125"/>
            <a:ext cx="555600" cy="463500"/>
          </a:xfrm>
          <a:prstGeom prst="roundRect">
            <a:avLst>
              <a:gd fmla="val 16667" name="adj"/>
            </a:avLst>
          </a:prstGeom>
          <a:no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4" name="Google Shape;1664;p124"/>
          <p:cNvPicPr preferRelativeResize="0"/>
          <p:nvPr/>
        </p:nvPicPr>
        <p:blipFill>
          <a:blip r:embed="rId6">
            <a:alphaModFix/>
          </a:blip>
          <a:stretch>
            <a:fillRect/>
          </a:stretch>
        </p:blipFill>
        <p:spPr>
          <a:xfrm>
            <a:off x="2126950" y="4079950"/>
            <a:ext cx="368575" cy="242200"/>
          </a:xfrm>
          <a:prstGeom prst="rect">
            <a:avLst/>
          </a:prstGeom>
          <a:noFill/>
          <a:ln>
            <a:noFill/>
          </a:ln>
        </p:spPr>
      </p:pic>
      <p:pic>
        <p:nvPicPr>
          <p:cNvPr id="1665" name="Google Shape;1665;p124"/>
          <p:cNvPicPr preferRelativeResize="0"/>
          <p:nvPr/>
        </p:nvPicPr>
        <p:blipFill>
          <a:blip r:embed="rId7">
            <a:alphaModFix/>
          </a:blip>
          <a:stretch>
            <a:fillRect/>
          </a:stretch>
        </p:blipFill>
        <p:spPr>
          <a:xfrm>
            <a:off x="2790075" y="4667300"/>
            <a:ext cx="2116075" cy="382200"/>
          </a:xfrm>
          <a:prstGeom prst="rect">
            <a:avLst/>
          </a:prstGeom>
          <a:noFill/>
          <a:ln>
            <a:noFill/>
          </a:ln>
        </p:spPr>
      </p:pic>
      <p:pic>
        <p:nvPicPr>
          <p:cNvPr id="1666" name="Google Shape;1666;p124"/>
          <p:cNvPicPr preferRelativeResize="0"/>
          <p:nvPr/>
        </p:nvPicPr>
        <p:blipFill>
          <a:blip r:embed="rId8">
            <a:alphaModFix/>
          </a:blip>
          <a:stretch>
            <a:fillRect/>
          </a:stretch>
        </p:blipFill>
        <p:spPr>
          <a:xfrm>
            <a:off x="4232875" y="4199537"/>
            <a:ext cx="410250" cy="219425"/>
          </a:xfrm>
          <a:prstGeom prst="rect">
            <a:avLst/>
          </a:prstGeom>
          <a:noFill/>
          <a:ln>
            <a:noFill/>
          </a:ln>
        </p:spPr>
      </p:pic>
      <p:sp>
        <p:nvSpPr>
          <p:cNvPr id="1667" name="Google Shape;1667;p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Making predictions</a:t>
            </a:r>
            <a:endParaRPr/>
          </a:p>
        </p:txBody>
      </p:sp>
      <p:sp>
        <p:nvSpPr>
          <p:cNvPr id="1668" name="Google Shape;1668;p1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Store vectors for each user and item</a:t>
            </a:r>
            <a:endParaRPr/>
          </a:p>
          <a:p>
            <a:pPr indent="-342900" lvl="0" marL="457200" rtl="0" algn="l">
              <a:spcBef>
                <a:spcPts val="0"/>
              </a:spcBef>
              <a:spcAft>
                <a:spcPts val="0"/>
              </a:spcAft>
              <a:buSzPts val="1800"/>
              <a:buChar char="●"/>
            </a:pPr>
            <a:r>
              <a:rPr lang="en-GB"/>
              <a:t>At runtime, compute inner products and rank largest to smallest</a:t>
            </a:r>
            <a:endParaRPr/>
          </a:p>
        </p:txBody>
      </p:sp>
      <p:pic>
        <p:nvPicPr>
          <p:cNvPr id="1669" name="Google Shape;1669;p124"/>
          <p:cNvPicPr preferRelativeResize="0"/>
          <p:nvPr/>
        </p:nvPicPr>
        <p:blipFill>
          <a:blip r:embed="rId9">
            <a:alphaModFix/>
          </a:blip>
          <a:stretch>
            <a:fillRect/>
          </a:stretch>
        </p:blipFill>
        <p:spPr>
          <a:xfrm>
            <a:off x="6023402" y="1469650"/>
            <a:ext cx="2634576" cy="2302251"/>
          </a:xfrm>
          <a:prstGeom prst="rect">
            <a:avLst/>
          </a:prstGeom>
          <a:noFill/>
          <a:ln>
            <a:noFill/>
          </a:ln>
        </p:spPr>
      </p:pic>
      <p:sp>
        <p:nvSpPr>
          <p:cNvPr id="1670" name="Google Shape;1670;p1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Making predictions</a:t>
            </a:r>
            <a:endParaRPr/>
          </a:p>
        </p:txBody>
      </p:sp>
      <p:pic>
        <p:nvPicPr>
          <p:cNvPr id="1676" name="Google Shape;1676;p125"/>
          <p:cNvPicPr preferRelativeResize="0"/>
          <p:nvPr/>
        </p:nvPicPr>
        <p:blipFill>
          <a:blip r:embed="rId3">
            <a:alphaModFix/>
          </a:blip>
          <a:stretch>
            <a:fillRect/>
          </a:stretch>
        </p:blipFill>
        <p:spPr>
          <a:xfrm>
            <a:off x="3176051" y="3449949"/>
            <a:ext cx="5815549" cy="1437001"/>
          </a:xfrm>
          <a:prstGeom prst="rect">
            <a:avLst/>
          </a:prstGeom>
          <a:noFill/>
          <a:ln>
            <a:noFill/>
          </a:ln>
        </p:spPr>
      </p:pic>
      <p:cxnSp>
        <p:nvCxnSpPr>
          <p:cNvPr id="1677" name="Google Shape;1677;p125"/>
          <p:cNvCxnSpPr>
            <a:stCxn id="1678" idx="1"/>
            <a:endCxn id="1679" idx="3"/>
          </p:cNvCxnSpPr>
          <p:nvPr/>
        </p:nvCxnSpPr>
        <p:spPr>
          <a:xfrm flipH="1">
            <a:off x="805700" y="3689575"/>
            <a:ext cx="1389600" cy="269400"/>
          </a:xfrm>
          <a:prstGeom prst="straightConnector1">
            <a:avLst/>
          </a:prstGeom>
          <a:noFill/>
          <a:ln cap="flat" cmpd="sng" w="19050">
            <a:solidFill>
              <a:srgbClr val="6D9EEB"/>
            </a:solidFill>
            <a:prstDash val="solid"/>
            <a:round/>
            <a:headEnd len="med" w="med" type="none"/>
            <a:tailEnd len="med" w="med" type="none"/>
          </a:ln>
        </p:spPr>
      </p:cxnSp>
      <p:cxnSp>
        <p:nvCxnSpPr>
          <p:cNvPr id="1680" name="Google Shape;1680;p125"/>
          <p:cNvCxnSpPr>
            <a:stCxn id="1681" idx="1"/>
            <a:endCxn id="1679" idx="3"/>
          </p:cNvCxnSpPr>
          <p:nvPr/>
        </p:nvCxnSpPr>
        <p:spPr>
          <a:xfrm rot="10800000">
            <a:off x="805772" y="3958688"/>
            <a:ext cx="1404300" cy="686100"/>
          </a:xfrm>
          <a:prstGeom prst="straightConnector1">
            <a:avLst/>
          </a:prstGeom>
          <a:noFill/>
          <a:ln cap="flat" cmpd="sng" w="19050">
            <a:solidFill>
              <a:srgbClr val="0000FF"/>
            </a:solidFill>
            <a:prstDash val="solid"/>
            <a:round/>
            <a:headEnd len="med" w="med" type="none"/>
            <a:tailEnd len="med" w="med" type="none"/>
          </a:ln>
        </p:spPr>
      </p:cxnSp>
      <p:sp>
        <p:nvSpPr>
          <p:cNvPr id="1682" name="Google Shape;1682;p125"/>
          <p:cNvSpPr/>
          <p:nvPr/>
        </p:nvSpPr>
        <p:spPr>
          <a:xfrm>
            <a:off x="1336577" y="3629288"/>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8" name="Google Shape;1678;p125"/>
          <p:cNvPicPr preferRelativeResize="0"/>
          <p:nvPr/>
        </p:nvPicPr>
        <p:blipFill>
          <a:blip r:embed="rId4">
            <a:alphaModFix/>
          </a:blip>
          <a:stretch>
            <a:fillRect/>
          </a:stretch>
        </p:blipFill>
        <p:spPr>
          <a:xfrm>
            <a:off x="2195300" y="3260488"/>
            <a:ext cx="631600" cy="858175"/>
          </a:xfrm>
          <a:prstGeom prst="rect">
            <a:avLst/>
          </a:prstGeom>
          <a:noFill/>
          <a:ln>
            <a:noFill/>
          </a:ln>
        </p:spPr>
      </p:pic>
      <p:pic>
        <p:nvPicPr>
          <p:cNvPr id="1681" name="Google Shape;1681;p125"/>
          <p:cNvPicPr preferRelativeResize="0"/>
          <p:nvPr/>
        </p:nvPicPr>
        <p:blipFill>
          <a:blip r:embed="rId5">
            <a:alphaModFix/>
          </a:blip>
          <a:stretch>
            <a:fillRect/>
          </a:stretch>
        </p:blipFill>
        <p:spPr>
          <a:xfrm>
            <a:off x="2210072" y="4213163"/>
            <a:ext cx="618725" cy="863250"/>
          </a:xfrm>
          <a:prstGeom prst="rect">
            <a:avLst/>
          </a:prstGeom>
          <a:noFill/>
          <a:ln>
            <a:noFill/>
          </a:ln>
        </p:spPr>
      </p:pic>
      <p:pic>
        <p:nvPicPr>
          <p:cNvPr id="1679" name="Google Shape;1679;p125"/>
          <p:cNvPicPr preferRelativeResize="0"/>
          <p:nvPr/>
        </p:nvPicPr>
        <p:blipFill>
          <a:blip r:embed="rId6">
            <a:alphaModFix/>
          </a:blip>
          <a:stretch>
            <a:fillRect/>
          </a:stretch>
        </p:blipFill>
        <p:spPr>
          <a:xfrm>
            <a:off x="73025" y="3590608"/>
            <a:ext cx="732700" cy="736450"/>
          </a:xfrm>
          <a:prstGeom prst="rect">
            <a:avLst/>
          </a:prstGeom>
          <a:noFill/>
          <a:ln>
            <a:noFill/>
          </a:ln>
        </p:spPr>
      </p:pic>
      <p:pic>
        <p:nvPicPr>
          <p:cNvPr id="1683" name="Google Shape;1683;p125"/>
          <p:cNvPicPr preferRelativeResize="0"/>
          <p:nvPr/>
        </p:nvPicPr>
        <p:blipFill>
          <a:blip r:embed="rId7">
            <a:alphaModFix/>
          </a:blip>
          <a:stretch>
            <a:fillRect/>
          </a:stretch>
        </p:blipFill>
        <p:spPr>
          <a:xfrm>
            <a:off x="1386575" y="3700663"/>
            <a:ext cx="356275" cy="186625"/>
          </a:xfrm>
          <a:prstGeom prst="rect">
            <a:avLst/>
          </a:prstGeom>
          <a:noFill/>
          <a:ln>
            <a:noFill/>
          </a:ln>
        </p:spPr>
      </p:pic>
      <p:sp>
        <p:nvSpPr>
          <p:cNvPr id="1684" name="Google Shape;1684;p125"/>
          <p:cNvSpPr/>
          <p:nvPr/>
        </p:nvSpPr>
        <p:spPr>
          <a:xfrm>
            <a:off x="1336565" y="4213150"/>
            <a:ext cx="456300" cy="329400"/>
          </a:xfrm>
          <a:prstGeom prst="roundRect">
            <a:avLst>
              <a:gd fmla="val 16667" name="adj"/>
            </a:avLst>
          </a:prstGeom>
          <a:solidFill>
            <a:srgbClr val="A4C2F4"/>
          </a:solidFill>
          <a:ln cap="flat" cmpd="sng" w="1905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5" name="Google Shape;1685;p125"/>
          <p:cNvPicPr preferRelativeResize="0"/>
          <p:nvPr/>
        </p:nvPicPr>
        <p:blipFill>
          <a:blip r:embed="rId8">
            <a:alphaModFix/>
          </a:blip>
          <a:stretch>
            <a:fillRect/>
          </a:stretch>
        </p:blipFill>
        <p:spPr>
          <a:xfrm>
            <a:off x="1374213" y="4280388"/>
            <a:ext cx="381025" cy="194950"/>
          </a:xfrm>
          <a:prstGeom prst="rect">
            <a:avLst/>
          </a:prstGeom>
          <a:noFill/>
          <a:ln>
            <a:noFill/>
          </a:ln>
        </p:spPr>
      </p:pic>
      <p:sp>
        <p:nvSpPr>
          <p:cNvPr id="1686" name="Google Shape;1686;p1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...but it will not look like this!</a:t>
            </a:r>
            <a:endParaRPr/>
          </a:p>
          <a:p>
            <a:pPr indent="0" lvl="0" marL="0" rtl="0" algn="l">
              <a:spcBef>
                <a:spcPts val="1600"/>
              </a:spcBef>
              <a:spcAft>
                <a:spcPts val="1600"/>
              </a:spcAft>
              <a:buNone/>
            </a:pPr>
            <a:r>
              <a:rPr lang="en-GB"/>
              <a:t>	</a:t>
            </a:r>
            <a:r>
              <a:rPr b="1" lang="en-GB">
                <a:solidFill>
                  <a:srgbClr val="0000FF"/>
                </a:solidFill>
              </a:rPr>
              <a:t>why not?</a:t>
            </a:r>
            <a:endParaRPr b="1">
              <a:solidFill>
                <a:srgbClr val="0000FF"/>
              </a:solidFill>
            </a:endParaRPr>
          </a:p>
        </p:txBody>
      </p:sp>
      <p:sp>
        <p:nvSpPr>
          <p:cNvPr id="1687" name="Google Shape;1687;p1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cxnSp>
        <p:nvCxnSpPr>
          <p:cNvPr id="1692" name="Google Shape;1692;p126"/>
          <p:cNvCxnSpPr>
            <a:stCxn id="1693" idx="1"/>
            <a:endCxn id="1694" idx="3"/>
          </p:cNvCxnSpPr>
          <p:nvPr/>
        </p:nvCxnSpPr>
        <p:spPr>
          <a:xfrm flipH="1">
            <a:off x="3909500" y="616738"/>
            <a:ext cx="1389600" cy="269400"/>
          </a:xfrm>
          <a:prstGeom prst="straightConnector1">
            <a:avLst/>
          </a:prstGeom>
          <a:noFill/>
          <a:ln cap="flat" cmpd="sng" w="19050">
            <a:solidFill>
              <a:srgbClr val="6D9EEB"/>
            </a:solidFill>
            <a:prstDash val="solid"/>
            <a:round/>
            <a:headEnd len="med" w="med" type="none"/>
            <a:tailEnd len="med" w="med" type="none"/>
          </a:ln>
        </p:spPr>
      </p:cxnSp>
      <p:cxnSp>
        <p:nvCxnSpPr>
          <p:cNvPr id="1695" name="Google Shape;1695;p126"/>
          <p:cNvCxnSpPr>
            <a:stCxn id="1696" idx="1"/>
            <a:endCxn id="1694" idx="3"/>
          </p:cNvCxnSpPr>
          <p:nvPr/>
        </p:nvCxnSpPr>
        <p:spPr>
          <a:xfrm rot="10800000">
            <a:off x="3909572" y="885850"/>
            <a:ext cx="1404300" cy="686100"/>
          </a:xfrm>
          <a:prstGeom prst="straightConnector1">
            <a:avLst/>
          </a:prstGeom>
          <a:noFill/>
          <a:ln cap="flat" cmpd="sng" w="19050">
            <a:solidFill>
              <a:srgbClr val="0000FF"/>
            </a:solidFill>
            <a:prstDash val="solid"/>
            <a:round/>
            <a:headEnd len="med" w="med" type="none"/>
            <a:tailEnd len="med" w="med" type="none"/>
          </a:ln>
        </p:spPr>
      </p:cxnSp>
      <p:pic>
        <p:nvPicPr>
          <p:cNvPr id="1693" name="Google Shape;1693;p126"/>
          <p:cNvPicPr preferRelativeResize="0"/>
          <p:nvPr/>
        </p:nvPicPr>
        <p:blipFill>
          <a:blip r:embed="rId3">
            <a:alphaModFix/>
          </a:blip>
          <a:stretch>
            <a:fillRect/>
          </a:stretch>
        </p:blipFill>
        <p:spPr>
          <a:xfrm>
            <a:off x="5299100" y="187650"/>
            <a:ext cx="631600" cy="858175"/>
          </a:xfrm>
          <a:prstGeom prst="rect">
            <a:avLst/>
          </a:prstGeom>
          <a:noFill/>
          <a:ln>
            <a:noFill/>
          </a:ln>
        </p:spPr>
      </p:pic>
      <p:pic>
        <p:nvPicPr>
          <p:cNvPr id="1696" name="Google Shape;1696;p126"/>
          <p:cNvPicPr preferRelativeResize="0"/>
          <p:nvPr/>
        </p:nvPicPr>
        <p:blipFill>
          <a:blip r:embed="rId4">
            <a:alphaModFix/>
          </a:blip>
          <a:stretch>
            <a:fillRect/>
          </a:stretch>
        </p:blipFill>
        <p:spPr>
          <a:xfrm>
            <a:off x="5313872" y="1140325"/>
            <a:ext cx="618725" cy="863250"/>
          </a:xfrm>
          <a:prstGeom prst="rect">
            <a:avLst/>
          </a:prstGeom>
          <a:noFill/>
          <a:ln>
            <a:noFill/>
          </a:ln>
        </p:spPr>
      </p:pic>
      <p:pic>
        <p:nvPicPr>
          <p:cNvPr id="1697" name="Google Shape;1697;p126"/>
          <p:cNvPicPr preferRelativeResize="0"/>
          <p:nvPr/>
        </p:nvPicPr>
        <p:blipFill>
          <a:blip r:embed="rId5">
            <a:alphaModFix/>
          </a:blip>
          <a:stretch>
            <a:fillRect/>
          </a:stretch>
        </p:blipFill>
        <p:spPr>
          <a:xfrm>
            <a:off x="5299100" y="3083625"/>
            <a:ext cx="657525" cy="902150"/>
          </a:xfrm>
          <a:prstGeom prst="rect">
            <a:avLst/>
          </a:prstGeom>
          <a:noFill/>
          <a:ln>
            <a:noFill/>
          </a:ln>
        </p:spPr>
      </p:pic>
      <p:pic>
        <p:nvPicPr>
          <p:cNvPr id="1698" name="Google Shape;1698;p126"/>
          <p:cNvPicPr preferRelativeResize="0"/>
          <p:nvPr/>
        </p:nvPicPr>
        <p:blipFill>
          <a:blip r:embed="rId6">
            <a:alphaModFix/>
          </a:blip>
          <a:stretch>
            <a:fillRect/>
          </a:stretch>
        </p:blipFill>
        <p:spPr>
          <a:xfrm>
            <a:off x="5299097" y="2098075"/>
            <a:ext cx="654425" cy="891050"/>
          </a:xfrm>
          <a:prstGeom prst="rect">
            <a:avLst/>
          </a:prstGeom>
          <a:noFill/>
          <a:ln>
            <a:noFill/>
          </a:ln>
        </p:spPr>
      </p:pic>
      <p:pic>
        <p:nvPicPr>
          <p:cNvPr id="1699" name="Google Shape;1699;p126"/>
          <p:cNvPicPr preferRelativeResize="0"/>
          <p:nvPr/>
        </p:nvPicPr>
        <p:blipFill>
          <a:blip r:embed="rId7">
            <a:alphaModFix/>
          </a:blip>
          <a:stretch>
            <a:fillRect/>
          </a:stretch>
        </p:blipFill>
        <p:spPr>
          <a:xfrm>
            <a:off x="5297937" y="4080275"/>
            <a:ext cx="659850" cy="896575"/>
          </a:xfrm>
          <a:prstGeom prst="rect">
            <a:avLst/>
          </a:prstGeom>
          <a:noFill/>
          <a:ln>
            <a:noFill/>
          </a:ln>
        </p:spPr>
      </p:pic>
      <p:pic>
        <p:nvPicPr>
          <p:cNvPr id="1700" name="Google Shape;1700;p126"/>
          <p:cNvPicPr preferRelativeResize="0"/>
          <p:nvPr/>
        </p:nvPicPr>
        <p:blipFill>
          <a:blip r:embed="rId8">
            <a:alphaModFix/>
          </a:blip>
          <a:stretch>
            <a:fillRect/>
          </a:stretch>
        </p:blipFill>
        <p:spPr>
          <a:xfrm>
            <a:off x="3166184" y="3718400"/>
            <a:ext cx="754025" cy="851025"/>
          </a:xfrm>
          <a:prstGeom prst="rect">
            <a:avLst/>
          </a:prstGeom>
          <a:noFill/>
          <a:ln>
            <a:noFill/>
          </a:ln>
        </p:spPr>
      </p:pic>
      <p:pic>
        <p:nvPicPr>
          <p:cNvPr id="1701" name="Google Shape;1701;p126"/>
          <p:cNvPicPr preferRelativeResize="0"/>
          <p:nvPr/>
        </p:nvPicPr>
        <p:blipFill>
          <a:blip r:embed="rId9">
            <a:alphaModFix/>
          </a:blip>
          <a:stretch>
            <a:fillRect/>
          </a:stretch>
        </p:blipFill>
        <p:spPr>
          <a:xfrm>
            <a:off x="3210203" y="1614889"/>
            <a:ext cx="665975" cy="680775"/>
          </a:xfrm>
          <a:prstGeom prst="rect">
            <a:avLst/>
          </a:prstGeom>
          <a:noFill/>
          <a:ln>
            <a:noFill/>
          </a:ln>
        </p:spPr>
      </p:pic>
      <p:pic>
        <p:nvPicPr>
          <p:cNvPr id="1694" name="Google Shape;1694;p126"/>
          <p:cNvPicPr preferRelativeResize="0"/>
          <p:nvPr/>
        </p:nvPicPr>
        <p:blipFill>
          <a:blip r:embed="rId10">
            <a:alphaModFix/>
          </a:blip>
          <a:stretch>
            <a:fillRect/>
          </a:stretch>
        </p:blipFill>
        <p:spPr>
          <a:xfrm>
            <a:off x="3176825" y="517770"/>
            <a:ext cx="732700" cy="736450"/>
          </a:xfrm>
          <a:prstGeom prst="rect">
            <a:avLst/>
          </a:prstGeom>
          <a:noFill/>
          <a:ln>
            <a:noFill/>
          </a:ln>
        </p:spPr>
      </p:pic>
      <p:pic>
        <p:nvPicPr>
          <p:cNvPr id="1702" name="Google Shape;1702;p126"/>
          <p:cNvPicPr preferRelativeResize="0"/>
          <p:nvPr/>
        </p:nvPicPr>
        <p:blipFill>
          <a:blip r:embed="rId11">
            <a:alphaModFix/>
          </a:blip>
          <a:stretch>
            <a:fillRect/>
          </a:stretch>
        </p:blipFill>
        <p:spPr>
          <a:xfrm>
            <a:off x="3211325" y="2656332"/>
            <a:ext cx="663700" cy="701400"/>
          </a:xfrm>
          <a:prstGeom prst="rect">
            <a:avLst/>
          </a:prstGeom>
          <a:noFill/>
          <a:ln>
            <a:noFill/>
          </a:ln>
        </p:spPr>
      </p:pic>
      <p:cxnSp>
        <p:nvCxnSpPr>
          <p:cNvPr id="1703" name="Google Shape;1703;p126"/>
          <p:cNvCxnSpPr>
            <a:stCxn id="1699" idx="1"/>
            <a:endCxn id="1701" idx="3"/>
          </p:cNvCxnSpPr>
          <p:nvPr/>
        </p:nvCxnSpPr>
        <p:spPr>
          <a:xfrm rot="10800000">
            <a:off x="3876237" y="1955163"/>
            <a:ext cx="1421700" cy="2573400"/>
          </a:xfrm>
          <a:prstGeom prst="straightConnector1">
            <a:avLst/>
          </a:prstGeom>
          <a:noFill/>
          <a:ln cap="flat" cmpd="sng" w="19050">
            <a:solidFill>
              <a:srgbClr val="A64D79"/>
            </a:solidFill>
            <a:prstDash val="solid"/>
            <a:round/>
            <a:headEnd len="med" w="med" type="none"/>
            <a:tailEnd len="med" w="med" type="none"/>
          </a:ln>
        </p:spPr>
      </p:cxnSp>
      <p:cxnSp>
        <p:nvCxnSpPr>
          <p:cNvPr id="1704" name="Google Shape;1704;p126"/>
          <p:cNvCxnSpPr>
            <a:stCxn id="1698" idx="1"/>
            <a:endCxn id="1700" idx="3"/>
          </p:cNvCxnSpPr>
          <p:nvPr/>
        </p:nvCxnSpPr>
        <p:spPr>
          <a:xfrm flipH="1">
            <a:off x="3920297" y="2543600"/>
            <a:ext cx="1378800" cy="1600200"/>
          </a:xfrm>
          <a:prstGeom prst="straightConnector1">
            <a:avLst/>
          </a:prstGeom>
          <a:noFill/>
          <a:ln cap="flat" cmpd="sng" w="19050">
            <a:solidFill>
              <a:srgbClr val="1C4587"/>
            </a:solidFill>
            <a:prstDash val="solid"/>
            <a:round/>
            <a:headEnd len="med" w="med" type="none"/>
            <a:tailEnd len="med" w="med" type="none"/>
          </a:ln>
        </p:spPr>
      </p:cxnSp>
      <p:cxnSp>
        <p:nvCxnSpPr>
          <p:cNvPr id="1705" name="Google Shape;1705;p126"/>
          <p:cNvCxnSpPr>
            <a:stCxn id="1697" idx="1"/>
            <a:endCxn id="1700" idx="3"/>
          </p:cNvCxnSpPr>
          <p:nvPr/>
        </p:nvCxnSpPr>
        <p:spPr>
          <a:xfrm flipH="1">
            <a:off x="3920300" y="3534700"/>
            <a:ext cx="1378800" cy="609300"/>
          </a:xfrm>
          <a:prstGeom prst="straightConnector1">
            <a:avLst/>
          </a:prstGeom>
          <a:noFill/>
          <a:ln cap="flat" cmpd="sng" w="19050">
            <a:solidFill>
              <a:srgbClr val="6AA84F"/>
            </a:solidFill>
            <a:prstDash val="solid"/>
            <a:round/>
            <a:headEnd len="med" w="med" type="none"/>
            <a:tailEnd len="med" w="med" type="none"/>
          </a:ln>
        </p:spPr>
      </p:cxnSp>
      <p:cxnSp>
        <p:nvCxnSpPr>
          <p:cNvPr id="1706" name="Google Shape;1706;p126"/>
          <p:cNvCxnSpPr>
            <a:stCxn id="1698" idx="1"/>
            <a:endCxn id="1702" idx="3"/>
          </p:cNvCxnSpPr>
          <p:nvPr/>
        </p:nvCxnSpPr>
        <p:spPr>
          <a:xfrm flipH="1">
            <a:off x="3874997" y="2543600"/>
            <a:ext cx="1424100" cy="463500"/>
          </a:xfrm>
          <a:prstGeom prst="straightConnector1">
            <a:avLst/>
          </a:prstGeom>
          <a:noFill/>
          <a:ln cap="flat" cmpd="sng" w="19050">
            <a:solidFill>
              <a:srgbClr val="1155CC"/>
            </a:solidFill>
            <a:prstDash val="solid"/>
            <a:round/>
            <a:headEnd len="med" w="med" type="none"/>
            <a:tailEnd len="med" w="med" type="none"/>
          </a:ln>
        </p:spPr>
      </p:cxnSp>
      <p:cxnSp>
        <p:nvCxnSpPr>
          <p:cNvPr id="1707" name="Google Shape;1707;p126"/>
          <p:cNvCxnSpPr>
            <a:stCxn id="1699" idx="1"/>
            <a:endCxn id="1702" idx="3"/>
          </p:cNvCxnSpPr>
          <p:nvPr/>
        </p:nvCxnSpPr>
        <p:spPr>
          <a:xfrm rot="10800000">
            <a:off x="3875037" y="3006963"/>
            <a:ext cx="1422900" cy="1521600"/>
          </a:xfrm>
          <a:prstGeom prst="straightConnector1">
            <a:avLst/>
          </a:prstGeom>
          <a:noFill/>
          <a:ln cap="flat" cmpd="sng" w="19050">
            <a:solidFill>
              <a:srgbClr val="6D9EEB"/>
            </a:solidFill>
            <a:prstDash val="solid"/>
            <a:round/>
            <a:headEnd len="med" w="med" type="none"/>
            <a:tailEnd len="med" w="med" type="none"/>
          </a:ln>
        </p:spPr>
      </p:cxnSp>
      <p:sp>
        <p:nvSpPr>
          <p:cNvPr id="1708" name="Google Shape;1708;p126"/>
          <p:cNvSpPr txBox="1"/>
          <p:nvPr>
            <p:ph type="title"/>
          </p:nvPr>
        </p:nvSpPr>
        <p:spPr>
          <a:xfrm>
            <a:off x="311700" y="445025"/>
            <a:ext cx="21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Degree distributions</a:t>
            </a:r>
            <a:endParaRPr/>
          </a:p>
        </p:txBody>
      </p:sp>
      <p:sp>
        <p:nvSpPr>
          <p:cNvPr id="1709" name="Google Shape;1709;p126"/>
          <p:cNvSpPr txBox="1"/>
          <p:nvPr/>
        </p:nvSpPr>
        <p:spPr>
          <a:xfrm>
            <a:off x="6136625" y="445025"/>
            <a:ext cx="6186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d=1</a:t>
            </a:r>
            <a:endParaRPr>
              <a:latin typeface="Helvetica Neue"/>
              <a:ea typeface="Helvetica Neue"/>
              <a:cs typeface="Helvetica Neue"/>
              <a:sym typeface="Helvetica Neue"/>
            </a:endParaRPr>
          </a:p>
        </p:txBody>
      </p:sp>
      <p:sp>
        <p:nvSpPr>
          <p:cNvPr id="1710" name="Google Shape;1710;p126"/>
          <p:cNvSpPr txBox="1"/>
          <p:nvPr/>
        </p:nvSpPr>
        <p:spPr>
          <a:xfrm>
            <a:off x="6136625" y="1435625"/>
            <a:ext cx="6186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d=1</a:t>
            </a:r>
            <a:endParaRPr>
              <a:latin typeface="Helvetica Neue"/>
              <a:ea typeface="Helvetica Neue"/>
              <a:cs typeface="Helvetica Neue"/>
              <a:sym typeface="Helvetica Neue"/>
            </a:endParaRPr>
          </a:p>
        </p:txBody>
      </p:sp>
      <p:sp>
        <p:nvSpPr>
          <p:cNvPr id="1711" name="Google Shape;1711;p126"/>
          <p:cNvSpPr txBox="1"/>
          <p:nvPr/>
        </p:nvSpPr>
        <p:spPr>
          <a:xfrm>
            <a:off x="6136625" y="2350025"/>
            <a:ext cx="6186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d=2</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1712" name="Google Shape;1712;p126"/>
          <p:cNvSpPr txBox="1"/>
          <p:nvPr/>
        </p:nvSpPr>
        <p:spPr>
          <a:xfrm>
            <a:off x="6136625" y="3264425"/>
            <a:ext cx="6186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d=1</a:t>
            </a:r>
            <a:endParaRPr>
              <a:latin typeface="Helvetica Neue"/>
              <a:ea typeface="Helvetica Neue"/>
              <a:cs typeface="Helvetica Neue"/>
              <a:sym typeface="Helvetica Neue"/>
            </a:endParaRPr>
          </a:p>
        </p:txBody>
      </p:sp>
      <p:sp>
        <p:nvSpPr>
          <p:cNvPr id="1713" name="Google Shape;1713;p126"/>
          <p:cNvSpPr txBox="1"/>
          <p:nvPr/>
        </p:nvSpPr>
        <p:spPr>
          <a:xfrm>
            <a:off x="6136625" y="4255025"/>
            <a:ext cx="6186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d=2</a:t>
            </a:r>
            <a:endParaRPr>
              <a:latin typeface="Helvetica Neue"/>
              <a:ea typeface="Helvetica Neue"/>
              <a:cs typeface="Helvetica Neue"/>
              <a:sym typeface="Helvetica Neue"/>
            </a:endParaRPr>
          </a:p>
        </p:txBody>
      </p:sp>
      <p:sp>
        <p:nvSpPr>
          <p:cNvPr id="1714" name="Google Shape;1714;p126"/>
          <p:cNvSpPr txBox="1"/>
          <p:nvPr/>
        </p:nvSpPr>
        <p:spPr>
          <a:xfrm>
            <a:off x="2605775" y="616750"/>
            <a:ext cx="6186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d=2</a:t>
            </a:r>
            <a:endParaRPr>
              <a:latin typeface="Helvetica Neue"/>
              <a:ea typeface="Helvetica Neue"/>
              <a:cs typeface="Helvetica Neue"/>
              <a:sym typeface="Helvetica Neue"/>
            </a:endParaRPr>
          </a:p>
        </p:txBody>
      </p:sp>
      <p:sp>
        <p:nvSpPr>
          <p:cNvPr id="1715" name="Google Shape;1715;p126"/>
          <p:cNvSpPr txBox="1"/>
          <p:nvPr/>
        </p:nvSpPr>
        <p:spPr>
          <a:xfrm>
            <a:off x="2605775" y="1720325"/>
            <a:ext cx="6186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d=1</a:t>
            </a:r>
            <a:endParaRPr>
              <a:latin typeface="Helvetica Neue"/>
              <a:ea typeface="Helvetica Neue"/>
              <a:cs typeface="Helvetica Neue"/>
              <a:sym typeface="Helvetica Neue"/>
            </a:endParaRPr>
          </a:p>
        </p:txBody>
      </p:sp>
      <p:sp>
        <p:nvSpPr>
          <p:cNvPr id="1716" name="Google Shape;1716;p126"/>
          <p:cNvSpPr txBox="1"/>
          <p:nvPr/>
        </p:nvSpPr>
        <p:spPr>
          <a:xfrm>
            <a:off x="2616575" y="2804225"/>
            <a:ext cx="6186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d=2</a:t>
            </a:r>
            <a:endParaRPr>
              <a:latin typeface="Helvetica Neue"/>
              <a:ea typeface="Helvetica Neue"/>
              <a:cs typeface="Helvetica Neue"/>
              <a:sym typeface="Helvetica Neue"/>
            </a:endParaRPr>
          </a:p>
        </p:txBody>
      </p:sp>
      <p:sp>
        <p:nvSpPr>
          <p:cNvPr id="1717" name="Google Shape;1717;p126"/>
          <p:cNvSpPr txBox="1"/>
          <p:nvPr/>
        </p:nvSpPr>
        <p:spPr>
          <a:xfrm>
            <a:off x="2646325" y="3981463"/>
            <a:ext cx="6186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d=2</a:t>
            </a:r>
            <a:endParaRPr>
              <a:latin typeface="Helvetica Neue"/>
              <a:ea typeface="Helvetica Neue"/>
              <a:cs typeface="Helvetica Neue"/>
              <a:sym typeface="Helvetica Neue"/>
            </a:endParaRPr>
          </a:p>
        </p:txBody>
      </p:sp>
      <p:sp>
        <p:nvSpPr>
          <p:cNvPr id="1718" name="Google Shape;1718;p1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Power laws</a:t>
            </a:r>
            <a:endParaRPr/>
          </a:p>
        </p:txBody>
      </p:sp>
      <p:pic>
        <p:nvPicPr>
          <p:cNvPr id="1724" name="Google Shape;1724;p127"/>
          <p:cNvPicPr preferRelativeResize="0"/>
          <p:nvPr/>
        </p:nvPicPr>
        <p:blipFill>
          <a:blip r:embed="rId3">
            <a:alphaModFix/>
          </a:blip>
          <a:stretch>
            <a:fillRect/>
          </a:stretch>
        </p:blipFill>
        <p:spPr>
          <a:xfrm>
            <a:off x="616252" y="1570900"/>
            <a:ext cx="3295201" cy="2666174"/>
          </a:xfrm>
          <a:prstGeom prst="rect">
            <a:avLst/>
          </a:prstGeom>
          <a:noFill/>
          <a:ln>
            <a:noFill/>
          </a:ln>
        </p:spPr>
      </p:pic>
      <p:pic>
        <p:nvPicPr>
          <p:cNvPr id="1725" name="Google Shape;1725;p127"/>
          <p:cNvPicPr preferRelativeResize="0"/>
          <p:nvPr/>
        </p:nvPicPr>
        <p:blipFill>
          <a:blip r:embed="rId4">
            <a:alphaModFix/>
          </a:blip>
          <a:stretch>
            <a:fillRect/>
          </a:stretch>
        </p:blipFill>
        <p:spPr>
          <a:xfrm>
            <a:off x="4476950" y="1561400"/>
            <a:ext cx="3371601" cy="2705450"/>
          </a:xfrm>
          <a:prstGeom prst="rect">
            <a:avLst/>
          </a:prstGeom>
          <a:noFill/>
          <a:ln>
            <a:noFill/>
          </a:ln>
        </p:spPr>
      </p:pic>
      <p:sp>
        <p:nvSpPr>
          <p:cNvPr id="1726" name="Google Shape;1726;p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Making predictions</a:t>
            </a:r>
            <a:endParaRPr/>
          </a:p>
        </p:txBody>
      </p:sp>
      <p:sp>
        <p:nvSpPr>
          <p:cNvPr id="1732" name="Google Shape;1732;p1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...but it will not look like this!</a:t>
            </a:r>
            <a:endParaRPr/>
          </a:p>
          <a:p>
            <a:pPr indent="0" lvl="0" marL="0" rtl="0" algn="l">
              <a:spcBef>
                <a:spcPts val="1600"/>
              </a:spcBef>
              <a:spcAft>
                <a:spcPts val="0"/>
              </a:spcAft>
              <a:buNone/>
            </a:pPr>
            <a:r>
              <a:rPr lang="en-GB"/>
              <a:t>	</a:t>
            </a:r>
            <a:r>
              <a:rPr b="1" lang="en-GB">
                <a:solidFill>
                  <a:srgbClr val="0000FF"/>
                </a:solidFill>
              </a:rPr>
              <a:t>why not?</a:t>
            </a:r>
            <a:endParaRPr b="1">
              <a:solidFill>
                <a:srgbClr val="0000FF"/>
              </a:solidFill>
            </a:endParaRPr>
          </a:p>
          <a:p>
            <a:pPr indent="-342900" lvl="0" marL="457200" rtl="0" algn="l">
              <a:spcBef>
                <a:spcPts val="1600"/>
              </a:spcBef>
              <a:spcAft>
                <a:spcPts val="0"/>
              </a:spcAft>
              <a:buClr>
                <a:srgbClr val="0000FF"/>
              </a:buClr>
              <a:buSzPts val="1800"/>
              <a:buChar char="●"/>
            </a:pPr>
            <a:r>
              <a:rPr b="1" lang="en-GB">
                <a:solidFill>
                  <a:srgbClr val="0000FF"/>
                </a:solidFill>
              </a:rPr>
              <a:t>Overfitting, somewhere!</a:t>
            </a:r>
            <a:endParaRPr b="1">
              <a:solidFill>
                <a:srgbClr val="0000FF"/>
              </a:solidFill>
            </a:endParaRPr>
          </a:p>
          <a:p>
            <a:pPr indent="-342900" lvl="0" marL="457200" rtl="0" algn="l">
              <a:spcBef>
                <a:spcPts val="0"/>
              </a:spcBef>
              <a:spcAft>
                <a:spcPts val="0"/>
              </a:spcAft>
              <a:buSzPts val="1800"/>
              <a:buChar char="●"/>
            </a:pPr>
            <a:r>
              <a:rPr lang="en-GB"/>
              <a:t>Ranking, say, 100,000 movies… Some “rare” movies trickle to the top!</a:t>
            </a:r>
            <a:endParaRPr/>
          </a:p>
          <a:p>
            <a:pPr indent="-342900" lvl="0" marL="457200" rtl="0" algn="l">
              <a:spcBef>
                <a:spcPts val="0"/>
              </a:spcBef>
              <a:spcAft>
                <a:spcPts val="0"/>
              </a:spcAft>
              <a:buSzPts val="1800"/>
              <a:buChar char="●"/>
            </a:pPr>
            <a:r>
              <a:rPr lang="en-GB"/>
              <a:t>Latent dimensionality for factors, e.g.</a:t>
            </a:r>
            <a:endParaRPr/>
          </a:p>
        </p:txBody>
      </p:sp>
      <p:pic>
        <p:nvPicPr>
          <p:cNvPr id="1733" name="Google Shape;1733;p128"/>
          <p:cNvPicPr preferRelativeResize="0"/>
          <p:nvPr/>
        </p:nvPicPr>
        <p:blipFill>
          <a:blip r:embed="rId3">
            <a:alphaModFix/>
          </a:blip>
          <a:stretch>
            <a:fillRect/>
          </a:stretch>
        </p:blipFill>
        <p:spPr>
          <a:xfrm>
            <a:off x="1666400" y="3653224"/>
            <a:ext cx="5450801" cy="931125"/>
          </a:xfrm>
          <a:prstGeom prst="rect">
            <a:avLst/>
          </a:prstGeom>
          <a:noFill/>
          <a:ln>
            <a:noFill/>
          </a:ln>
        </p:spPr>
      </p:pic>
      <p:pic>
        <p:nvPicPr>
          <p:cNvPr id="1734" name="Google Shape;1734;p128"/>
          <p:cNvPicPr preferRelativeResize="0"/>
          <p:nvPr/>
        </p:nvPicPr>
        <p:blipFill>
          <a:blip r:embed="rId4">
            <a:alphaModFix/>
          </a:blip>
          <a:stretch>
            <a:fillRect/>
          </a:stretch>
        </p:blipFill>
        <p:spPr>
          <a:xfrm>
            <a:off x="4707700" y="2861825"/>
            <a:ext cx="1314600" cy="339825"/>
          </a:xfrm>
          <a:prstGeom prst="rect">
            <a:avLst/>
          </a:prstGeom>
          <a:noFill/>
          <a:ln>
            <a:noFill/>
          </a:ln>
        </p:spPr>
      </p:pic>
      <p:sp>
        <p:nvSpPr>
          <p:cNvPr id="1735" name="Google Shape;1735;p128"/>
          <p:cNvSpPr/>
          <p:nvPr/>
        </p:nvSpPr>
        <p:spPr>
          <a:xfrm>
            <a:off x="5452675" y="4281575"/>
            <a:ext cx="899400" cy="384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28"/>
          <p:cNvSpPr txBox="1"/>
          <p:nvPr/>
        </p:nvSpPr>
        <p:spPr>
          <a:xfrm>
            <a:off x="5257150" y="4584350"/>
            <a:ext cx="16959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0000"/>
                </a:solidFill>
              </a:rPr>
              <a:t>could be small</a:t>
            </a:r>
            <a:endParaRPr>
              <a:solidFill>
                <a:srgbClr val="FF0000"/>
              </a:solidFill>
            </a:endParaRPr>
          </a:p>
        </p:txBody>
      </p:sp>
      <p:sp>
        <p:nvSpPr>
          <p:cNvPr id="1737" name="Google Shape;1737;p1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pplied ML at Scal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